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00D9E0B-9EC7-422E-B9AD-44B1B3EC34CC}" type="datetimeFigureOut">
              <a:rPr lang="ru-RU" smtClean="0"/>
              <a:t>18.03.2018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F14BAE-9878-48A2-BE47-96988CD70E6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 ГЕОЛОГИЧЕСКОЙ СОСТАВЛЯЮЩЕЙ В ИНЖЕНЕРНО-ЭКОЛОГИЧЕСКИХ ИЗЫСКАНИЯХ И ИХ РАЗВИТИИ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3556001"/>
            <a:ext cx="5184576" cy="1473200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chemeClr val="bg1"/>
                </a:solidFill>
              </a:rPr>
              <a:t>Трофимов В.Т., Королев В.А.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Геологический факультет МГУ имени М.В.Ломоносова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84984"/>
            <a:ext cx="3243436" cy="309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13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5467"/>
            <a:ext cx="8352927" cy="345069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 smtClean="0"/>
              <a:t>При </a:t>
            </a:r>
            <a:r>
              <a:rPr lang="ru-RU" b="1" dirty="0"/>
              <a:t>разработке новой редакции СП 47.13330, в частности раздела 8 - «Инженерно-экологические изыскания» необходимо </a:t>
            </a:r>
            <a:r>
              <a:rPr lang="ru-RU" b="1" u="sng" dirty="0"/>
              <a:t>иметь ввиду три </a:t>
            </a:r>
            <a:r>
              <a:rPr lang="ru-RU" b="1" dirty="0"/>
              <a:t>важных методологических обстоятельства: 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 smtClean="0">
                <a:solidFill>
                  <a:srgbClr val="0000CC"/>
                </a:solidFill>
              </a:rPr>
              <a:t>Инженерно-экологические </a:t>
            </a:r>
            <a:r>
              <a:rPr lang="ru-RU" dirty="0">
                <a:solidFill>
                  <a:srgbClr val="0000CC"/>
                </a:solidFill>
              </a:rPr>
              <a:t>изыскания должны быть направлены как на оценку возможного воздействия инженерного сооружения на компоненты окружающей, в том числе геологической, среды и </a:t>
            </a:r>
            <a:r>
              <a:rPr lang="ru-RU" i="1" dirty="0">
                <a:solidFill>
                  <a:srgbClr val="0000CC"/>
                </a:solidFill>
              </a:rPr>
              <a:t>экосистему в целом</a:t>
            </a:r>
            <a:r>
              <a:rPr lang="ru-RU" dirty="0">
                <a:solidFill>
                  <a:srgbClr val="0000CC"/>
                </a:solidFill>
              </a:rPr>
              <a:t> (что реализуется в рамках ОВОС), так и на оценку воздействия самой окружающей среды (её абиотических компонентов) на данное инженерное сооружение, поскольку опасность его разрушения влечет экологические последствия и для человека, и для биоты в целом</a:t>
            </a:r>
            <a:r>
              <a:rPr lang="ru-RU" dirty="0" smtClean="0">
                <a:solidFill>
                  <a:srgbClr val="0000CC"/>
                </a:solidFill>
              </a:rPr>
              <a:t>;</a:t>
            </a:r>
            <a:endParaRPr lang="ru-RU" dirty="0">
              <a:solidFill>
                <a:srgbClr val="0000CC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Предложения по совершенствованию нормативной базы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81388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80928"/>
            <a:ext cx="8424936" cy="3450696"/>
          </a:xfrm>
        </p:spPr>
        <p:txBody>
          <a:bodyPr>
            <a:normAutofit fontScale="92500"/>
          </a:bodyPr>
          <a:lstStyle/>
          <a:p>
            <a:pPr marL="0" lvl="0" indent="457200">
              <a:buNone/>
            </a:pPr>
            <a:r>
              <a:rPr lang="ru-RU" dirty="0" smtClean="0">
                <a:solidFill>
                  <a:srgbClr val="0000CC"/>
                </a:solidFill>
              </a:rPr>
              <a:t>2. Все инженерные сооружения, включая предприятия ЖКХ, являются источниками различных отходов, попадание которых в окружающую среду и создает большинство экологических проблем; поэтому инженерно-экологически изыскания должны проводиться с учетом этого обстоятельства;</a:t>
            </a:r>
          </a:p>
          <a:p>
            <a:pPr marL="0" indent="457200">
              <a:buNone/>
            </a:pPr>
            <a:r>
              <a:rPr lang="ru-RU" dirty="0" smtClean="0"/>
              <a:t>3. Состав работ инженерно-экологических изысканий в части их геологической составляющей должен строиться с учетом основных экологических функций литосферы, с целью характеристики всех их компонентов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Предложения по совершенствованию нормативной базы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96338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0409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Экологические функции литосферы и их отражение в инженерно-экологических изысканиях</a:t>
            </a:r>
            <a:endParaRPr lang="ru-RU" dirty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620688"/>
            <a:ext cx="882967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627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997152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None/>
            </a:pPr>
            <a:r>
              <a:rPr lang="ru-RU" sz="2800" b="1" dirty="0" smtClean="0"/>
              <a:t>Необходима разработка:</a:t>
            </a:r>
          </a:p>
          <a:p>
            <a:pPr lvl="0">
              <a:lnSpc>
                <a:spcPct val="70000"/>
              </a:lnSpc>
            </a:pPr>
            <a:r>
              <a:rPr lang="ru-RU" sz="2000" dirty="0"/>
              <a:t>СП «Инженерные изыскания для горно-добывающей и горно-перерабатывающей промышленности»; </a:t>
            </a:r>
          </a:p>
          <a:p>
            <a:pPr lvl="0">
              <a:lnSpc>
                <a:spcPct val="70000"/>
              </a:lnSpc>
            </a:pPr>
            <a:r>
              <a:rPr lang="ru-RU" sz="2000" dirty="0">
                <a:solidFill>
                  <a:srgbClr val="0000CC"/>
                </a:solidFill>
              </a:rPr>
              <a:t>СП «Инженерные изыскания для предприятий топливно-энергетического комплекса, включая АЭС»; </a:t>
            </a:r>
          </a:p>
          <a:p>
            <a:pPr lvl="0">
              <a:lnSpc>
                <a:spcPct val="70000"/>
              </a:lnSpc>
            </a:pPr>
            <a:r>
              <a:rPr lang="ru-RU" sz="2000" dirty="0">
                <a:solidFill>
                  <a:srgbClr val="FF0000"/>
                </a:solidFill>
              </a:rPr>
              <a:t>СП «Инженерные изыскания для предприятий цветной и чёрной металлургии»;</a:t>
            </a:r>
          </a:p>
          <a:p>
            <a:pPr lvl="0">
              <a:lnSpc>
                <a:spcPct val="70000"/>
              </a:lnSpc>
            </a:pPr>
            <a:r>
              <a:rPr lang="ru-RU" sz="2000" dirty="0"/>
              <a:t>СП «Инженерные изыскания для предприятий химической и перерабатывающей промышленности»;</a:t>
            </a:r>
          </a:p>
          <a:p>
            <a:pPr lvl="0">
              <a:lnSpc>
                <a:spcPct val="70000"/>
              </a:lnSpc>
            </a:pPr>
            <a:r>
              <a:rPr lang="ru-RU" sz="2000" dirty="0">
                <a:solidFill>
                  <a:srgbClr val="0000CC"/>
                </a:solidFill>
              </a:rPr>
              <a:t>СП «Инженерные изыскания для предприятий целлюлозно-бумажной и деревообрабатывающей промышленности»; </a:t>
            </a:r>
          </a:p>
          <a:p>
            <a:pPr lvl="0">
              <a:lnSpc>
                <a:spcPct val="70000"/>
              </a:lnSpc>
            </a:pPr>
            <a:r>
              <a:rPr lang="ru-RU" sz="2000" dirty="0">
                <a:solidFill>
                  <a:srgbClr val="FF0000"/>
                </a:solidFill>
              </a:rPr>
              <a:t>СП «Инженерные изыскания для предприятий пищевой промышленности»;</a:t>
            </a:r>
          </a:p>
          <a:p>
            <a:pPr lvl="0">
              <a:lnSpc>
                <a:spcPct val="70000"/>
              </a:lnSpc>
            </a:pPr>
            <a:r>
              <a:rPr lang="ru-RU" sz="2000" dirty="0"/>
              <a:t>СП «Инженерные изыскания для сельско-хозяйственной деятельности»;</a:t>
            </a:r>
          </a:p>
          <a:p>
            <a:pPr lvl="0">
              <a:lnSpc>
                <a:spcPct val="70000"/>
              </a:lnSpc>
            </a:pPr>
            <a:r>
              <a:rPr lang="ru-RU" sz="2000" dirty="0">
                <a:solidFill>
                  <a:srgbClr val="0000CC"/>
                </a:solidFill>
              </a:rPr>
              <a:t>СП «Инженерные изыскания для предприятий коммунального хозяйства, включая полигоны ТБО»;</a:t>
            </a:r>
          </a:p>
          <a:p>
            <a:pPr lvl="0">
              <a:lnSpc>
                <a:spcPct val="70000"/>
              </a:lnSpc>
            </a:pPr>
            <a:r>
              <a:rPr lang="ru-RU" sz="2000" dirty="0"/>
              <a:t>СП «Инженерные изыскания для гидротехнического строительства»;</a:t>
            </a:r>
          </a:p>
          <a:p>
            <a:pPr lvl="0">
              <a:lnSpc>
                <a:spcPct val="70000"/>
              </a:lnSpc>
            </a:pPr>
            <a:r>
              <a:rPr lang="ru-RU" sz="2000" dirty="0">
                <a:solidFill>
                  <a:srgbClr val="FF0000"/>
                </a:solidFill>
              </a:rPr>
              <a:t>СП «Инженерные изыскания для военно-промышленного комплекса».</a:t>
            </a:r>
          </a:p>
          <a:p>
            <a:pPr marL="0" indent="0">
              <a:lnSpc>
                <a:spcPct val="70000"/>
              </a:lnSpc>
              <a:buNone/>
            </a:pPr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/>
              <a:t>Предложения по совершенствованию нормативной базы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48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00CC"/>
                </a:solidFill>
              </a:rPr>
              <a:t>Нормативная база инженерно-экологических изысканий продолжает совершенствоваться и это - закономерный процесс. Анализ её состояния позволяет сделать следующие выводы: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В новой редакции СП 47.13330 необходимо реализовать больший учет геологической составляющей с учетом имеющихся на этот счет публикаций, предложений, а также оценки отдельных экологических функций литосферы.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dirty="0"/>
              <a:t>Необходимо начать работу по расширению нормативных документов по инженерно-экологическим изысканиям для других видов (наряду со строительством) промышленной и иной деятельности.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Выводы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16103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AutoShape 2" descr="Картинки по запросу мгу"/>
          <p:cNvSpPr>
            <a:spLocks noChangeAspect="1" noChangeArrowheads="1"/>
          </p:cNvSpPr>
          <p:nvPr/>
        </p:nvSpPr>
        <p:spPr bwMode="auto">
          <a:xfrm>
            <a:off x="155575" y="-2179638"/>
            <a:ext cx="8086725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9" y="1556792"/>
            <a:ext cx="86952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273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75467"/>
            <a:ext cx="8280919" cy="3450696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i="1" dirty="0"/>
              <a:t>СНиП 11-02-96. </a:t>
            </a:r>
            <a:r>
              <a:rPr lang="ru-RU" dirty="0"/>
              <a:t>Инженерные изыскания для строительства. Основные положения. – М., ГУП ЦПП, 1997. 155 с.</a:t>
            </a:r>
          </a:p>
          <a:p>
            <a:pPr lvl="0"/>
            <a:r>
              <a:rPr lang="ru-RU" i="1" dirty="0">
                <a:solidFill>
                  <a:srgbClr val="0000CC"/>
                </a:solidFill>
              </a:rPr>
              <a:t>СП 11-102-97</a:t>
            </a:r>
            <a:r>
              <a:rPr lang="ru-RU" dirty="0">
                <a:solidFill>
                  <a:srgbClr val="0000CC"/>
                </a:solidFill>
              </a:rPr>
              <a:t>. Инженерно-экологические изыскания для строительства. – М.: Госстрой РФ, ГУП ЦПП, 2001.- 42 с</a:t>
            </a:r>
            <a:r>
              <a:rPr lang="ru-RU" dirty="0" smtClean="0">
                <a:solidFill>
                  <a:srgbClr val="0000CC"/>
                </a:solidFill>
              </a:rPr>
              <a:t>.</a:t>
            </a:r>
          </a:p>
          <a:p>
            <a:r>
              <a:rPr lang="ru-RU" dirty="0"/>
              <a:t>СП 47.13330.2012 Инженерные изыскания для строительства. Основные положения. Актуализированная редакция СНиП 11-02-96. – М., </a:t>
            </a:r>
            <a:r>
              <a:rPr lang="ru-RU" dirty="0" err="1"/>
              <a:t>Стандартинформ</a:t>
            </a:r>
            <a:r>
              <a:rPr lang="ru-RU" dirty="0"/>
              <a:t>, 2013.</a:t>
            </a:r>
          </a:p>
          <a:p>
            <a:pPr lvl="0"/>
            <a:r>
              <a:rPr lang="ru-RU" i="1" dirty="0" smtClean="0">
                <a:solidFill>
                  <a:srgbClr val="0000CC"/>
                </a:solidFill>
              </a:rPr>
              <a:t>СП 47.13330.2016</a:t>
            </a:r>
            <a:r>
              <a:rPr lang="ru-RU" dirty="0" smtClean="0">
                <a:solidFill>
                  <a:srgbClr val="0000CC"/>
                </a:solidFill>
              </a:rPr>
              <a:t> </a:t>
            </a:r>
            <a:r>
              <a:rPr lang="ru-RU" dirty="0">
                <a:solidFill>
                  <a:srgbClr val="0000CC"/>
                </a:solidFill>
              </a:rPr>
              <a:t>«СНиП 11-02-96 Инженерные изыскания для строительства. Основные положения»</a:t>
            </a:r>
            <a:r>
              <a:rPr lang="en-US" dirty="0">
                <a:solidFill>
                  <a:srgbClr val="0000CC"/>
                </a:solidFill>
              </a:rPr>
              <a:t> - </a:t>
            </a:r>
            <a:r>
              <a:rPr lang="ru-RU" dirty="0">
                <a:solidFill>
                  <a:srgbClr val="0000CC"/>
                </a:solidFill>
              </a:rPr>
              <a:t>М.: </a:t>
            </a:r>
            <a:r>
              <a:rPr lang="ru-RU" dirty="0" err="1">
                <a:solidFill>
                  <a:srgbClr val="0000CC"/>
                </a:solidFill>
              </a:rPr>
              <a:t>Стандартинформ</a:t>
            </a:r>
            <a:r>
              <a:rPr lang="ru-RU" dirty="0">
                <a:solidFill>
                  <a:srgbClr val="0000CC"/>
                </a:solidFill>
              </a:rPr>
              <a:t>, 2016. – 170 с.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/>
              <a:t>Первые нормативные документы в области инженерно-экологических изысканий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82397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Статистика по составу работ на изучение сфер Земли в нормативных документах</a:t>
            </a:r>
            <a:endParaRPr lang="ru-RU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628800"/>
            <a:ext cx="8496945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820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По мнению авторов задачу инженерно-экологических изысканий </a:t>
            </a:r>
            <a:r>
              <a:rPr lang="ru-RU" u="sng" dirty="0">
                <a:solidFill>
                  <a:schemeClr val="bg1"/>
                </a:solidFill>
              </a:rPr>
              <a:t>надо ставить шире </a:t>
            </a:r>
            <a:r>
              <a:rPr lang="ru-RU" dirty="0">
                <a:solidFill>
                  <a:schemeClr val="bg1"/>
                </a:solidFill>
              </a:rPr>
              <a:t>проблемы влияния проектируемых объектов на окружающую среду. </a:t>
            </a:r>
            <a:endParaRPr lang="ru-RU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00CC"/>
                </a:solidFill>
              </a:rPr>
              <a:t>Здесь </a:t>
            </a:r>
            <a:r>
              <a:rPr lang="ru-RU" sz="2800" b="1" dirty="0">
                <a:solidFill>
                  <a:srgbClr val="0000CC"/>
                </a:solidFill>
              </a:rPr>
              <a:t>необходимо найти достойное место экосистеме. </a:t>
            </a:r>
            <a:endParaRPr lang="ru-RU" sz="2800" b="1" dirty="0" smtClean="0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этом рассматривать экосистему не так, как предлагают биологи, а с учетом геологической составляющей, то есть с учетом состава и строения грунтовых массивов, рельефа, подземных вод, геохимических и геофизических полей, современных эндогенных и экзогенных процессов </a:t>
            </a:r>
          </a:p>
        </p:txBody>
      </p:sp>
    </p:spTree>
    <p:extLst>
      <p:ext uri="{BB962C8B-B14F-4D97-AF65-F5344CB8AC3E}">
        <p14:creationId xmlns:p14="http://schemas.microsoft.com/office/powerpoint/2010/main" val="1416898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rgbClr val="0000CC"/>
                </a:solidFill>
              </a:rPr>
              <a:t>Структура экосистемы с учетом геологической составляющей </a:t>
            </a:r>
            <a:r>
              <a:rPr lang="ru-RU" sz="2000" b="1" dirty="0" smtClean="0">
                <a:solidFill>
                  <a:srgbClr val="0000CC"/>
                </a:solidFill>
              </a:rPr>
              <a:t>(Трофимов, 2009).  </a:t>
            </a:r>
            <a:r>
              <a:rPr lang="ru-RU" sz="2000" b="1" dirty="0">
                <a:solidFill>
                  <a:srgbClr val="0000CC"/>
                </a:solidFill>
              </a:rPr>
              <a:t>Цифрами обозначены: 1 — состав, состояние и рельеф геологического массива; 2 — подземные воды; 3 — геохимические поля; 4 — геофизические поля; 5 — современные эндогенные и экзогенные процессы</a:t>
            </a:r>
            <a:endParaRPr lang="ru-RU" sz="20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endParaRPr lang="ru-RU" sz="2000" dirty="0">
              <a:solidFill>
                <a:srgbClr val="0000CC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200800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754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</a:rPr>
              <a:t>Однако следует иметь ввиду, что СП 47.13330.2016 и его предшественники регламентируют инженерно-экологические изыскания </a:t>
            </a:r>
            <a:r>
              <a:rPr lang="ru-RU" b="1" i="1" dirty="0">
                <a:solidFill>
                  <a:schemeClr val="bg1"/>
                </a:solidFill>
              </a:rPr>
              <a:t>лишь для целей </a:t>
            </a:r>
            <a:r>
              <a:rPr lang="ru-RU" b="1" i="1" dirty="0" smtClean="0">
                <a:solidFill>
                  <a:schemeClr val="bg1"/>
                </a:solidFill>
              </a:rPr>
              <a:t>строительства.</a:t>
            </a:r>
          </a:p>
          <a:p>
            <a:pPr marL="0" indent="0" algn="just">
              <a:buNone/>
            </a:pPr>
            <a:endParaRPr lang="ru-RU" b="1" i="1" dirty="0"/>
          </a:p>
          <a:p>
            <a:pPr marL="0" indent="0" algn="just">
              <a:buNone/>
            </a:pPr>
            <a:endParaRPr lang="ru-RU" dirty="0" smtClean="0">
              <a:solidFill>
                <a:srgbClr val="0000CC"/>
              </a:solidFill>
            </a:endParaRPr>
          </a:p>
          <a:p>
            <a:pPr marL="0" indent="0" algn="just">
              <a:buNone/>
            </a:pPr>
            <a:r>
              <a:rPr lang="ru-RU" sz="3200" dirty="0" smtClean="0">
                <a:solidFill>
                  <a:srgbClr val="0000CC"/>
                </a:solidFill>
              </a:rPr>
              <a:t>Между </a:t>
            </a:r>
            <a:r>
              <a:rPr lang="ru-RU" sz="3200" dirty="0">
                <a:solidFill>
                  <a:srgbClr val="0000CC"/>
                </a:solidFill>
              </a:rPr>
              <a:t>тем, экологические проблемы возникают не только в связи со строительством, но и в связи с иными видами хозяйственной деятельности. </a:t>
            </a:r>
          </a:p>
        </p:txBody>
      </p:sp>
    </p:spTree>
    <p:extLst>
      <p:ext uri="{BB962C8B-B14F-4D97-AF65-F5344CB8AC3E}">
        <p14:creationId xmlns:p14="http://schemas.microsoft.com/office/powerpoint/2010/main" val="15165974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363272" cy="6120680"/>
          </a:xfrm>
        </p:spPr>
        <p:txBody>
          <a:bodyPr>
            <a:noAutofit/>
          </a:bodyPr>
          <a:lstStyle/>
          <a:p>
            <a:pPr marL="0" indent="0" algn="ctr">
              <a:lnSpc>
                <a:spcPct val="70000"/>
              </a:lnSpc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Наиболее </a:t>
            </a:r>
            <a:r>
              <a:rPr lang="ru-RU" sz="2800" b="1" dirty="0">
                <a:solidFill>
                  <a:schemeClr val="bg1"/>
                </a:solidFill>
              </a:rPr>
              <a:t>серьёзные экологические последствия вызывают: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70000"/>
              </a:lnSpc>
              <a:buNone/>
            </a:pPr>
            <a:endParaRPr lang="ru-RU" sz="2800" b="1" dirty="0" smtClean="0"/>
          </a:p>
          <a:p>
            <a:pPr>
              <a:lnSpc>
                <a:spcPct val="70000"/>
              </a:lnSpc>
            </a:pPr>
            <a:r>
              <a:rPr lang="ru-RU" dirty="0"/>
              <a:t>О</a:t>
            </a:r>
            <a:r>
              <a:rPr lang="ru-RU" sz="2400" dirty="0" smtClean="0"/>
              <a:t>бъекты </a:t>
            </a:r>
            <a:r>
              <a:rPr lang="ru-RU" sz="2400" dirty="0"/>
              <a:t>горно-добывающей и горно-перерабатывающей промышленности; </a:t>
            </a:r>
            <a:endParaRPr lang="ru-RU" sz="2400" dirty="0" smtClean="0"/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CC"/>
                </a:solidFill>
              </a:rPr>
              <a:t>П</a:t>
            </a:r>
            <a:r>
              <a:rPr lang="ru-RU" sz="2400" dirty="0" smtClean="0">
                <a:solidFill>
                  <a:srgbClr val="0000CC"/>
                </a:solidFill>
              </a:rPr>
              <a:t>редприятия </a:t>
            </a:r>
            <a:r>
              <a:rPr lang="ru-RU" sz="2400" dirty="0">
                <a:solidFill>
                  <a:srgbClr val="0000CC"/>
                </a:solidFill>
              </a:rPr>
              <a:t>топливно-энергетического комплекса, включая АЭС; </a:t>
            </a:r>
            <a:endParaRPr lang="ru-RU" sz="2400" dirty="0" smtClean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FF0000"/>
                </a:solidFill>
              </a:rPr>
              <a:t>П</a:t>
            </a:r>
            <a:r>
              <a:rPr lang="ru-RU" sz="2400" dirty="0" smtClean="0">
                <a:solidFill>
                  <a:srgbClr val="FF0000"/>
                </a:solidFill>
              </a:rPr>
              <a:t>редприятия </a:t>
            </a:r>
            <a:r>
              <a:rPr lang="ru-RU" sz="2400" dirty="0">
                <a:solidFill>
                  <a:srgbClr val="FF0000"/>
                </a:solidFill>
              </a:rPr>
              <a:t>цветной и чёрной металлургии;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CC"/>
                </a:solidFill>
              </a:rPr>
              <a:t>П</a:t>
            </a:r>
            <a:r>
              <a:rPr lang="ru-RU" sz="2400" dirty="0" smtClean="0">
                <a:solidFill>
                  <a:srgbClr val="0000CC"/>
                </a:solidFill>
              </a:rPr>
              <a:t>редприятия </a:t>
            </a:r>
            <a:r>
              <a:rPr lang="ru-RU" sz="2400" dirty="0">
                <a:solidFill>
                  <a:srgbClr val="0000CC"/>
                </a:solidFill>
              </a:rPr>
              <a:t>химической и перерабатывающей промышленности; </a:t>
            </a:r>
            <a:endParaRPr lang="ru-RU" sz="2400" dirty="0" smtClean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400" dirty="0" smtClean="0"/>
              <a:t>Предприятия </a:t>
            </a:r>
            <a:r>
              <a:rPr lang="ru-RU" sz="2400" dirty="0"/>
              <a:t>целлюлозно-бумажной и деревообрабатывающей промышленности, </a:t>
            </a:r>
            <a:endParaRPr lang="ru-RU" sz="2400" dirty="0" smtClean="0"/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CC"/>
                </a:solidFill>
              </a:rPr>
              <a:t>П</a:t>
            </a:r>
            <a:r>
              <a:rPr lang="ru-RU" sz="2400" dirty="0" smtClean="0">
                <a:solidFill>
                  <a:srgbClr val="0000CC"/>
                </a:solidFill>
              </a:rPr>
              <a:t>редприятия </a:t>
            </a:r>
            <a:r>
              <a:rPr lang="ru-RU" sz="2400" dirty="0">
                <a:solidFill>
                  <a:srgbClr val="0000CC"/>
                </a:solidFill>
              </a:rPr>
              <a:t>пищевой промышленности; </a:t>
            </a:r>
            <a:endParaRPr lang="ru-RU" sz="2400" dirty="0" smtClean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sz="2400" dirty="0" smtClean="0">
                <a:solidFill>
                  <a:srgbClr val="FF0000"/>
                </a:solidFill>
              </a:rPr>
              <a:t>бъекты </a:t>
            </a:r>
            <a:r>
              <a:rPr lang="ru-RU" sz="2400" dirty="0">
                <a:solidFill>
                  <a:srgbClr val="FF0000"/>
                </a:solidFill>
              </a:rPr>
              <a:t>сельско-хозяйственной деятельности; </a:t>
            </a:r>
            <a:endParaRPr lang="ru-RU" sz="2400" dirty="0" smtClean="0">
              <a:solidFill>
                <a:srgbClr val="FF0000"/>
              </a:solidFill>
            </a:endParaRPr>
          </a:p>
          <a:p>
            <a:pPr>
              <a:lnSpc>
                <a:spcPct val="70000"/>
              </a:lnSpc>
            </a:pPr>
            <a:r>
              <a:rPr lang="ru-RU" dirty="0"/>
              <a:t>О</a:t>
            </a:r>
            <a:r>
              <a:rPr lang="ru-RU" sz="2400" dirty="0" smtClean="0"/>
              <a:t>бъекты </a:t>
            </a:r>
            <a:r>
              <a:rPr lang="ru-RU" sz="2400" dirty="0"/>
              <a:t>и предприятия коммунального хозяйства, включая полигоны ТБО; </a:t>
            </a:r>
            <a:endParaRPr lang="ru-RU" sz="2400" dirty="0" smtClean="0"/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CC"/>
                </a:solidFill>
              </a:rPr>
              <a:t>О</a:t>
            </a:r>
            <a:r>
              <a:rPr lang="ru-RU" sz="2400" dirty="0" smtClean="0">
                <a:solidFill>
                  <a:srgbClr val="0000CC"/>
                </a:solidFill>
              </a:rPr>
              <a:t>бъекты </a:t>
            </a:r>
            <a:r>
              <a:rPr lang="ru-RU" sz="2400" dirty="0">
                <a:solidFill>
                  <a:srgbClr val="0000CC"/>
                </a:solidFill>
              </a:rPr>
              <a:t>гидротехнического строительства; </a:t>
            </a:r>
            <a:endParaRPr lang="ru-RU" sz="2400" dirty="0" smtClean="0">
              <a:solidFill>
                <a:srgbClr val="0000CC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400" dirty="0" smtClean="0">
                <a:solidFill>
                  <a:srgbClr val="FF0000"/>
                </a:solidFill>
              </a:rPr>
              <a:t>Объекты </a:t>
            </a:r>
            <a:r>
              <a:rPr lang="ru-RU" sz="2400" dirty="0">
                <a:solidFill>
                  <a:srgbClr val="FF0000"/>
                </a:solidFill>
              </a:rPr>
              <a:t>военно-промышленного комплекса и др. </a:t>
            </a:r>
          </a:p>
        </p:txBody>
      </p:sp>
    </p:spTree>
    <p:extLst>
      <p:ext uri="{BB962C8B-B14F-4D97-AF65-F5344CB8AC3E}">
        <p14:creationId xmlns:p14="http://schemas.microsoft.com/office/powerpoint/2010/main" val="1693852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517232"/>
            <a:ext cx="8229600" cy="100811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00CC"/>
                </a:solidFill>
              </a:rPr>
              <a:t>Структура производства по отраслям промышленности в РФ </a:t>
            </a:r>
            <a:r>
              <a:rPr lang="ru-RU" sz="2800" b="1" dirty="0" smtClean="0">
                <a:solidFill>
                  <a:srgbClr val="0000CC"/>
                </a:solidFill>
              </a:rPr>
              <a:t>(Бугай, 2016)</a:t>
            </a:r>
            <a:endParaRPr lang="ru-RU" sz="2800" dirty="0">
              <a:solidFill>
                <a:srgbClr val="0000CC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2" y="908720"/>
            <a:ext cx="899343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5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432000" algn="just">
              <a:buNone/>
            </a:pPr>
            <a:r>
              <a:rPr lang="ru-RU" b="1" dirty="0">
                <a:solidFill>
                  <a:schemeClr val="bg1"/>
                </a:solidFill>
              </a:rPr>
              <a:t>Однако нормативная база инженерно-экологических изысканий применительно к вышеперечисленным объектам </a:t>
            </a:r>
            <a:r>
              <a:rPr lang="ru-RU" b="1" u="sng" dirty="0">
                <a:solidFill>
                  <a:schemeClr val="bg1"/>
                </a:solidFill>
              </a:rPr>
              <a:t>остается не разработанной. </a:t>
            </a:r>
            <a:endParaRPr lang="ru-RU" b="1" u="sng" dirty="0" smtClean="0">
              <a:solidFill>
                <a:schemeClr val="bg1"/>
              </a:solidFill>
            </a:endParaRPr>
          </a:p>
          <a:p>
            <a:pPr marL="0" indent="432000" algn="just">
              <a:buNone/>
            </a:pPr>
            <a:endParaRPr lang="ru-RU" dirty="0" smtClean="0">
              <a:solidFill>
                <a:srgbClr val="0000CC"/>
              </a:solidFill>
            </a:endParaRPr>
          </a:p>
          <a:p>
            <a:pPr marL="0" indent="432000" algn="just">
              <a:buNone/>
            </a:pPr>
            <a:endParaRPr lang="ru-RU" dirty="0">
              <a:solidFill>
                <a:srgbClr val="0000CC"/>
              </a:solidFill>
            </a:endParaRPr>
          </a:p>
          <a:p>
            <a:pPr marL="0" indent="432000" algn="just">
              <a:buNone/>
            </a:pPr>
            <a:r>
              <a:rPr lang="ru-RU" dirty="0" smtClean="0">
                <a:solidFill>
                  <a:srgbClr val="0000CC"/>
                </a:solidFill>
              </a:rPr>
              <a:t>В </a:t>
            </a:r>
            <a:r>
              <a:rPr lang="ru-RU" dirty="0">
                <a:solidFill>
                  <a:srgbClr val="0000CC"/>
                </a:solidFill>
              </a:rPr>
              <a:t>силу отсутствия таких документов инженерно-экологические изыскания на этих объектах проводятся с использованием нормативной базы для строительства, а это </a:t>
            </a:r>
            <a:r>
              <a:rPr lang="ru-RU" u="sng" dirty="0">
                <a:solidFill>
                  <a:srgbClr val="0000CC"/>
                </a:solidFill>
              </a:rPr>
              <a:t>не правильно</a:t>
            </a:r>
            <a:r>
              <a:rPr lang="ru-RU" dirty="0">
                <a:solidFill>
                  <a:srgbClr val="0000CC"/>
                </a:solidFill>
              </a:rPr>
              <a:t>. </a:t>
            </a:r>
            <a:endParaRPr lang="ru-RU" dirty="0" smtClean="0">
              <a:solidFill>
                <a:srgbClr val="0000CC"/>
              </a:solidFill>
            </a:endParaRPr>
          </a:p>
          <a:p>
            <a:pPr marL="0" indent="432000" algn="just">
              <a:buNone/>
            </a:pPr>
            <a:r>
              <a:rPr lang="ru-RU" dirty="0" smtClean="0"/>
              <a:t>Более </a:t>
            </a:r>
            <a:r>
              <a:rPr lang="ru-RU" dirty="0"/>
              <a:t>того, недоучет специфики проектирования, строительства и эксплуатации вышеперечисленных предприятий и объектов может привести к </a:t>
            </a:r>
            <a:r>
              <a:rPr lang="ru-RU" u="sng" dirty="0"/>
              <a:t>серьезным экологическим потерям.</a:t>
            </a:r>
          </a:p>
          <a:p>
            <a:pPr marL="0" indent="43200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077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43</TotalTime>
  <Words>775</Words>
  <Application>Microsoft Office PowerPoint</Application>
  <PresentationFormat>Экран (4:3)</PresentationFormat>
  <Paragraphs>60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Волна</vt:lpstr>
      <vt:lpstr>О ГЕОЛОГИЧЕСКОЙ СОСТАВЛЯЮЩЕЙ В ИНЖЕНЕРНО-ЭКОЛОГИЧЕСКИХ ИЗЫСКАНИЯХ И ИХ РАЗВИТИИ </vt:lpstr>
      <vt:lpstr>Первые нормативные документы в области инженерно-экологических изысканий</vt:lpstr>
      <vt:lpstr>Статистика по составу работ на изучение сфер Земли в нормативных документах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Предложения по совершенствованию нормативной базы</vt:lpstr>
      <vt:lpstr>Предложения по совершенствованию нормативной базы</vt:lpstr>
      <vt:lpstr>Презентация PowerPoint</vt:lpstr>
      <vt:lpstr>Предложения по совершенствованию нормативной базы</vt:lpstr>
      <vt:lpstr>Выводы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ГЕОЛОГИЧЕСКОЙ СОСТАВЛЯЮЩЕЙ В ИНЖЕНЕРНО-ЭКОЛОГИЧЕСКИХ ИЗЫСКАНИЯХ И ИХ РАЗВИТИИ</dc:title>
  <dc:creator>Samsung</dc:creator>
  <cp:lastModifiedBy>Samsung</cp:lastModifiedBy>
  <cp:revision>5</cp:revision>
  <dcterms:created xsi:type="dcterms:W3CDTF">2018-03-18T06:25:40Z</dcterms:created>
  <dcterms:modified xsi:type="dcterms:W3CDTF">2018-03-18T07:09:16Z</dcterms:modified>
</cp:coreProperties>
</file>