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378" r:id="rId11"/>
    <p:sldId id="381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94643"/>
  </p:normalViewPr>
  <p:slideViewPr>
    <p:cSldViewPr snapToGrid="0" snapToObjects="1">
      <p:cViewPr>
        <p:scale>
          <a:sx n="81" d="100"/>
          <a:sy n="81" d="100"/>
        </p:scale>
        <p:origin x="1488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FE47ED-5B34-B74D-9A8B-B71E5FC2EA3F}" type="doc">
      <dgm:prSet loTypeId="urn:microsoft.com/office/officeart/2005/8/layout/lProcess2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A6CB3F1-4A3C-EE4E-BF1E-06DBA7682785}">
      <dgm:prSet phldrT="[Текст]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>
              <a:effectLst/>
              <a:latin typeface="Helvetica" charset="0"/>
              <a:ea typeface="Helvetica" charset="0"/>
              <a:cs typeface="Helvetica" charset="0"/>
            </a:rPr>
            <a:t>Разовые платежи за пользование недрами</a:t>
          </a:r>
        </a:p>
      </dgm:t>
    </dgm:pt>
    <dgm:pt modelId="{E7E33F38-26C2-8246-A8A2-7C77C5201628}" type="parTrans" cxnId="{EF279B02-D6AA-E443-A914-061E6DEAD215}">
      <dgm:prSet/>
      <dgm:spPr/>
      <dgm:t>
        <a:bodyPr/>
        <a:lstStyle/>
        <a:p>
          <a:endParaRPr lang="ru-RU">
            <a:latin typeface="Helvetica" charset="0"/>
            <a:ea typeface="Helvetica" charset="0"/>
            <a:cs typeface="Helvetica" charset="0"/>
          </a:endParaRPr>
        </a:p>
      </dgm:t>
    </dgm:pt>
    <dgm:pt modelId="{59F05422-C2A8-2E40-BCB9-96C8010120E0}" type="sibTrans" cxnId="{EF279B02-D6AA-E443-A914-061E6DEAD215}">
      <dgm:prSet/>
      <dgm:spPr/>
      <dgm:t>
        <a:bodyPr/>
        <a:lstStyle/>
        <a:p>
          <a:endParaRPr lang="ru-RU">
            <a:latin typeface="Helvetica" charset="0"/>
            <a:ea typeface="Helvetica" charset="0"/>
            <a:cs typeface="Helvetica" charset="0"/>
          </a:endParaRPr>
        </a:p>
      </dgm:t>
    </dgm:pt>
    <dgm:pt modelId="{649518BA-BB75-5949-973C-5F687C9FE635}">
      <dgm:prSet phldrT="[Текст]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>
              <a:latin typeface="Helvetica" charset="0"/>
              <a:ea typeface="Helvetica" charset="0"/>
              <a:cs typeface="Helvetica" charset="0"/>
            </a:rPr>
            <a:t>Регулярные платежи за пользование недрами</a:t>
          </a:r>
        </a:p>
      </dgm:t>
    </dgm:pt>
    <dgm:pt modelId="{52D14776-6EF1-EF44-8CFC-18C993F8BFF7}" type="parTrans" cxnId="{763EBCAE-D4EC-F047-B706-196736D2D7ED}">
      <dgm:prSet/>
      <dgm:spPr/>
      <dgm:t>
        <a:bodyPr/>
        <a:lstStyle/>
        <a:p>
          <a:endParaRPr lang="ru-RU">
            <a:latin typeface="Helvetica" charset="0"/>
            <a:ea typeface="Helvetica" charset="0"/>
            <a:cs typeface="Helvetica" charset="0"/>
          </a:endParaRPr>
        </a:p>
      </dgm:t>
    </dgm:pt>
    <dgm:pt modelId="{2A5D093E-C009-2E4A-ACB6-AACCCF290F4A}" type="sibTrans" cxnId="{763EBCAE-D4EC-F047-B706-196736D2D7ED}">
      <dgm:prSet/>
      <dgm:spPr/>
      <dgm:t>
        <a:bodyPr/>
        <a:lstStyle/>
        <a:p>
          <a:endParaRPr lang="ru-RU">
            <a:latin typeface="Helvetica" charset="0"/>
            <a:ea typeface="Helvetica" charset="0"/>
            <a:cs typeface="Helvetica" charset="0"/>
          </a:endParaRPr>
        </a:p>
      </dgm:t>
    </dgm:pt>
    <dgm:pt modelId="{0BC4FD4D-AA1C-D948-BE09-89F1C88D6336}">
      <dgm:prSet phldrT="[Текст]" custT="1"/>
      <dgm:spPr>
        <a:solidFill>
          <a:srgbClr val="0070C0"/>
        </a:solidFill>
      </dgm:spPr>
      <dgm:t>
        <a:bodyPr/>
        <a:lstStyle/>
        <a:p>
          <a:pPr>
            <a:lnSpc>
              <a:spcPct val="90000"/>
            </a:lnSpc>
          </a:pPr>
          <a:r>
            <a:rPr lang="ru-RU" sz="2100" dirty="0" err="1">
              <a:latin typeface="Helvetica" charset="0"/>
              <a:ea typeface="Helvetica" charset="0"/>
              <a:cs typeface="Helvetica" charset="0"/>
            </a:rPr>
            <a:t>ренталс</a:t>
          </a:r>
          <a:r>
            <a:rPr lang="ru-RU" sz="2100" dirty="0">
              <a:latin typeface="Helvetica" charset="0"/>
              <a:ea typeface="Helvetica" charset="0"/>
              <a:cs typeface="Helvetica" charset="0"/>
            </a:rPr>
            <a:t> </a:t>
          </a:r>
        </a:p>
        <a:p>
          <a:pPr>
            <a:lnSpc>
              <a:spcPct val="80000"/>
            </a:lnSpc>
          </a:pPr>
          <a:r>
            <a:rPr lang="ru-RU" sz="1500" dirty="0">
              <a:latin typeface="Helvetica" charset="0"/>
              <a:ea typeface="Helvetica" charset="0"/>
              <a:cs typeface="Helvetica" charset="0"/>
            </a:rPr>
            <a:t>арендные платежи, не зависящие от наличия добычи и прибыльности производства </a:t>
          </a:r>
          <a:r>
            <a:rPr lang="ru-RU" sz="2100" dirty="0">
              <a:latin typeface="Helvetica" charset="0"/>
              <a:ea typeface="Helvetica" charset="0"/>
              <a:cs typeface="Helvetica" charset="0"/>
            </a:rPr>
            <a:t> </a:t>
          </a:r>
        </a:p>
      </dgm:t>
    </dgm:pt>
    <dgm:pt modelId="{CD5FE3BB-DD40-A14A-856F-34BEA6D33152}" type="parTrans" cxnId="{2B428BD1-12AC-BD4F-9638-5E49EE20E0D3}">
      <dgm:prSet/>
      <dgm:spPr/>
      <dgm:t>
        <a:bodyPr/>
        <a:lstStyle/>
        <a:p>
          <a:endParaRPr lang="ru-RU">
            <a:latin typeface="Helvetica" charset="0"/>
            <a:ea typeface="Helvetica" charset="0"/>
            <a:cs typeface="Helvetica" charset="0"/>
          </a:endParaRPr>
        </a:p>
      </dgm:t>
    </dgm:pt>
    <dgm:pt modelId="{76BE6D48-799D-DD4D-834A-2E6E7FD85C07}" type="sibTrans" cxnId="{2B428BD1-12AC-BD4F-9638-5E49EE20E0D3}">
      <dgm:prSet/>
      <dgm:spPr/>
      <dgm:t>
        <a:bodyPr/>
        <a:lstStyle/>
        <a:p>
          <a:endParaRPr lang="ru-RU">
            <a:latin typeface="Helvetica" charset="0"/>
            <a:ea typeface="Helvetica" charset="0"/>
            <a:cs typeface="Helvetica" charset="0"/>
          </a:endParaRPr>
        </a:p>
      </dgm:t>
    </dgm:pt>
    <dgm:pt modelId="{C0B4F8C6-133A-574E-92ED-FEDEE6D9DBCC}">
      <dgm:prSet phldrT="[Текст]" custT="1"/>
      <dgm:spPr>
        <a:solidFill>
          <a:srgbClr val="0070C0"/>
        </a:solidFill>
      </dgm:spPr>
      <dgm:t>
        <a:bodyPr/>
        <a:lstStyle/>
        <a:p>
          <a:pPr>
            <a:spcAft>
              <a:spcPct val="35000"/>
            </a:spcAft>
          </a:pPr>
          <a:r>
            <a:rPr lang="ru-RU" sz="2000" dirty="0">
              <a:latin typeface="Helvetica" charset="0"/>
              <a:ea typeface="Helvetica" charset="0"/>
              <a:cs typeface="Helvetica" charset="0"/>
            </a:rPr>
            <a:t>роялти </a:t>
          </a:r>
        </a:p>
        <a:p>
          <a:pPr>
            <a:spcAft>
              <a:spcPct val="35000"/>
            </a:spcAft>
          </a:pPr>
          <a:r>
            <a:rPr lang="ru-RU" sz="1300" dirty="0">
              <a:latin typeface="Helvetica" charset="0"/>
              <a:ea typeface="Helvetica" charset="0"/>
              <a:cs typeface="Helvetica" charset="0"/>
            </a:rPr>
            <a:t>процент от валовой стоимости добытой нефти</a:t>
          </a:r>
        </a:p>
        <a:p>
          <a:pPr>
            <a:spcAft>
              <a:spcPts val="0"/>
            </a:spcAft>
          </a:pPr>
          <a:r>
            <a:rPr lang="ru-RU" sz="1500" dirty="0">
              <a:latin typeface="Helvetica" charset="0"/>
              <a:ea typeface="Helvetica" charset="0"/>
              <a:cs typeface="Helvetica" charset="0"/>
            </a:rPr>
            <a:t>от 12,5% до 20%</a:t>
          </a:r>
        </a:p>
        <a:p>
          <a:pPr>
            <a:spcAft>
              <a:spcPts val="0"/>
            </a:spcAft>
          </a:pPr>
          <a:r>
            <a:rPr lang="en-US" sz="1200" dirty="0">
              <a:latin typeface="Helvetica" charset="0"/>
              <a:ea typeface="Helvetica" charset="0"/>
              <a:cs typeface="Helvetica" charset="0"/>
            </a:rPr>
            <a:t>(</a:t>
          </a:r>
          <a:r>
            <a:rPr lang="ru-RU" sz="1200" dirty="0">
              <a:latin typeface="Helvetica" charset="0"/>
              <a:ea typeface="Helvetica" charset="0"/>
              <a:cs typeface="Helvetica" charset="0"/>
            </a:rPr>
            <a:t>10</a:t>
          </a:r>
          <a:r>
            <a:rPr lang="en-US" sz="1200" dirty="0">
              <a:latin typeface="Helvetica" charset="0"/>
              <a:ea typeface="Helvetica" charset="0"/>
              <a:cs typeface="Helvetica" charset="0"/>
            </a:rPr>
            <a:t>-</a:t>
          </a:r>
          <a:r>
            <a:rPr lang="ru-RU" sz="1200" dirty="0">
              <a:latin typeface="Helvetica" charset="0"/>
              <a:ea typeface="Helvetica" charset="0"/>
              <a:cs typeface="Helvetica" charset="0"/>
            </a:rPr>
            <a:t>45%</a:t>
          </a:r>
          <a:r>
            <a:rPr lang="en-US" sz="1200" dirty="0">
              <a:latin typeface="Helvetica" charset="0"/>
              <a:ea typeface="Helvetica" charset="0"/>
              <a:cs typeface="Helvetica" charset="0"/>
            </a:rPr>
            <a:t> </a:t>
          </a:r>
          <a:r>
            <a:rPr lang="ru-RU" sz="1200" dirty="0">
              <a:latin typeface="Helvetica" charset="0"/>
              <a:ea typeface="Helvetica" charset="0"/>
              <a:cs typeface="Helvetica" charset="0"/>
            </a:rPr>
            <a:t>Канада)</a:t>
          </a:r>
        </a:p>
      </dgm:t>
    </dgm:pt>
    <dgm:pt modelId="{4BAF4AF0-D4E7-6144-950B-6059A82391A2}" type="parTrans" cxnId="{0D95D37E-2031-124B-B9A5-0393CD122FEA}">
      <dgm:prSet/>
      <dgm:spPr/>
      <dgm:t>
        <a:bodyPr/>
        <a:lstStyle/>
        <a:p>
          <a:endParaRPr lang="ru-RU">
            <a:latin typeface="Helvetica" charset="0"/>
            <a:ea typeface="Helvetica" charset="0"/>
            <a:cs typeface="Helvetica" charset="0"/>
          </a:endParaRPr>
        </a:p>
      </dgm:t>
    </dgm:pt>
    <dgm:pt modelId="{B0885F14-33F0-6948-8C4D-62681C61666B}" type="sibTrans" cxnId="{0D95D37E-2031-124B-B9A5-0393CD122FEA}">
      <dgm:prSet/>
      <dgm:spPr/>
      <dgm:t>
        <a:bodyPr/>
        <a:lstStyle/>
        <a:p>
          <a:endParaRPr lang="ru-RU">
            <a:latin typeface="Helvetica" charset="0"/>
            <a:ea typeface="Helvetica" charset="0"/>
            <a:cs typeface="Helvetica" charset="0"/>
          </a:endParaRPr>
        </a:p>
      </dgm:t>
    </dgm:pt>
    <dgm:pt modelId="{913E6C6F-3315-6F41-8439-725F7554E7E6}">
      <dgm:prSet phldrT="[Текст]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>
              <a:latin typeface="Helvetica" charset="0"/>
              <a:ea typeface="Helvetica" charset="0"/>
              <a:cs typeface="Helvetica" charset="0"/>
            </a:rPr>
            <a:t>Налоги</a:t>
          </a:r>
        </a:p>
      </dgm:t>
    </dgm:pt>
    <dgm:pt modelId="{992A11E7-1356-9443-85DC-E55D79988619}" type="parTrans" cxnId="{AC27D4BC-B2B0-5548-8B11-5D85E8175D58}">
      <dgm:prSet/>
      <dgm:spPr/>
      <dgm:t>
        <a:bodyPr/>
        <a:lstStyle/>
        <a:p>
          <a:endParaRPr lang="ru-RU">
            <a:latin typeface="Helvetica" charset="0"/>
            <a:ea typeface="Helvetica" charset="0"/>
            <a:cs typeface="Helvetica" charset="0"/>
          </a:endParaRPr>
        </a:p>
      </dgm:t>
    </dgm:pt>
    <dgm:pt modelId="{8EEBB176-5805-3B45-813C-D620319048BE}" type="sibTrans" cxnId="{AC27D4BC-B2B0-5548-8B11-5D85E8175D58}">
      <dgm:prSet/>
      <dgm:spPr/>
      <dgm:t>
        <a:bodyPr/>
        <a:lstStyle/>
        <a:p>
          <a:endParaRPr lang="ru-RU">
            <a:latin typeface="Helvetica" charset="0"/>
            <a:ea typeface="Helvetica" charset="0"/>
            <a:cs typeface="Helvetica" charset="0"/>
          </a:endParaRPr>
        </a:p>
      </dgm:t>
    </dgm:pt>
    <dgm:pt modelId="{753B7FAB-C673-4FA8-B375-2C07C9815C8B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>
              <a:latin typeface="Helvetica" charset="0"/>
              <a:ea typeface="Helvetica" charset="0"/>
              <a:cs typeface="Helvetica" charset="0"/>
            </a:rPr>
            <a:t>бонус подписания договора</a:t>
          </a:r>
        </a:p>
      </dgm:t>
    </dgm:pt>
    <dgm:pt modelId="{562DF754-16C0-4DA6-82A7-19E36545BD59}" type="parTrans" cxnId="{3F435FC0-992E-4483-B3E9-AF5A5A93C278}">
      <dgm:prSet/>
      <dgm:spPr/>
      <dgm:t>
        <a:bodyPr/>
        <a:lstStyle/>
        <a:p>
          <a:endParaRPr lang="ru-RU">
            <a:latin typeface="Helvetica" charset="0"/>
            <a:ea typeface="Helvetica" charset="0"/>
            <a:cs typeface="Helvetica" charset="0"/>
          </a:endParaRPr>
        </a:p>
      </dgm:t>
    </dgm:pt>
    <dgm:pt modelId="{D16D4DE7-E6CB-4AFD-8C6D-933834DC3624}" type="sibTrans" cxnId="{3F435FC0-992E-4483-B3E9-AF5A5A93C278}">
      <dgm:prSet/>
      <dgm:spPr/>
      <dgm:t>
        <a:bodyPr/>
        <a:lstStyle/>
        <a:p>
          <a:endParaRPr lang="ru-RU">
            <a:latin typeface="Helvetica" charset="0"/>
            <a:ea typeface="Helvetica" charset="0"/>
            <a:cs typeface="Helvetica" charset="0"/>
          </a:endParaRPr>
        </a:p>
      </dgm:t>
    </dgm:pt>
    <dgm:pt modelId="{81DE6D44-4B06-445F-8265-86404D859001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>
              <a:latin typeface="Helvetica" charset="0"/>
              <a:ea typeface="Helvetica" charset="0"/>
              <a:cs typeface="Helvetica" charset="0"/>
            </a:rPr>
            <a:t>бонус коммерческого обнаружения</a:t>
          </a:r>
        </a:p>
      </dgm:t>
    </dgm:pt>
    <dgm:pt modelId="{E5C2702E-29C7-4BC3-8E5C-22D83492FD6D}" type="parTrans" cxnId="{C32DBBED-0568-48FA-8CD5-565FED2718C5}">
      <dgm:prSet/>
      <dgm:spPr/>
      <dgm:t>
        <a:bodyPr/>
        <a:lstStyle/>
        <a:p>
          <a:endParaRPr lang="ru-RU">
            <a:latin typeface="Helvetica" charset="0"/>
            <a:ea typeface="Helvetica" charset="0"/>
            <a:cs typeface="Helvetica" charset="0"/>
          </a:endParaRPr>
        </a:p>
      </dgm:t>
    </dgm:pt>
    <dgm:pt modelId="{C87034C3-3713-4704-9BF6-24B551BFA562}" type="sibTrans" cxnId="{C32DBBED-0568-48FA-8CD5-565FED2718C5}">
      <dgm:prSet/>
      <dgm:spPr/>
      <dgm:t>
        <a:bodyPr/>
        <a:lstStyle/>
        <a:p>
          <a:endParaRPr lang="ru-RU">
            <a:latin typeface="Helvetica" charset="0"/>
            <a:ea typeface="Helvetica" charset="0"/>
            <a:cs typeface="Helvetica" charset="0"/>
          </a:endParaRPr>
        </a:p>
      </dgm:t>
    </dgm:pt>
    <dgm:pt modelId="{90232A67-D196-4716-9171-A56FAD6F31BA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>
              <a:latin typeface="Helvetica" charset="0"/>
              <a:ea typeface="Helvetica" charset="0"/>
              <a:cs typeface="Helvetica" charset="0"/>
            </a:rPr>
            <a:t>налог на прибыль</a:t>
          </a:r>
        </a:p>
      </dgm:t>
    </dgm:pt>
    <dgm:pt modelId="{E6BA8431-0096-4CA5-9A5E-B416ED27C49F}" type="parTrans" cxnId="{AA9F1175-2E70-4848-9F03-93B5621519D3}">
      <dgm:prSet/>
      <dgm:spPr/>
      <dgm:t>
        <a:bodyPr/>
        <a:lstStyle/>
        <a:p>
          <a:endParaRPr lang="ru-RU">
            <a:latin typeface="Helvetica" charset="0"/>
            <a:ea typeface="Helvetica" charset="0"/>
            <a:cs typeface="Helvetica" charset="0"/>
          </a:endParaRPr>
        </a:p>
      </dgm:t>
    </dgm:pt>
    <dgm:pt modelId="{261CCA09-7380-4853-A51B-CB6CB848671C}" type="sibTrans" cxnId="{AA9F1175-2E70-4848-9F03-93B5621519D3}">
      <dgm:prSet/>
      <dgm:spPr/>
      <dgm:t>
        <a:bodyPr/>
        <a:lstStyle/>
        <a:p>
          <a:endParaRPr lang="ru-RU">
            <a:latin typeface="Helvetica" charset="0"/>
            <a:ea typeface="Helvetica" charset="0"/>
            <a:cs typeface="Helvetica" charset="0"/>
          </a:endParaRPr>
        </a:p>
      </dgm:t>
    </dgm:pt>
    <dgm:pt modelId="{8ADFD597-FFB1-46CB-A77E-C883C37FCC3F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>
              <a:latin typeface="Helvetica" charset="0"/>
              <a:ea typeface="Helvetica" charset="0"/>
              <a:cs typeface="Helvetica" charset="0"/>
            </a:rPr>
            <a:t>специальные налоги на финансовый результат</a:t>
          </a:r>
        </a:p>
      </dgm:t>
    </dgm:pt>
    <dgm:pt modelId="{CE351A91-E85F-4AE7-A7B5-5FFC9A49F710}" type="parTrans" cxnId="{69BE578E-B004-43F8-849D-6A81D1124E84}">
      <dgm:prSet/>
      <dgm:spPr/>
      <dgm:t>
        <a:bodyPr/>
        <a:lstStyle/>
        <a:p>
          <a:endParaRPr lang="ru-RU">
            <a:latin typeface="Helvetica" charset="0"/>
            <a:ea typeface="Helvetica" charset="0"/>
            <a:cs typeface="Helvetica" charset="0"/>
          </a:endParaRPr>
        </a:p>
      </dgm:t>
    </dgm:pt>
    <dgm:pt modelId="{97C509E7-10BC-497B-A7B9-E1A938CADAEC}" type="sibTrans" cxnId="{69BE578E-B004-43F8-849D-6A81D1124E84}">
      <dgm:prSet/>
      <dgm:spPr/>
      <dgm:t>
        <a:bodyPr/>
        <a:lstStyle/>
        <a:p>
          <a:endParaRPr lang="ru-RU">
            <a:latin typeface="Helvetica" charset="0"/>
            <a:ea typeface="Helvetica" charset="0"/>
            <a:cs typeface="Helvetica" charset="0"/>
          </a:endParaRPr>
        </a:p>
      </dgm:t>
    </dgm:pt>
    <dgm:pt modelId="{B6BDC5D2-5AAD-C545-8AEC-877C8B123472}" type="pres">
      <dgm:prSet presAssocID="{13FE47ED-5B34-B74D-9A8B-B71E5FC2EA3F}" presName="theList" presStyleCnt="0">
        <dgm:presLayoutVars>
          <dgm:dir/>
          <dgm:animLvl val="lvl"/>
          <dgm:resizeHandles val="exact"/>
        </dgm:presLayoutVars>
      </dgm:prSet>
      <dgm:spPr/>
    </dgm:pt>
    <dgm:pt modelId="{4CB047F6-C9D6-6E4B-9390-7E7AC36F4B55}" type="pres">
      <dgm:prSet presAssocID="{6A6CB3F1-4A3C-EE4E-BF1E-06DBA7682785}" presName="compNode" presStyleCnt="0"/>
      <dgm:spPr/>
    </dgm:pt>
    <dgm:pt modelId="{AB0EEE69-04F7-4B41-BBE3-0B81CC7D87A1}" type="pres">
      <dgm:prSet presAssocID="{6A6CB3F1-4A3C-EE4E-BF1E-06DBA7682785}" presName="aNode" presStyleLbl="bgShp" presStyleIdx="0" presStyleCnt="3" custLinFactNeighborY="-379"/>
      <dgm:spPr/>
    </dgm:pt>
    <dgm:pt modelId="{792ADCE1-8DDD-4942-9C9B-34D948946CA8}" type="pres">
      <dgm:prSet presAssocID="{6A6CB3F1-4A3C-EE4E-BF1E-06DBA7682785}" presName="textNode" presStyleLbl="bgShp" presStyleIdx="0" presStyleCnt="3"/>
      <dgm:spPr/>
    </dgm:pt>
    <dgm:pt modelId="{5B61CC9C-9681-A741-A6AA-C4A531C212DF}" type="pres">
      <dgm:prSet presAssocID="{6A6CB3F1-4A3C-EE4E-BF1E-06DBA7682785}" presName="compChildNode" presStyleCnt="0"/>
      <dgm:spPr/>
    </dgm:pt>
    <dgm:pt modelId="{CC1E857B-AB1D-3048-AC1C-BCD15670AD2F}" type="pres">
      <dgm:prSet presAssocID="{6A6CB3F1-4A3C-EE4E-BF1E-06DBA7682785}" presName="theInnerList" presStyleCnt="0"/>
      <dgm:spPr/>
    </dgm:pt>
    <dgm:pt modelId="{414447CA-03E2-4510-841D-F3EEA8310DC0}" type="pres">
      <dgm:prSet presAssocID="{753B7FAB-C673-4FA8-B375-2C07C9815C8B}" presName="childNode" presStyleLbl="node1" presStyleIdx="0" presStyleCnt="6">
        <dgm:presLayoutVars>
          <dgm:bulletEnabled val="1"/>
        </dgm:presLayoutVars>
      </dgm:prSet>
      <dgm:spPr/>
    </dgm:pt>
    <dgm:pt modelId="{894EE613-0287-4F82-B8DF-84199D4C59D5}" type="pres">
      <dgm:prSet presAssocID="{753B7FAB-C673-4FA8-B375-2C07C9815C8B}" presName="aSpace2" presStyleCnt="0"/>
      <dgm:spPr/>
    </dgm:pt>
    <dgm:pt modelId="{FC678569-A8D1-4E9E-8C3E-B1F88CD632D8}" type="pres">
      <dgm:prSet presAssocID="{81DE6D44-4B06-445F-8265-86404D859001}" presName="childNode" presStyleLbl="node1" presStyleIdx="1" presStyleCnt="6">
        <dgm:presLayoutVars>
          <dgm:bulletEnabled val="1"/>
        </dgm:presLayoutVars>
      </dgm:prSet>
      <dgm:spPr/>
    </dgm:pt>
    <dgm:pt modelId="{0806C6D6-8F28-9E4C-BCB1-FC3B13138867}" type="pres">
      <dgm:prSet presAssocID="{6A6CB3F1-4A3C-EE4E-BF1E-06DBA7682785}" presName="aSpace" presStyleCnt="0"/>
      <dgm:spPr/>
    </dgm:pt>
    <dgm:pt modelId="{6A9AC253-5596-3843-97DA-2A0F384A6DA7}" type="pres">
      <dgm:prSet presAssocID="{649518BA-BB75-5949-973C-5F687C9FE635}" presName="compNode" presStyleCnt="0"/>
      <dgm:spPr/>
    </dgm:pt>
    <dgm:pt modelId="{F33D2E3F-9972-5B41-AC84-C6368AAD42E4}" type="pres">
      <dgm:prSet presAssocID="{649518BA-BB75-5949-973C-5F687C9FE635}" presName="aNode" presStyleLbl="bgShp" presStyleIdx="1" presStyleCnt="3"/>
      <dgm:spPr/>
    </dgm:pt>
    <dgm:pt modelId="{0F262C67-95EC-A245-88F0-19691A9E3860}" type="pres">
      <dgm:prSet presAssocID="{649518BA-BB75-5949-973C-5F687C9FE635}" presName="textNode" presStyleLbl="bgShp" presStyleIdx="1" presStyleCnt="3"/>
      <dgm:spPr/>
    </dgm:pt>
    <dgm:pt modelId="{36D484C9-D1C3-3241-AE8F-F5991F9E817A}" type="pres">
      <dgm:prSet presAssocID="{649518BA-BB75-5949-973C-5F687C9FE635}" presName="compChildNode" presStyleCnt="0"/>
      <dgm:spPr/>
    </dgm:pt>
    <dgm:pt modelId="{95E55085-03F9-9145-9288-2BFF0E8D5B83}" type="pres">
      <dgm:prSet presAssocID="{649518BA-BB75-5949-973C-5F687C9FE635}" presName="theInnerList" presStyleCnt="0"/>
      <dgm:spPr/>
    </dgm:pt>
    <dgm:pt modelId="{B79F587C-9301-7E4E-8383-053CBF1113B7}" type="pres">
      <dgm:prSet presAssocID="{0BC4FD4D-AA1C-D948-BE09-89F1C88D6336}" presName="childNode" presStyleLbl="node1" presStyleIdx="2" presStyleCnt="6">
        <dgm:presLayoutVars>
          <dgm:bulletEnabled val="1"/>
        </dgm:presLayoutVars>
      </dgm:prSet>
      <dgm:spPr/>
    </dgm:pt>
    <dgm:pt modelId="{6C9E5FB7-64A4-BB47-B216-52F5FAB455F7}" type="pres">
      <dgm:prSet presAssocID="{0BC4FD4D-AA1C-D948-BE09-89F1C88D6336}" presName="aSpace2" presStyleCnt="0"/>
      <dgm:spPr/>
    </dgm:pt>
    <dgm:pt modelId="{EE7F6E13-DBF2-1A46-B84D-493402D2EFEA}" type="pres">
      <dgm:prSet presAssocID="{C0B4F8C6-133A-574E-92ED-FEDEE6D9DBCC}" presName="childNode" presStyleLbl="node1" presStyleIdx="3" presStyleCnt="6" custLinFactNeighborY="-7117">
        <dgm:presLayoutVars>
          <dgm:bulletEnabled val="1"/>
        </dgm:presLayoutVars>
      </dgm:prSet>
      <dgm:spPr/>
    </dgm:pt>
    <dgm:pt modelId="{B08C6D78-2632-8A48-AB2A-1D3AA51FF542}" type="pres">
      <dgm:prSet presAssocID="{649518BA-BB75-5949-973C-5F687C9FE635}" presName="aSpace" presStyleCnt="0"/>
      <dgm:spPr/>
    </dgm:pt>
    <dgm:pt modelId="{D6AE126E-E936-9E45-A61A-2820E9B0FC9A}" type="pres">
      <dgm:prSet presAssocID="{913E6C6F-3315-6F41-8439-725F7554E7E6}" presName="compNode" presStyleCnt="0"/>
      <dgm:spPr/>
    </dgm:pt>
    <dgm:pt modelId="{EE480594-574D-134C-BC9F-D9EB4AFF1459}" type="pres">
      <dgm:prSet presAssocID="{913E6C6F-3315-6F41-8439-725F7554E7E6}" presName="aNode" presStyleLbl="bgShp" presStyleIdx="2" presStyleCnt="3"/>
      <dgm:spPr/>
    </dgm:pt>
    <dgm:pt modelId="{D8451C62-3CB4-8B46-A866-EA157E272861}" type="pres">
      <dgm:prSet presAssocID="{913E6C6F-3315-6F41-8439-725F7554E7E6}" presName="textNode" presStyleLbl="bgShp" presStyleIdx="2" presStyleCnt="3"/>
      <dgm:spPr/>
    </dgm:pt>
    <dgm:pt modelId="{46AA8E20-6949-934C-AA96-D4E38D3E057D}" type="pres">
      <dgm:prSet presAssocID="{913E6C6F-3315-6F41-8439-725F7554E7E6}" presName="compChildNode" presStyleCnt="0"/>
      <dgm:spPr/>
    </dgm:pt>
    <dgm:pt modelId="{294C4360-893A-9240-9AD4-BFF4F28E99F6}" type="pres">
      <dgm:prSet presAssocID="{913E6C6F-3315-6F41-8439-725F7554E7E6}" presName="theInnerList" presStyleCnt="0"/>
      <dgm:spPr/>
    </dgm:pt>
    <dgm:pt modelId="{402215A1-6082-4049-BA01-6AEB0392F3E5}" type="pres">
      <dgm:prSet presAssocID="{90232A67-D196-4716-9171-A56FAD6F31BA}" presName="childNode" presStyleLbl="node1" presStyleIdx="4" presStyleCnt="6">
        <dgm:presLayoutVars>
          <dgm:bulletEnabled val="1"/>
        </dgm:presLayoutVars>
      </dgm:prSet>
      <dgm:spPr/>
    </dgm:pt>
    <dgm:pt modelId="{21173F2E-2BC9-40B0-BEF9-DCE891B6FE7D}" type="pres">
      <dgm:prSet presAssocID="{90232A67-D196-4716-9171-A56FAD6F31BA}" presName="aSpace2" presStyleCnt="0"/>
      <dgm:spPr/>
    </dgm:pt>
    <dgm:pt modelId="{AC1A1FE4-A53A-4F50-A6B0-7BA369AF6A42}" type="pres">
      <dgm:prSet presAssocID="{8ADFD597-FFB1-46CB-A77E-C883C37FCC3F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EF279B02-D6AA-E443-A914-061E6DEAD215}" srcId="{13FE47ED-5B34-B74D-9A8B-B71E5FC2EA3F}" destId="{6A6CB3F1-4A3C-EE4E-BF1E-06DBA7682785}" srcOrd="0" destOrd="0" parTransId="{E7E33F38-26C2-8246-A8A2-7C77C5201628}" sibTransId="{59F05422-C2A8-2E40-BCB9-96C8010120E0}"/>
    <dgm:cxn modelId="{AC538C17-3C70-2241-AA11-1750BB01ECCC}" type="presOf" srcId="{649518BA-BB75-5949-973C-5F687C9FE635}" destId="{0F262C67-95EC-A245-88F0-19691A9E3860}" srcOrd="1" destOrd="0" presId="urn:microsoft.com/office/officeart/2005/8/layout/lProcess2"/>
    <dgm:cxn modelId="{4D10B917-9FBC-944D-8349-2E593AA5125D}" type="presOf" srcId="{81DE6D44-4B06-445F-8265-86404D859001}" destId="{FC678569-A8D1-4E9E-8C3E-B1F88CD632D8}" srcOrd="0" destOrd="0" presId="urn:microsoft.com/office/officeart/2005/8/layout/lProcess2"/>
    <dgm:cxn modelId="{057DBB24-B1ED-894D-A9F0-17E3BD16287F}" type="presOf" srcId="{6A6CB3F1-4A3C-EE4E-BF1E-06DBA7682785}" destId="{AB0EEE69-04F7-4B41-BBE3-0B81CC7D87A1}" srcOrd="0" destOrd="0" presId="urn:microsoft.com/office/officeart/2005/8/layout/lProcess2"/>
    <dgm:cxn modelId="{3D5D9431-C6F0-D040-83D5-F4A4E5B9D69D}" type="presOf" srcId="{649518BA-BB75-5949-973C-5F687C9FE635}" destId="{F33D2E3F-9972-5B41-AC84-C6368AAD42E4}" srcOrd="0" destOrd="0" presId="urn:microsoft.com/office/officeart/2005/8/layout/lProcess2"/>
    <dgm:cxn modelId="{D7542058-A65F-D04B-8A54-7F6EB1C7A6BE}" type="presOf" srcId="{13FE47ED-5B34-B74D-9A8B-B71E5FC2EA3F}" destId="{B6BDC5D2-5AAD-C545-8AEC-877C8B123472}" srcOrd="0" destOrd="0" presId="urn:microsoft.com/office/officeart/2005/8/layout/lProcess2"/>
    <dgm:cxn modelId="{FEBCBB73-539E-5B47-9C00-1167C7D6ED5D}" type="presOf" srcId="{913E6C6F-3315-6F41-8439-725F7554E7E6}" destId="{D8451C62-3CB4-8B46-A866-EA157E272861}" srcOrd="1" destOrd="0" presId="urn:microsoft.com/office/officeart/2005/8/layout/lProcess2"/>
    <dgm:cxn modelId="{AA9F1175-2E70-4848-9F03-93B5621519D3}" srcId="{913E6C6F-3315-6F41-8439-725F7554E7E6}" destId="{90232A67-D196-4716-9171-A56FAD6F31BA}" srcOrd="0" destOrd="0" parTransId="{E6BA8431-0096-4CA5-9A5E-B416ED27C49F}" sibTransId="{261CCA09-7380-4853-A51B-CB6CB848671C}"/>
    <dgm:cxn modelId="{46705077-12A6-D747-8A51-7AAFA08F4619}" type="presOf" srcId="{6A6CB3F1-4A3C-EE4E-BF1E-06DBA7682785}" destId="{792ADCE1-8DDD-4942-9C9B-34D948946CA8}" srcOrd="1" destOrd="0" presId="urn:microsoft.com/office/officeart/2005/8/layout/lProcess2"/>
    <dgm:cxn modelId="{0D95D37E-2031-124B-B9A5-0393CD122FEA}" srcId="{649518BA-BB75-5949-973C-5F687C9FE635}" destId="{C0B4F8C6-133A-574E-92ED-FEDEE6D9DBCC}" srcOrd="1" destOrd="0" parTransId="{4BAF4AF0-D4E7-6144-950B-6059A82391A2}" sibTransId="{B0885F14-33F0-6948-8C4D-62681C61666B}"/>
    <dgm:cxn modelId="{69BE578E-B004-43F8-849D-6A81D1124E84}" srcId="{913E6C6F-3315-6F41-8439-725F7554E7E6}" destId="{8ADFD597-FFB1-46CB-A77E-C883C37FCC3F}" srcOrd="1" destOrd="0" parTransId="{CE351A91-E85F-4AE7-A7B5-5FFC9A49F710}" sibTransId="{97C509E7-10BC-497B-A7B9-E1A938CADAEC}"/>
    <dgm:cxn modelId="{8B24239A-DD38-6549-AC58-FEDB32938110}" type="presOf" srcId="{8ADFD597-FFB1-46CB-A77E-C883C37FCC3F}" destId="{AC1A1FE4-A53A-4F50-A6B0-7BA369AF6A42}" srcOrd="0" destOrd="0" presId="urn:microsoft.com/office/officeart/2005/8/layout/lProcess2"/>
    <dgm:cxn modelId="{763EBCAE-D4EC-F047-B706-196736D2D7ED}" srcId="{13FE47ED-5B34-B74D-9A8B-B71E5FC2EA3F}" destId="{649518BA-BB75-5949-973C-5F687C9FE635}" srcOrd="1" destOrd="0" parTransId="{52D14776-6EF1-EF44-8CFC-18C993F8BFF7}" sibTransId="{2A5D093E-C009-2E4A-ACB6-AACCCF290F4A}"/>
    <dgm:cxn modelId="{9F9592B5-9CB6-D04C-9138-383F9B119BB0}" type="presOf" srcId="{913E6C6F-3315-6F41-8439-725F7554E7E6}" destId="{EE480594-574D-134C-BC9F-D9EB4AFF1459}" srcOrd="0" destOrd="0" presId="urn:microsoft.com/office/officeart/2005/8/layout/lProcess2"/>
    <dgm:cxn modelId="{AC27D4BC-B2B0-5548-8B11-5D85E8175D58}" srcId="{13FE47ED-5B34-B74D-9A8B-B71E5FC2EA3F}" destId="{913E6C6F-3315-6F41-8439-725F7554E7E6}" srcOrd="2" destOrd="0" parTransId="{992A11E7-1356-9443-85DC-E55D79988619}" sibTransId="{8EEBB176-5805-3B45-813C-D620319048BE}"/>
    <dgm:cxn modelId="{3F435FC0-992E-4483-B3E9-AF5A5A93C278}" srcId="{6A6CB3F1-4A3C-EE4E-BF1E-06DBA7682785}" destId="{753B7FAB-C673-4FA8-B375-2C07C9815C8B}" srcOrd="0" destOrd="0" parTransId="{562DF754-16C0-4DA6-82A7-19E36545BD59}" sibTransId="{D16D4DE7-E6CB-4AFD-8C6D-933834DC3624}"/>
    <dgm:cxn modelId="{3794FAC2-17AE-9B44-BEC5-0E80C8683D34}" type="presOf" srcId="{90232A67-D196-4716-9171-A56FAD6F31BA}" destId="{402215A1-6082-4049-BA01-6AEB0392F3E5}" srcOrd="0" destOrd="0" presId="urn:microsoft.com/office/officeart/2005/8/layout/lProcess2"/>
    <dgm:cxn modelId="{A9B663C5-9262-014D-90E1-BE206B4FE633}" type="presOf" srcId="{C0B4F8C6-133A-574E-92ED-FEDEE6D9DBCC}" destId="{EE7F6E13-DBF2-1A46-B84D-493402D2EFEA}" srcOrd="0" destOrd="0" presId="urn:microsoft.com/office/officeart/2005/8/layout/lProcess2"/>
    <dgm:cxn modelId="{C322D9C8-69C4-7642-BCF9-347A714C263D}" type="presOf" srcId="{753B7FAB-C673-4FA8-B375-2C07C9815C8B}" destId="{414447CA-03E2-4510-841D-F3EEA8310DC0}" srcOrd="0" destOrd="0" presId="urn:microsoft.com/office/officeart/2005/8/layout/lProcess2"/>
    <dgm:cxn modelId="{2B428BD1-12AC-BD4F-9638-5E49EE20E0D3}" srcId="{649518BA-BB75-5949-973C-5F687C9FE635}" destId="{0BC4FD4D-AA1C-D948-BE09-89F1C88D6336}" srcOrd="0" destOrd="0" parTransId="{CD5FE3BB-DD40-A14A-856F-34BEA6D33152}" sibTransId="{76BE6D48-799D-DD4D-834A-2E6E7FD85C07}"/>
    <dgm:cxn modelId="{C32DBBED-0568-48FA-8CD5-565FED2718C5}" srcId="{6A6CB3F1-4A3C-EE4E-BF1E-06DBA7682785}" destId="{81DE6D44-4B06-445F-8265-86404D859001}" srcOrd="1" destOrd="0" parTransId="{E5C2702E-29C7-4BC3-8E5C-22D83492FD6D}" sibTransId="{C87034C3-3713-4704-9BF6-24B551BFA562}"/>
    <dgm:cxn modelId="{D0F40CF4-B09C-B344-B06E-2A2372EB40F4}" type="presOf" srcId="{0BC4FD4D-AA1C-D948-BE09-89F1C88D6336}" destId="{B79F587C-9301-7E4E-8383-053CBF1113B7}" srcOrd="0" destOrd="0" presId="urn:microsoft.com/office/officeart/2005/8/layout/lProcess2"/>
    <dgm:cxn modelId="{739E8382-ED80-4948-8D79-7513950FFC6B}" type="presParOf" srcId="{B6BDC5D2-5AAD-C545-8AEC-877C8B123472}" destId="{4CB047F6-C9D6-6E4B-9390-7E7AC36F4B55}" srcOrd="0" destOrd="0" presId="urn:microsoft.com/office/officeart/2005/8/layout/lProcess2"/>
    <dgm:cxn modelId="{12206698-2106-A647-83FF-0D2093872FF6}" type="presParOf" srcId="{4CB047F6-C9D6-6E4B-9390-7E7AC36F4B55}" destId="{AB0EEE69-04F7-4B41-BBE3-0B81CC7D87A1}" srcOrd="0" destOrd="0" presId="urn:microsoft.com/office/officeart/2005/8/layout/lProcess2"/>
    <dgm:cxn modelId="{465E9053-DF99-624C-8B70-C66C23E4E7CE}" type="presParOf" srcId="{4CB047F6-C9D6-6E4B-9390-7E7AC36F4B55}" destId="{792ADCE1-8DDD-4942-9C9B-34D948946CA8}" srcOrd="1" destOrd="0" presId="urn:microsoft.com/office/officeart/2005/8/layout/lProcess2"/>
    <dgm:cxn modelId="{FC3D7D4E-8656-6A4D-908F-079D9FC21A73}" type="presParOf" srcId="{4CB047F6-C9D6-6E4B-9390-7E7AC36F4B55}" destId="{5B61CC9C-9681-A741-A6AA-C4A531C212DF}" srcOrd="2" destOrd="0" presId="urn:microsoft.com/office/officeart/2005/8/layout/lProcess2"/>
    <dgm:cxn modelId="{4EF5F1D3-B5AB-C94C-8706-7764E071230A}" type="presParOf" srcId="{5B61CC9C-9681-A741-A6AA-C4A531C212DF}" destId="{CC1E857B-AB1D-3048-AC1C-BCD15670AD2F}" srcOrd="0" destOrd="0" presId="urn:microsoft.com/office/officeart/2005/8/layout/lProcess2"/>
    <dgm:cxn modelId="{7EEFF3B4-626D-654D-9A17-89812E8923D3}" type="presParOf" srcId="{CC1E857B-AB1D-3048-AC1C-BCD15670AD2F}" destId="{414447CA-03E2-4510-841D-F3EEA8310DC0}" srcOrd="0" destOrd="0" presId="urn:microsoft.com/office/officeart/2005/8/layout/lProcess2"/>
    <dgm:cxn modelId="{3A403D3F-F1A3-BD4B-9707-BA10500F69A0}" type="presParOf" srcId="{CC1E857B-AB1D-3048-AC1C-BCD15670AD2F}" destId="{894EE613-0287-4F82-B8DF-84199D4C59D5}" srcOrd="1" destOrd="0" presId="urn:microsoft.com/office/officeart/2005/8/layout/lProcess2"/>
    <dgm:cxn modelId="{B798E4B0-66B4-414B-A786-4DCBB48A9010}" type="presParOf" srcId="{CC1E857B-AB1D-3048-AC1C-BCD15670AD2F}" destId="{FC678569-A8D1-4E9E-8C3E-B1F88CD632D8}" srcOrd="2" destOrd="0" presId="urn:microsoft.com/office/officeart/2005/8/layout/lProcess2"/>
    <dgm:cxn modelId="{5A465859-0752-924A-8D72-A50F90B2D4DC}" type="presParOf" srcId="{B6BDC5D2-5AAD-C545-8AEC-877C8B123472}" destId="{0806C6D6-8F28-9E4C-BCB1-FC3B13138867}" srcOrd="1" destOrd="0" presId="urn:microsoft.com/office/officeart/2005/8/layout/lProcess2"/>
    <dgm:cxn modelId="{ED2AA655-12AB-E848-8821-5D33F7878161}" type="presParOf" srcId="{B6BDC5D2-5AAD-C545-8AEC-877C8B123472}" destId="{6A9AC253-5596-3843-97DA-2A0F384A6DA7}" srcOrd="2" destOrd="0" presId="urn:microsoft.com/office/officeart/2005/8/layout/lProcess2"/>
    <dgm:cxn modelId="{5A2893B5-7B45-334B-8F1B-E953E2F43C6D}" type="presParOf" srcId="{6A9AC253-5596-3843-97DA-2A0F384A6DA7}" destId="{F33D2E3F-9972-5B41-AC84-C6368AAD42E4}" srcOrd="0" destOrd="0" presId="urn:microsoft.com/office/officeart/2005/8/layout/lProcess2"/>
    <dgm:cxn modelId="{3D404F3D-B7CA-3344-ADED-89E3A6913634}" type="presParOf" srcId="{6A9AC253-5596-3843-97DA-2A0F384A6DA7}" destId="{0F262C67-95EC-A245-88F0-19691A9E3860}" srcOrd="1" destOrd="0" presId="urn:microsoft.com/office/officeart/2005/8/layout/lProcess2"/>
    <dgm:cxn modelId="{47B24C30-4949-BE4E-B799-E587A7CABD13}" type="presParOf" srcId="{6A9AC253-5596-3843-97DA-2A0F384A6DA7}" destId="{36D484C9-D1C3-3241-AE8F-F5991F9E817A}" srcOrd="2" destOrd="0" presId="urn:microsoft.com/office/officeart/2005/8/layout/lProcess2"/>
    <dgm:cxn modelId="{8ECDCA43-87D4-4D41-8401-0F88F9CE12BC}" type="presParOf" srcId="{36D484C9-D1C3-3241-AE8F-F5991F9E817A}" destId="{95E55085-03F9-9145-9288-2BFF0E8D5B83}" srcOrd="0" destOrd="0" presId="urn:microsoft.com/office/officeart/2005/8/layout/lProcess2"/>
    <dgm:cxn modelId="{5C328D84-4378-D148-AEAB-5E6102A828D5}" type="presParOf" srcId="{95E55085-03F9-9145-9288-2BFF0E8D5B83}" destId="{B79F587C-9301-7E4E-8383-053CBF1113B7}" srcOrd="0" destOrd="0" presId="urn:microsoft.com/office/officeart/2005/8/layout/lProcess2"/>
    <dgm:cxn modelId="{6C6DD4A0-6B83-7A48-8F84-648F815B2FCD}" type="presParOf" srcId="{95E55085-03F9-9145-9288-2BFF0E8D5B83}" destId="{6C9E5FB7-64A4-BB47-B216-52F5FAB455F7}" srcOrd="1" destOrd="0" presId="urn:microsoft.com/office/officeart/2005/8/layout/lProcess2"/>
    <dgm:cxn modelId="{E02A44CF-DA61-6B42-8235-A1295BE708E5}" type="presParOf" srcId="{95E55085-03F9-9145-9288-2BFF0E8D5B83}" destId="{EE7F6E13-DBF2-1A46-B84D-493402D2EFEA}" srcOrd="2" destOrd="0" presId="urn:microsoft.com/office/officeart/2005/8/layout/lProcess2"/>
    <dgm:cxn modelId="{8E614989-08F7-744B-8CC1-46CFAB241F3F}" type="presParOf" srcId="{B6BDC5D2-5AAD-C545-8AEC-877C8B123472}" destId="{B08C6D78-2632-8A48-AB2A-1D3AA51FF542}" srcOrd="3" destOrd="0" presId="urn:microsoft.com/office/officeart/2005/8/layout/lProcess2"/>
    <dgm:cxn modelId="{BD0BD4E9-5A9E-7D4C-8439-D02DDE9CCC54}" type="presParOf" srcId="{B6BDC5D2-5AAD-C545-8AEC-877C8B123472}" destId="{D6AE126E-E936-9E45-A61A-2820E9B0FC9A}" srcOrd="4" destOrd="0" presId="urn:microsoft.com/office/officeart/2005/8/layout/lProcess2"/>
    <dgm:cxn modelId="{2DDA3864-5142-9045-A327-7D222718DFB0}" type="presParOf" srcId="{D6AE126E-E936-9E45-A61A-2820E9B0FC9A}" destId="{EE480594-574D-134C-BC9F-D9EB4AFF1459}" srcOrd="0" destOrd="0" presId="urn:microsoft.com/office/officeart/2005/8/layout/lProcess2"/>
    <dgm:cxn modelId="{087D71ED-30E9-C44C-A1A1-F597EC688E5C}" type="presParOf" srcId="{D6AE126E-E936-9E45-A61A-2820E9B0FC9A}" destId="{D8451C62-3CB4-8B46-A866-EA157E272861}" srcOrd="1" destOrd="0" presId="urn:microsoft.com/office/officeart/2005/8/layout/lProcess2"/>
    <dgm:cxn modelId="{94541720-19DC-634B-AE4E-0C36CA258050}" type="presParOf" srcId="{D6AE126E-E936-9E45-A61A-2820E9B0FC9A}" destId="{46AA8E20-6949-934C-AA96-D4E38D3E057D}" srcOrd="2" destOrd="0" presId="urn:microsoft.com/office/officeart/2005/8/layout/lProcess2"/>
    <dgm:cxn modelId="{747F6F56-E526-0143-805F-A127960DEF03}" type="presParOf" srcId="{46AA8E20-6949-934C-AA96-D4E38D3E057D}" destId="{294C4360-893A-9240-9AD4-BFF4F28E99F6}" srcOrd="0" destOrd="0" presId="urn:microsoft.com/office/officeart/2005/8/layout/lProcess2"/>
    <dgm:cxn modelId="{02ABF5D7-5090-AB43-9CF5-BD2AA37C467E}" type="presParOf" srcId="{294C4360-893A-9240-9AD4-BFF4F28E99F6}" destId="{402215A1-6082-4049-BA01-6AEB0392F3E5}" srcOrd="0" destOrd="0" presId="urn:microsoft.com/office/officeart/2005/8/layout/lProcess2"/>
    <dgm:cxn modelId="{FE8E15EE-4178-7146-9735-3EA2C3875FAF}" type="presParOf" srcId="{294C4360-893A-9240-9AD4-BFF4F28E99F6}" destId="{21173F2E-2BC9-40B0-BEF9-DCE891B6FE7D}" srcOrd="1" destOrd="0" presId="urn:microsoft.com/office/officeart/2005/8/layout/lProcess2"/>
    <dgm:cxn modelId="{3776DAD1-84DF-324E-AAAF-BF271E34E422}" type="presParOf" srcId="{294C4360-893A-9240-9AD4-BFF4F28E99F6}" destId="{AC1A1FE4-A53A-4F50-A6B0-7BA369AF6A4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EEE69-04F7-4B41-BBE3-0B81CC7D87A1}">
      <dsp:nvSpPr>
        <dsp:cNvPr id="0" name=""/>
        <dsp:cNvSpPr/>
      </dsp:nvSpPr>
      <dsp:spPr>
        <a:xfrm>
          <a:off x="1247" y="0"/>
          <a:ext cx="3242400" cy="452596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effectLst/>
              <a:latin typeface="Helvetica" charset="0"/>
              <a:ea typeface="Helvetica" charset="0"/>
              <a:cs typeface="Helvetica" charset="0"/>
            </a:rPr>
            <a:t>Разовые платежи за пользование недрами</a:t>
          </a:r>
        </a:p>
      </dsp:txBody>
      <dsp:txXfrm>
        <a:off x="1247" y="0"/>
        <a:ext cx="3242400" cy="1357788"/>
      </dsp:txXfrm>
    </dsp:sp>
    <dsp:sp modelId="{414447CA-03E2-4510-841D-F3EEA8310DC0}">
      <dsp:nvSpPr>
        <dsp:cNvPr id="0" name=""/>
        <dsp:cNvSpPr/>
      </dsp:nvSpPr>
      <dsp:spPr>
        <a:xfrm>
          <a:off x="325487" y="1359114"/>
          <a:ext cx="2593920" cy="136463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Helvetica" charset="0"/>
              <a:ea typeface="Helvetica" charset="0"/>
              <a:cs typeface="Helvetica" charset="0"/>
            </a:rPr>
            <a:t>бонус подписания договора</a:t>
          </a:r>
        </a:p>
      </dsp:txBody>
      <dsp:txXfrm>
        <a:off x="365456" y="1399083"/>
        <a:ext cx="2513982" cy="1284701"/>
      </dsp:txXfrm>
    </dsp:sp>
    <dsp:sp modelId="{FC678569-A8D1-4E9E-8C3E-B1F88CD632D8}">
      <dsp:nvSpPr>
        <dsp:cNvPr id="0" name=""/>
        <dsp:cNvSpPr/>
      </dsp:nvSpPr>
      <dsp:spPr>
        <a:xfrm>
          <a:off x="325487" y="2933699"/>
          <a:ext cx="2593920" cy="136463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Helvetica" charset="0"/>
              <a:ea typeface="Helvetica" charset="0"/>
              <a:cs typeface="Helvetica" charset="0"/>
            </a:rPr>
            <a:t>бонус коммерческого обнаружения</a:t>
          </a:r>
        </a:p>
      </dsp:txBody>
      <dsp:txXfrm>
        <a:off x="365456" y="2973668"/>
        <a:ext cx="2513982" cy="1284701"/>
      </dsp:txXfrm>
    </dsp:sp>
    <dsp:sp modelId="{F33D2E3F-9972-5B41-AC84-C6368AAD42E4}">
      <dsp:nvSpPr>
        <dsp:cNvPr id="0" name=""/>
        <dsp:cNvSpPr/>
      </dsp:nvSpPr>
      <dsp:spPr>
        <a:xfrm>
          <a:off x="3486827" y="0"/>
          <a:ext cx="3242400" cy="452596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Helvetica" charset="0"/>
              <a:ea typeface="Helvetica" charset="0"/>
              <a:cs typeface="Helvetica" charset="0"/>
            </a:rPr>
            <a:t>Регулярные платежи за пользование недрами</a:t>
          </a:r>
        </a:p>
      </dsp:txBody>
      <dsp:txXfrm>
        <a:off x="3486827" y="0"/>
        <a:ext cx="3242400" cy="1357788"/>
      </dsp:txXfrm>
    </dsp:sp>
    <dsp:sp modelId="{B79F587C-9301-7E4E-8383-053CBF1113B7}">
      <dsp:nvSpPr>
        <dsp:cNvPr id="0" name=""/>
        <dsp:cNvSpPr/>
      </dsp:nvSpPr>
      <dsp:spPr>
        <a:xfrm>
          <a:off x="3811067" y="1359114"/>
          <a:ext cx="2593920" cy="136463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>
              <a:latin typeface="Helvetica" charset="0"/>
              <a:ea typeface="Helvetica" charset="0"/>
              <a:cs typeface="Helvetica" charset="0"/>
            </a:rPr>
            <a:t>ренталс</a:t>
          </a:r>
          <a:r>
            <a:rPr lang="ru-RU" sz="2100" kern="1200" dirty="0">
              <a:latin typeface="Helvetica" charset="0"/>
              <a:ea typeface="Helvetica" charset="0"/>
              <a:cs typeface="Helvetica" charset="0"/>
            </a:rPr>
            <a:t> </a:t>
          </a:r>
        </a:p>
        <a:p>
          <a:pPr marL="0" lvl="0" indent="0" algn="ctr" defTabSz="93345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Helvetica" charset="0"/>
              <a:ea typeface="Helvetica" charset="0"/>
              <a:cs typeface="Helvetica" charset="0"/>
            </a:rPr>
            <a:t>арендные платежи, не зависящие от наличия добычи и прибыльности производства </a:t>
          </a:r>
          <a:r>
            <a:rPr lang="ru-RU" sz="2100" kern="1200" dirty="0">
              <a:latin typeface="Helvetica" charset="0"/>
              <a:ea typeface="Helvetica" charset="0"/>
              <a:cs typeface="Helvetica" charset="0"/>
            </a:rPr>
            <a:t> </a:t>
          </a:r>
        </a:p>
      </dsp:txBody>
      <dsp:txXfrm>
        <a:off x="3851036" y="1399083"/>
        <a:ext cx="2513982" cy="1284701"/>
      </dsp:txXfrm>
    </dsp:sp>
    <dsp:sp modelId="{EE7F6E13-DBF2-1A46-B84D-493402D2EFEA}">
      <dsp:nvSpPr>
        <dsp:cNvPr id="0" name=""/>
        <dsp:cNvSpPr/>
      </dsp:nvSpPr>
      <dsp:spPr>
        <a:xfrm>
          <a:off x="3811067" y="2918757"/>
          <a:ext cx="2593920" cy="136463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Helvetica" charset="0"/>
              <a:ea typeface="Helvetica" charset="0"/>
              <a:cs typeface="Helvetica" charset="0"/>
            </a:rPr>
            <a:t>роялти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Helvetica" charset="0"/>
              <a:ea typeface="Helvetica" charset="0"/>
              <a:cs typeface="Helvetica" charset="0"/>
            </a:rPr>
            <a:t>процент от валовой стоимости добытой нефти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kern="1200" dirty="0">
              <a:latin typeface="Helvetica" charset="0"/>
              <a:ea typeface="Helvetica" charset="0"/>
              <a:cs typeface="Helvetica" charset="0"/>
            </a:rPr>
            <a:t>от 12,5% до 20%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latin typeface="Helvetica" charset="0"/>
              <a:ea typeface="Helvetica" charset="0"/>
              <a:cs typeface="Helvetica" charset="0"/>
            </a:rPr>
            <a:t>(</a:t>
          </a:r>
          <a:r>
            <a:rPr lang="ru-RU" sz="1200" kern="1200" dirty="0">
              <a:latin typeface="Helvetica" charset="0"/>
              <a:ea typeface="Helvetica" charset="0"/>
              <a:cs typeface="Helvetica" charset="0"/>
            </a:rPr>
            <a:t>10</a:t>
          </a:r>
          <a:r>
            <a:rPr lang="en-US" sz="1200" kern="1200" dirty="0">
              <a:latin typeface="Helvetica" charset="0"/>
              <a:ea typeface="Helvetica" charset="0"/>
              <a:cs typeface="Helvetica" charset="0"/>
            </a:rPr>
            <a:t>-</a:t>
          </a:r>
          <a:r>
            <a:rPr lang="ru-RU" sz="1200" kern="1200" dirty="0">
              <a:latin typeface="Helvetica" charset="0"/>
              <a:ea typeface="Helvetica" charset="0"/>
              <a:cs typeface="Helvetica" charset="0"/>
            </a:rPr>
            <a:t>45%</a:t>
          </a:r>
          <a:r>
            <a:rPr lang="en-US" sz="1200" kern="1200" dirty="0">
              <a:latin typeface="Helvetica" charset="0"/>
              <a:ea typeface="Helvetica" charset="0"/>
              <a:cs typeface="Helvetica" charset="0"/>
            </a:rPr>
            <a:t> </a:t>
          </a:r>
          <a:r>
            <a:rPr lang="ru-RU" sz="1200" kern="1200" dirty="0">
              <a:latin typeface="Helvetica" charset="0"/>
              <a:ea typeface="Helvetica" charset="0"/>
              <a:cs typeface="Helvetica" charset="0"/>
            </a:rPr>
            <a:t>Канада)</a:t>
          </a:r>
        </a:p>
      </dsp:txBody>
      <dsp:txXfrm>
        <a:off x="3851036" y="2958726"/>
        <a:ext cx="2513982" cy="1284701"/>
      </dsp:txXfrm>
    </dsp:sp>
    <dsp:sp modelId="{EE480594-574D-134C-BC9F-D9EB4AFF1459}">
      <dsp:nvSpPr>
        <dsp:cNvPr id="0" name=""/>
        <dsp:cNvSpPr/>
      </dsp:nvSpPr>
      <dsp:spPr>
        <a:xfrm>
          <a:off x="6972407" y="0"/>
          <a:ext cx="3242400" cy="452596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Helvetica" charset="0"/>
              <a:ea typeface="Helvetica" charset="0"/>
              <a:cs typeface="Helvetica" charset="0"/>
            </a:rPr>
            <a:t>Налоги</a:t>
          </a:r>
        </a:p>
      </dsp:txBody>
      <dsp:txXfrm>
        <a:off x="6972407" y="0"/>
        <a:ext cx="3242400" cy="1357788"/>
      </dsp:txXfrm>
    </dsp:sp>
    <dsp:sp modelId="{402215A1-6082-4049-BA01-6AEB0392F3E5}">
      <dsp:nvSpPr>
        <dsp:cNvPr id="0" name=""/>
        <dsp:cNvSpPr/>
      </dsp:nvSpPr>
      <dsp:spPr>
        <a:xfrm>
          <a:off x="7296647" y="1359114"/>
          <a:ext cx="2593920" cy="136463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Helvetica" charset="0"/>
              <a:ea typeface="Helvetica" charset="0"/>
              <a:cs typeface="Helvetica" charset="0"/>
            </a:rPr>
            <a:t>налог на прибыль</a:t>
          </a:r>
        </a:p>
      </dsp:txBody>
      <dsp:txXfrm>
        <a:off x="7336616" y="1399083"/>
        <a:ext cx="2513982" cy="1284701"/>
      </dsp:txXfrm>
    </dsp:sp>
    <dsp:sp modelId="{AC1A1FE4-A53A-4F50-A6B0-7BA369AF6A42}">
      <dsp:nvSpPr>
        <dsp:cNvPr id="0" name=""/>
        <dsp:cNvSpPr/>
      </dsp:nvSpPr>
      <dsp:spPr>
        <a:xfrm>
          <a:off x="7296647" y="2933699"/>
          <a:ext cx="2593920" cy="136463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Helvetica" charset="0"/>
              <a:ea typeface="Helvetica" charset="0"/>
              <a:cs typeface="Helvetica" charset="0"/>
            </a:rPr>
            <a:t>специальные налоги на финансовый результат</a:t>
          </a:r>
        </a:p>
      </dsp:txBody>
      <dsp:txXfrm>
        <a:off x="7336616" y="2973668"/>
        <a:ext cx="2513982" cy="1284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04318-A6C7-6F4B-91F8-9F72EDB3358E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3B733-A089-A94A-940E-83F507FA3F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69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Последовательное снижение нефтегазовых доходов в период с 2014 по 2016 и рост в 2017 году соответствует траектории стоимости нефти, цена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которои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снижалась с 107,9 долл. США/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барр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2013 году до 41,7 долл. США/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барр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2016 году и выросла до 53,0 долл. США/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барр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по итогам 2017 года.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3B733-A089-A94A-940E-83F507FA3F8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542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CEDF3-586A-F54E-B4A8-91263322BD4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04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324141-9FDA-DF4D-875A-96B9ED4EC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509E29-453F-EA42-B15A-D78DC1A2D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1E15E-B4E8-F146-A891-70B96ED2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2770-07F4-5548-B983-26BF4AE4A47D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51EC2A-B85A-D840-8F40-0915B264B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A7813B-2BF3-CE41-ADB4-D5F688D2D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A2B7-988A-F14A-BC96-CDAE925A4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10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06027-75B2-5C4D-92DB-59B87900F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BCD3C6-F7D8-F245-B079-D18D46053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582C1B-FAFF-3C4F-94B6-4BAC98030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2770-07F4-5548-B983-26BF4AE4A47D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B51E04-3EDD-7A4D-A992-673C1E2C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738A83-D2E4-D940-AEBE-DCCDA9C32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A2B7-988A-F14A-BC96-CDAE925A4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18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1F80926-DD16-B146-9E1B-82C8FA2BA9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6F391C-DF37-A24E-BA14-5EC01711C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56E053-1B87-504C-8631-4B2376463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2770-07F4-5548-B983-26BF4AE4A47D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CA018C-2E26-8B43-BAAD-6CBE74A9D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43ED84-3FD0-074D-810E-C516AA15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A2B7-988A-F14A-BC96-CDAE925A4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02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ADC06-6342-D848-8AA5-296697323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71CDC4-284F-D44C-BCF9-CDD6FFFAA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889BF5-FBB5-804C-BC56-AEF3C2B55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2770-07F4-5548-B983-26BF4AE4A47D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F5153C-7701-3649-B7BF-9F5AAA106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772494-013F-1049-B942-05044FB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A2B7-988A-F14A-BC96-CDAE925A4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99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D3910-016E-5345-8090-50B4FA48F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0430E0-4255-1D42-96F2-2513A62A4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F8190E-7939-3B46-A7DF-74093765A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2770-07F4-5548-B983-26BF4AE4A47D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6291B5-0C70-DF4F-9F29-B47FCC50A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12A378-67F7-6C43-AEAC-5DCEDD01A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A2B7-988A-F14A-BC96-CDAE925A4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8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C85C5-F8F7-F646-BEAA-FAFE34EC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C3E339-A57B-EC4C-A16B-710697398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F0AA43-424D-5744-BB4A-395113490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45D0F1-8436-AB47-8B4D-98A4636DC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2770-07F4-5548-B983-26BF4AE4A47D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D137D7-70F2-8A42-B2CE-094DDD5E5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4C5B0E-F905-4243-B279-69443A9C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A2B7-988A-F14A-BC96-CDAE925A4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67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39B2F-3C8E-5049-ACD8-413AB03CB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2533B-551A-9E49-8E28-8EEA423BE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9CA19A-BF9E-CB47-926B-990681C20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F49664-9C0E-B643-A2F9-6BBC2A1EE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4AFB960-71AC-8D48-B63B-35B5B838F4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F9BF7D1-E86B-2741-A003-21CD6A01B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2770-07F4-5548-B983-26BF4AE4A47D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820F96-F7EA-9A41-83AC-BBEA91AD9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749A11-2260-0546-84D3-0EE44DD17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A2B7-988A-F14A-BC96-CDAE925A4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51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7DB991-E81B-E14E-AB50-0EBEC119B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5D1E353-240B-2041-B417-99EB801B5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2770-07F4-5548-B983-26BF4AE4A47D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A4872AC-4333-5C4D-88ED-F028FE4B9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773FCA-79C5-834A-B448-90ED75F2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A2B7-988A-F14A-BC96-CDAE925A4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95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3C0450-12D5-DB47-84F6-956C0CE7A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2770-07F4-5548-B983-26BF4AE4A47D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1CF2246-4C2A-2543-B7E3-7DBDF7C4D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71EEAC-7DD0-2248-A165-7D73F7EE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A2B7-988A-F14A-BC96-CDAE925A4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88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5A728-BC0B-1D4D-8E58-F823BCD7B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2A78AB-C11A-F442-A233-BB0747827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10DBAB-C84B-3542-B71D-506221503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F1BF3F-6D57-1147-A327-AA8BA0D6F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2770-07F4-5548-B983-26BF4AE4A47D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E3413D-FE98-3D4E-A4B0-403A0D2ED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B3151F-3EA1-9B44-AE36-0E1844C3E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A2B7-988A-F14A-BC96-CDAE925A4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23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E0B22-7115-6749-9AEA-076250635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1937DF5-3E22-2A4E-A11A-0D9E5AFA66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D28A07-778A-5747-A675-15C9EECC1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C18D2A-590E-7143-BEF5-9507B3BA1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2770-07F4-5548-B983-26BF4AE4A47D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5E1FA6-8AD5-0940-9E1E-FC20777DD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25FD76-0610-7241-BFF9-B933662C6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A2B7-988A-F14A-BC96-CDAE925A4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39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3F75EB-D5F6-194E-ACAF-94F8AED35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765992-F7F1-6F47-86CF-C87D3A9C8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4FD334-D0EC-7C46-AE91-E3E119C28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32770-07F4-5548-B983-26BF4AE4A47D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565B15-207C-7C46-BA50-43A74C8AE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9F31B4-F142-D54E-822B-A46F78C63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8A2B7-988A-F14A-BC96-CDAE925A4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3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vova.oa@spa.msu.ru" TargetMode="External"/><Relationship Id="rId2" Type="http://schemas.openxmlformats.org/officeDocument/2006/relationships/hyperlink" Target="mailto:Ilya.v.galkin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infin.ru/ru/document/?id_4=122395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CC2D53-EF7E-2F47-9D35-AD7F6D311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657" y="4817327"/>
            <a:ext cx="9144000" cy="1859582"/>
          </a:xfrm>
        </p:spPr>
        <p:txBody>
          <a:bodyPr/>
          <a:lstStyle/>
          <a:p>
            <a:r>
              <a:rPr lang="ru-RU" dirty="0"/>
              <a:t>Налоги и налогообложение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47EC2E-226D-0E4B-8DB6-6C5BD8190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51" y="10659"/>
            <a:ext cx="12195315" cy="450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97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-55262"/>
            <a:ext cx="12192000" cy="859134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400" dirty="0"/>
              <a:t>Краткая характеристика нефтегазового сектора крупных добывающих стран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778786"/>
              </p:ext>
            </p:extLst>
          </p:nvPr>
        </p:nvGraphicFramePr>
        <p:xfrm>
          <a:off x="108336" y="1396989"/>
          <a:ext cx="11952286" cy="5396912"/>
        </p:xfrm>
        <a:graphic>
          <a:graphicData uri="http://schemas.openxmlformats.org/drawingml/2006/table">
            <a:tbl>
              <a:tblPr/>
              <a:tblGrid>
                <a:gridCol w="2599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9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64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06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078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9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12369" marR="12369" marT="123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4066D8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США</a:t>
                      </a:r>
                    </a:p>
                  </a:txBody>
                  <a:tcPr marL="12369" marR="12369" marT="123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4066D8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Канада</a:t>
                      </a:r>
                    </a:p>
                  </a:txBody>
                  <a:tcPr marL="12369" marR="12369" marT="1236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4066D8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Британия</a:t>
                      </a:r>
                    </a:p>
                  </a:txBody>
                  <a:tcPr marL="12369" marR="12369" marT="123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4066D8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Норвегия</a:t>
                      </a:r>
                    </a:p>
                  </a:txBody>
                  <a:tcPr marL="12369" marR="12369" marT="123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4066D8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Казахстан</a:t>
                      </a:r>
                    </a:p>
                  </a:txBody>
                  <a:tcPr marL="12369" marR="12369" marT="123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4066D8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Россия</a:t>
                      </a:r>
                    </a:p>
                  </a:txBody>
                  <a:tcPr marL="12369" marR="12369" marT="123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7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Производство нефти (конец 2013 </a:t>
                      </a:r>
                      <a:r>
                        <a:rPr lang="en-US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/ </a:t>
                      </a:r>
                      <a:r>
                        <a:rPr lang="ru-RU" sz="1400" b="0" dirty="0"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2016</a:t>
                      </a: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), млн </a:t>
                      </a:r>
                      <a:r>
                        <a:rPr lang="ru-RU" sz="1400" b="0" dirty="0" err="1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барр</a:t>
                      </a: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./день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10,0</a:t>
                      </a:r>
                      <a:r>
                        <a:rPr lang="en-US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 / </a:t>
                      </a:r>
                      <a:r>
                        <a:rPr lang="ru-RU" sz="1400" b="0" dirty="0"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12,35</a:t>
                      </a:r>
                      <a:endParaRPr lang="ru-RU" sz="1400" b="0" dirty="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3,95 </a:t>
                      </a:r>
                      <a:r>
                        <a:rPr lang="en-US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/ </a:t>
                      </a:r>
                      <a:r>
                        <a:rPr lang="ru-RU" sz="1400" b="0" dirty="0"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4,46</a:t>
                      </a:r>
                      <a:endParaRPr lang="ru-RU" sz="1400" b="0" dirty="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0,86 / </a:t>
                      </a:r>
                      <a:r>
                        <a:rPr lang="ru-RU" sz="1400" b="0" dirty="0"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1,01</a:t>
                      </a:r>
                      <a:endParaRPr lang="ru-RU" sz="1400" b="0" dirty="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1,83 / </a:t>
                      </a:r>
                      <a:r>
                        <a:rPr lang="ru-RU" sz="1400" b="0" dirty="0"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1,99</a:t>
                      </a:r>
                      <a:endParaRPr lang="ru-RU" sz="1400" b="0" dirty="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1,78 </a:t>
                      </a:r>
                      <a:r>
                        <a:rPr lang="en-US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/ </a:t>
                      </a:r>
                      <a:r>
                        <a:rPr lang="ru-RU" sz="1400" b="0" dirty="0"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1,67</a:t>
                      </a:r>
                      <a:endParaRPr lang="ru-RU" sz="1400" b="0" dirty="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10,8 / </a:t>
                      </a:r>
                      <a:r>
                        <a:rPr lang="ru-RU" sz="1400" b="0" dirty="0"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11,2</a:t>
                      </a:r>
                      <a:endParaRPr lang="ru-RU" sz="1400" b="0" dirty="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0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Доля страны в общемировом производстве нефти (2013 </a:t>
                      </a:r>
                      <a:r>
                        <a:rPr lang="en-US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/ </a:t>
                      </a:r>
                      <a:r>
                        <a:rPr lang="ru-RU" sz="1400" b="0" dirty="0"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2016</a:t>
                      </a: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10,8% </a:t>
                      </a:r>
                      <a:r>
                        <a:rPr lang="en-US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/ </a:t>
                      </a:r>
                      <a:r>
                        <a:rPr lang="en-US" sz="1400" b="0" dirty="0">
                          <a:solidFill>
                            <a:srgbClr val="2E75B6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13,</a:t>
                      </a:r>
                      <a:r>
                        <a:rPr lang="ru-RU" sz="1400" b="0" dirty="0">
                          <a:solidFill>
                            <a:srgbClr val="2E75B6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4%</a:t>
                      </a:r>
                      <a:r>
                        <a:rPr lang="en-US" sz="1400" b="0" dirty="0">
                          <a:solidFill>
                            <a:srgbClr val="2E75B6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 </a:t>
                      </a:r>
                      <a:endParaRPr lang="ru-RU" sz="1400" b="0" dirty="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4,7% </a:t>
                      </a:r>
                      <a:r>
                        <a:rPr lang="en-US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/ </a:t>
                      </a:r>
                      <a:r>
                        <a:rPr lang="en-US" sz="1400" b="0" dirty="0">
                          <a:solidFill>
                            <a:srgbClr val="2E75B6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4,</a:t>
                      </a:r>
                      <a:r>
                        <a:rPr lang="ru-RU" sz="1400" b="0" dirty="0">
                          <a:solidFill>
                            <a:srgbClr val="2E75B6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8</a:t>
                      </a:r>
                      <a:r>
                        <a:rPr lang="en-US" sz="1400" b="0" dirty="0">
                          <a:solidFill>
                            <a:srgbClr val="2E75B6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%</a:t>
                      </a:r>
                      <a:endParaRPr lang="ru-RU" sz="1400" b="0" dirty="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1,0% / </a:t>
                      </a:r>
                      <a:r>
                        <a:rPr lang="ru-RU" sz="1400" b="0" dirty="0">
                          <a:solidFill>
                            <a:srgbClr val="2E75B6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1,1 %</a:t>
                      </a:r>
                      <a:endParaRPr lang="ru-RU" sz="1400" b="0" dirty="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2,0% / </a:t>
                      </a:r>
                      <a:r>
                        <a:rPr lang="ru-RU" sz="1400" b="0" dirty="0">
                          <a:solidFill>
                            <a:srgbClr val="2E75B6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2,2% </a:t>
                      </a:r>
                      <a:endParaRPr lang="ru-RU" sz="1400" b="0" dirty="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2,0% / </a:t>
                      </a:r>
                      <a:r>
                        <a:rPr lang="ru-RU" sz="1400" b="0" dirty="0">
                          <a:solidFill>
                            <a:srgbClr val="2E75B6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1,8%</a:t>
                      </a:r>
                      <a:endParaRPr lang="ru-RU" sz="1400" b="0" dirty="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12,9% / </a:t>
                      </a:r>
                      <a:r>
                        <a:rPr lang="ru-RU" sz="1400" b="0" dirty="0">
                          <a:solidFill>
                            <a:srgbClr val="2E75B6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12,2%</a:t>
                      </a:r>
                      <a:endParaRPr lang="ru-RU" sz="1400" b="0" dirty="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4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Подтвержденные запасы нефти (конец 2016), млрд </a:t>
                      </a:r>
                      <a:r>
                        <a:rPr lang="ru-RU" sz="1400" b="0" dirty="0" err="1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барр</a:t>
                      </a: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48,0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171,5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7,6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30,0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109,5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8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Производство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газа (2016), </a:t>
                      </a: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млн </a:t>
                      </a:r>
                      <a:r>
                        <a:rPr lang="ru-RU" sz="1400" b="0" dirty="0" err="1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барр</a:t>
                      </a: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./день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767,3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163,5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39,7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117,2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573,3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0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Доля страны в общемировом производстве газа (2016)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22</a:t>
                      </a:r>
                      <a:r>
                        <a:rPr lang="en-US" sz="1400" b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,0</a:t>
                      </a:r>
                      <a:endParaRPr lang="ru-RU" sz="1400" b="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4,6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0,3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16.,1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8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Подтвержденные запасы газа (конец 2015), млрд куб. 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32,3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75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Крупнейшие нефтегазовые производители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Conoco</a:t>
                      </a: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, BP, </a:t>
                      </a:r>
                      <a:r>
                        <a:rPr lang="ru-RU" sz="1400" b="0" dirty="0" err="1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Exxon</a:t>
                      </a: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, </a:t>
                      </a:r>
                      <a:r>
                        <a:rPr lang="ru-RU" sz="1400" b="0" dirty="0" err="1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Shell</a:t>
                      </a: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, </a:t>
                      </a:r>
                      <a:r>
                        <a:rPr lang="ru-RU" sz="1400" b="0" dirty="0" err="1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Chevron</a:t>
                      </a:r>
                      <a:endParaRPr lang="ru-RU" sz="1400" b="0" dirty="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400" b="0" dirty="0" err="1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Syncrude</a:t>
                      </a:r>
                      <a:r>
                        <a:rPr lang="en-US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, Suncor, AOSP </a:t>
                      </a:r>
                      <a:endParaRPr lang="ru-RU" sz="1400" b="0" dirty="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BP, Shell</a:t>
                      </a:r>
                      <a:endParaRPr lang="ru-RU" sz="1400" b="0" dirty="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Statoil, Norway State DFI, Exxon</a:t>
                      </a:r>
                      <a:endParaRPr lang="ru-RU" sz="1400" b="0" dirty="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КазМунайГаз</a:t>
                      </a: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, </a:t>
                      </a:r>
                      <a:r>
                        <a:rPr lang="ru-RU" sz="1400" b="0" dirty="0" err="1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Chevron</a:t>
                      </a: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, </a:t>
                      </a:r>
                      <a:r>
                        <a:rPr lang="ru-RU" sz="1400" b="0" dirty="0" err="1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Exxon</a:t>
                      </a:r>
                      <a:endParaRPr lang="ru-RU" sz="1400" b="0" dirty="0"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Газпром, Роснефть, Лукойл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1520"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Модель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налогообложения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 </a:t>
                      </a:r>
                    </a:p>
                  </a:txBody>
                  <a:tcPr marL="12369" marR="12369" marT="123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Концессионная 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(налоги и роялти)</a:t>
                      </a:r>
                    </a:p>
                  </a:txBody>
                  <a:tcPr marL="12369" marR="12369" marT="123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Концессионная 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(налоги и роялти)</a:t>
                      </a:r>
                    </a:p>
                  </a:txBody>
                  <a:tcPr marL="12369" marR="12369" marT="1236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Концессионная (налоги)</a:t>
                      </a:r>
                    </a:p>
                  </a:txBody>
                  <a:tcPr marL="12369" marR="12369" marT="123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Концессионная (налоги)</a:t>
                      </a:r>
                    </a:p>
                  </a:txBody>
                  <a:tcPr marL="12369" marR="12369" marT="123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Концессионная (налоги и роялти)</a:t>
                      </a:r>
                    </a:p>
                  </a:txBody>
                  <a:tcPr marL="12369" marR="12369" marT="123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Концессионная (налоги и роялти)</a:t>
                      </a:r>
                    </a:p>
                  </a:txBody>
                  <a:tcPr marL="12369" marR="12369" marT="123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4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СРП</a:t>
                      </a:r>
                    </a:p>
                  </a:txBody>
                  <a:tcPr marL="12369" marR="12369" marT="123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СРП</a:t>
                      </a:r>
                    </a:p>
                  </a:txBody>
                  <a:tcPr marL="12369" marR="12369" marT="123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 bwMode="auto">
          <a:xfrm flipH="1">
            <a:off x="9143732" y="1866652"/>
            <a:ext cx="359888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Изображение 12"/>
          <p:cNvPicPr>
            <a:picLocks/>
          </p:cNvPicPr>
          <p:nvPr/>
        </p:nvPicPr>
        <p:blipFill rotWithShape="1">
          <a:blip r:embed="rId2"/>
          <a:srcRect l="27227" r="19050"/>
          <a:stretch/>
        </p:blipFill>
        <p:spPr>
          <a:xfrm>
            <a:off x="9175003" y="704431"/>
            <a:ext cx="864000" cy="792000"/>
          </a:xfrm>
          <a:prstGeom prst="rect">
            <a:avLst/>
          </a:prstGeom>
          <a:noFill/>
          <a:ln w="9525">
            <a:solidFill>
              <a:srgbClr val="C8E3FB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15" name="Изображение 14"/>
          <p:cNvPicPr>
            <a:picLocks/>
          </p:cNvPicPr>
          <p:nvPr/>
        </p:nvPicPr>
        <p:blipFill rotWithShape="1">
          <a:blip r:embed="rId3"/>
          <a:srcRect l="21674" r="14076"/>
          <a:stretch/>
        </p:blipFill>
        <p:spPr>
          <a:xfrm>
            <a:off x="10810227" y="704431"/>
            <a:ext cx="864000" cy="792000"/>
          </a:xfrm>
          <a:prstGeom prst="rect">
            <a:avLst/>
          </a:prstGeom>
          <a:noFill/>
          <a:ln w="9525">
            <a:solidFill>
              <a:srgbClr val="C8E3FB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16" name="Рисунок 1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00"/>
          <a:stretch>
            <a:fillRect/>
          </a:stretch>
        </p:blipFill>
        <p:spPr bwMode="auto">
          <a:xfrm>
            <a:off x="2985131" y="704431"/>
            <a:ext cx="864000" cy="792000"/>
          </a:xfrm>
          <a:prstGeom prst="rect">
            <a:avLst/>
          </a:prstGeom>
          <a:noFill/>
          <a:ln w="9525">
            <a:solidFill>
              <a:srgbClr val="C8E3FB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Изображение 16" descr="World___Norway_Flag_Of_Norway_041948_.jp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779" y="704431"/>
            <a:ext cx="864000" cy="792000"/>
          </a:xfrm>
          <a:prstGeom prst="rect">
            <a:avLst/>
          </a:prstGeom>
          <a:noFill/>
          <a:ln w="9525">
            <a:solidFill>
              <a:srgbClr val="C8E3FB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18" name="Изображение 17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988873" y="724408"/>
            <a:ext cx="864000" cy="792000"/>
          </a:xfrm>
          <a:prstGeom prst="rect">
            <a:avLst/>
          </a:prstGeom>
          <a:noFill/>
          <a:ln w="9525">
            <a:solidFill>
              <a:srgbClr val="C8E3FB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10" name="Изображение 9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461472" y="724360"/>
            <a:ext cx="864000" cy="792000"/>
          </a:xfrm>
          <a:prstGeom prst="rect">
            <a:avLst/>
          </a:prstGeom>
          <a:ln>
            <a:solidFill>
              <a:srgbClr val="DBF5F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1818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89186" y="-55262"/>
            <a:ext cx="11839904" cy="11430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000" dirty="0"/>
              <a:t>Налогообложение нефтегазовой отрасли: </a:t>
            </a:r>
            <a:br>
              <a:rPr lang="ru-RU" altLang="ru-RU" sz="3000" dirty="0"/>
            </a:br>
            <a:r>
              <a:rPr lang="ru-RU" altLang="ru-RU" sz="3000" dirty="0"/>
              <a:t>основные налоговые инструменты</a:t>
            </a:r>
            <a:endParaRPr lang="ru-RU" sz="30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 flipH="1">
            <a:off x="9143732" y="1866652"/>
            <a:ext cx="359888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521536"/>
              </p:ext>
            </p:extLst>
          </p:nvPr>
        </p:nvGraphicFramePr>
        <p:xfrm>
          <a:off x="977461" y="1033377"/>
          <a:ext cx="1021605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00"/>
          <a:stretch>
            <a:fillRect/>
          </a:stretch>
        </p:blipFill>
        <p:spPr bwMode="auto">
          <a:xfrm>
            <a:off x="1904212" y="5379296"/>
            <a:ext cx="631421" cy="631422"/>
          </a:xfrm>
          <a:prstGeom prst="rect">
            <a:avLst/>
          </a:prstGeom>
          <a:noFill/>
          <a:ln w="9525">
            <a:solidFill>
              <a:srgbClr val="C8E3FB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Изображение 12"/>
          <p:cNvPicPr>
            <a:picLocks/>
          </p:cNvPicPr>
          <p:nvPr/>
        </p:nvPicPr>
        <p:blipFill rotWithShape="1">
          <a:blip r:embed="rId9"/>
          <a:srcRect l="27227" r="19050"/>
          <a:stretch/>
        </p:blipFill>
        <p:spPr>
          <a:xfrm>
            <a:off x="1902573" y="6075463"/>
            <a:ext cx="648000" cy="648000"/>
          </a:xfrm>
          <a:prstGeom prst="rect">
            <a:avLst/>
          </a:prstGeom>
          <a:noFill/>
          <a:ln w="9525">
            <a:solidFill>
              <a:srgbClr val="C8E3FB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 rotWithShape="1">
          <a:blip r:embed="rId10"/>
          <a:srcRect l="21674" r="14076"/>
          <a:stretch/>
        </p:blipFill>
        <p:spPr>
          <a:xfrm>
            <a:off x="2654343" y="6090404"/>
            <a:ext cx="648000" cy="648000"/>
          </a:xfrm>
          <a:prstGeom prst="rect">
            <a:avLst/>
          </a:prstGeom>
          <a:noFill/>
          <a:ln w="9525">
            <a:solidFill>
              <a:srgbClr val="C8E3FB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19" name="Изображение 18"/>
          <p:cNvPicPr>
            <a:picLocks noChangeAspect="1"/>
          </p:cNvPicPr>
          <p:nvPr/>
        </p:nvPicPr>
        <p:blipFill rotWithShape="1">
          <a:blip r:embed="rId10"/>
          <a:srcRect l="21674" r="14076"/>
          <a:stretch/>
        </p:blipFill>
        <p:spPr>
          <a:xfrm>
            <a:off x="8210884" y="2757163"/>
            <a:ext cx="648000" cy="648000"/>
          </a:xfrm>
          <a:prstGeom prst="rect">
            <a:avLst/>
          </a:prstGeom>
          <a:noFill/>
          <a:ln w="9525">
            <a:solidFill>
              <a:srgbClr val="C8E3FB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29" name="Группа 28"/>
          <p:cNvGrpSpPr/>
          <p:nvPr/>
        </p:nvGrpSpPr>
        <p:grpSpPr>
          <a:xfrm>
            <a:off x="8469887" y="5405335"/>
            <a:ext cx="2258407" cy="653550"/>
            <a:chOff x="6230927" y="5559783"/>
            <a:chExt cx="2258407" cy="653550"/>
          </a:xfrm>
        </p:grpSpPr>
        <p:pic>
          <p:nvPicPr>
            <p:cNvPr id="17" name="Изображение 16" descr="World___Norway_Flag_Of_Norway_041948_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0927" y="5559783"/>
              <a:ext cx="648000" cy="648000"/>
            </a:xfrm>
            <a:prstGeom prst="rect">
              <a:avLst/>
            </a:prstGeom>
            <a:noFill/>
            <a:ln w="9525">
              <a:solidFill>
                <a:srgbClr val="C8E3FB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</p:pic>
        <p:pic>
          <p:nvPicPr>
            <p:cNvPr id="18" name="Изображение 1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37708" y="5559783"/>
              <a:ext cx="648000" cy="648000"/>
            </a:xfrm>
            <a:prstGeom prst="rect">
              <a:avLst/>
            </a:prstGeom>
            <a:noFill/>
            <a:ln w="9525">
              <a:solidFill>
                <a:srgbClr val="C8E3FB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</p:pic>
        <p:pic>
          <p:nvPicPr>
            <p:cNvPr id="21" name="Изображение 20"/>
            <p:cNvPicPr>
              <a:picLocks/>
            </p:cNvPicPr>
            <p:nvPr/>
          </p:nvPicPr>
          <p:blipFill rotWithShape="1">
            <a:blip r:embed="rId9"/>
            <a:srcRect l="27227" r="19050"/>
            <a:stretch/>
          </p:blipFill>
          <p:spPr>
            <a:xfrm>
              <a:off x="7841334" y="5565333"/>
              <a:ext cx="648000" cy="648000"/>
            </a:xfrm>
            <a:prstGeom prst="rect">
              <a:avLst/>
            </a:prstGeom>
            <a:noFill/>
            <a:ln w="9525">
              <a:solidFill>
                <a:srgbClr val="C8E3FB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5039265" y="5410885"/>
            <a:ext cx="2265484" cy="664579"/>
            <a:chOff x="605645" y="5543205"/>
            <a:chExt cx="2265484" cy="664579"/>
          </a:xfrm>
        </p:grpSpPr>
        <p:pic>
          <p:nvPicPr>
            <p:cNvPr id="23" name="Рисунок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500"/>
            <a:stretch>
              <a:fillRect/>
            </a:stretch>
          </p:blipFill>
          <p:spPr bwMode="auto">
            <a:xfrm>
              <a:off x="605645" y="5559783"/>
              <a:ext cx="648000" cy="648001"/>
            </a:xfrm>
            <a:prstGeom prst="rect">
              <a:avLst/>
            </a:prstGeom>
            <a:noFill/>
            <a:ln w="9525">
              <a:solidFill>
                <a:srgbClr val="C8E3FB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Изображение 23"/>
            <p:cNvPicPr>
              <a:picLocks/>
            </p:cNvPicPr>
            <p:nvPr/>
          </p:nvPicPr>
          <p:blipFill rotWithShape="1">
            <a:blip r:embed="rId9"/>
            <a:srcRect l="27227" r="19050"/>
            <a:stretch/>
          </p:blipFill>
          <p:spPr>
            <a:xfrm>
              <a:off x="1411595" y="5543205"/>
              <a:ext cx="648000" cy="648000"/>
            </a:xfrm>
            <a:prstGeom prst="rect">
              <a:avLst/>
            </a:prstGeom>
            <a:noFill/>
            <a:ln w="9525">
              <a:solidFill>
                <a:srgbClr val="C8E3FB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</p:pic>
        <p:pic>
          <p:nvPicPr>
            <p:cNvPr id="25" name="Изображение 24"/>
            <p:cNvPicPr>
              <a:picLocks noChangeAspect="1"/>
            </p:cNvPicPr>
            <p:nvPr/>
          </p:nvPicPr>
          <p:blipFill rotWithShape="1">
            <a:blip r:embed="rId10"/>
            <a:srcRect l="21674" r="14076"/>
            <a:stretch/>
          </p:blipFill>
          <p:spPr>
            <a:xfrm>
              <a:off x="2223129" y="5559783"/>
              <a:ext cx="648000" cy="648000"/>
            </a:xfrm>
            <a:prstGeom prst="rect">
              <a:avLst/>
            </a:prstGeom>
            <a:noFill/>
            <a:ln w="9525">
              <a:solidFill>
                <a:srgbClr val="C8E3FB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</p:pic>
      </p:grpSp>
      <p:pic>
        <p:nvPicPr>
          <p:cNvPr id="26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00"/>
          <a:stretch>
            <a:fillRect/>
          </a:stretch>
        </p:blipFill>
        <p:spPr bwMode="auto">
          <a:xfrm>
            <a:off x="10346009" y="2464461"/>
            <a:ext cx="575999" cy="576000"/>
          </a:xfrm>
          <a:prstGeom prst="rect">
            <a:avLst/>
          </a:prstGeom>
          <a:noFill/>
          <a:ln w="9525">
            <a:solidFill>
              <a:srgbClr val="C8E3FB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Открывающая фигурная скобка 26"/>
          <p:cNvSpPr/>
          <p:nvPr/>
        </p:nvSpPr>
        <p:spPr>
          <a:xfrm rot="16200000">
            <a:off x="6503496" y="5532218"/>
            <a:ext cx="155698" cy="1275177"/>
          </a:xfrm>
          <a:prstGeom prst="leftBrac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439287" y="67301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737008" y="6161850"/>
            <a:ext cx="37666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Рентный налог на экспорт. нефть </a:t>
            </a:r>
          </a:p>
          <a:p>
            <a:pPr marL="171450" indent="-171450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/ экспортные пошлины</a:t>
            </a:r>
          </a:p>
          <a:p>
            <a:pPr marL="171450" indent="-171450">
              <a:buFont typeface="Arial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НДПИ</a:t>
            </a:r>
          </a:p>
        </p:txBody>
      </p:sp>
      <p:pic>
        <p:nvPicPr>
          <p:cNvPr id="30" name="Изображение 29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2654343" y="5379296"/>
            <a:ext cx="648000" cy="648000"/>
          </a:xfrm>
          <a:prstGeom prst="rect">
            <a:avLst/>
          </a:prstGeom>
          <a:ln>
            <a:solidFill>
              <a:srgbClr val="DBF5F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Изображение 30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5036335" y="6117027"/>
            <a:ext cx="648000" cy="648000"/>
          </a:xfrm>
          <a:prstGeom prst="rect">
            <a:avLst/>
          </a:prstGeom>
          <a:ln>
            <a:solidFill>
              <a:srgbClr val="DBF5F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Изображение 31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10361464" y="3117163"/>
            <a:ext cx="576000" cy="576000"/>
          </a:xfrm>
          <a:prstGeom prst="rect">
            <a:avLst/>
          </a:prstGeom>
          <a:ln>
            <a:solidFill>
              <a:srgbClr val="DBF5F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2371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316D1D-A13F-724C-827D-446543922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6" y="-173421"/>
            <a:ext cx="12068014" cy="1325563"/>
          </a:xfrm>
        </p:spPr>
        <p:txBody>
          <a:bodyPr/>
          <a:lstStyle/>
          <a:p>
            <a:pPr algn="ctr"/>
            <a:r>
              <a:rPr lang="ru-RU" dirty="0"/>
              <a:t>Аттестация: </a:t>
            </a:r>
            <a:r>
              <a:rPr lang="ru-RU" sz="4000" dirty="0"/>
              <a:t>минимум 110 баллов из 210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8B61673-B89B-A846-836E-5421ECDF5B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7939505"/>
              </p:ext>
            </p:extLst>
          </p:nvPr>
        </p:nvGraphicFramePr>
        <p:xfrm>
          <a:off x="123986" y="834231"/>
          <a:ext cx="11920870" cy="6023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165">
                  <a:extLst>
                    <a:ext uri="{9D8B030D-6E8A-4147-A177-3AD203B41FA5}">
                      <a16:colId xmlns:a16="http://schemas.microsoft.com/office/drawing/2014/main" val="2672762369"/>
                    </a:ext>
                  </a:extLst>
                </a:gridCol>
                <a:gridCol w="5045745">
                  <a:extLst>
                    <a:ext uri="{9D8B030D-6E8A-4147-A177-3AD203B41FA5}">
                      <a16:colId xmlns:a16="http://schemas.microsoft.com/office/drawing/2014/main" val="320030657"/>
                    </a:ext>
                  </a:extLst>
                </a:gridCol>
                <a:gridCol w="3737589">
                  <a:extLst>
                    <a:ext uri="{9D8B030D-6E8A-4147-A177-3AD203B41FA5}">
                      <a16:colId xmlns:a16="http://schemas.microsoft.com/office/drawing/2014/main" val="1018261478"/>
                    </a:ext>
                  </a:extLst>
                </a:gridCol>
                <a:gridCol w="1308157">
                  <a:extLst>
                    <a:ext uri="{9D8B030D-6E8A-4147-A177-3AD203B41FA5}">
                      <a16:colId xmlns:a16="http://schemas.microsoft.com/office/drawing/2014/main" val="326674111"/>
                    </a:ext>
                  </a:extLst>
                </a:gridCol>
                <a:gridCol w="1391214">
                  <a:extLst>
                    <a:ext uri="{9D8B030D-6E8A-4147-A177-3AD203B41FA5}">
                      <a16:colId xmlns:a16="http://schemas.microsoft.com/office/drawing/2014/main" val="3929719108"/>
                    </a:ext>
                  </a:extLst>
                </a:gridCol>
              </a:tblGrid>
              <a:tr h="36394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2" marR="58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itchFamily="2" charset="0"/>
                        </a:rPr>
                        <a:t>Тема</a:t>
                      </a:r>
                      <a:endParaRPr lang="ru-RU" sz="18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2" marR="58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itchFamily="2" charset="0"/>
                        </a:rPr>
                        <a:t>Задания</a:t>
                      </a:r>
                      <a:endParaRPr lang="ru-RU" sz="18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2" marR="58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itchFamily="2" charset="0"/>
                        </a:rPr>
                        <a:t>Баллы</a:t>
                      </a:r>
                      <a:endParaRPr lang="ru-RU" sz="18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2" marR="58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itchFamily="2" charset="0"/>
                        </a:rPr>
                        <a:t>Максимум</a:t>
                      </a:r>
                      <a:endParaRPr lang="ru-RU" sz="18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2" marR="58742" marT="0" marB="0"/>
                </a:tc>
                <a:extLst>
                  <a:ext uri="{0D108BD9-81ED-4DB2-BD59-A6C34878D82A}">
                    <a16:rowId xmlns:a16="http://schemas.microsoft.com/office/drawing/2014/main" val="1062821167"/>
                  </a:ext>
                </a:extLst>
              </a:tr>
              <a:tr h="60009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8742" marR="587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itchFamily="2" charset="0"/>
                        </a:rPr>
                        <a:t>Налоги и налоговая система Российской Федерации</a:t>
                      </a:r>
                      <a:endParaRPr lang="ru-RU" sz="18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2" marR="587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" pitchFamily="2" charset="0"/>
                        </a:rPr>
                        <a:t>Анализ основных положений и системы организации / тест</a:t>
                      </a:r>
                      <a:endParaRPr lang="ru-RU" sz="16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2" marR="58742" marT="0" marB="0" anchor="ctr"/>
                </a:tc>
                <a:tc>
                  <a:txBody>
                    <a:bodyPr/>
                    <a:lstStyle/>
                    <a:p>
                      <a:pPr marR="17843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itchFamily="2" charset="0"/>
                        </a:rPr>
                        <a:t>2 * 15</a:t>
                      </a:r>
                      <a:endParaRPr lang="ru-RU" sz="18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2" marR="58742" marT="0" marB="0" anchor="ctr"/>
                </a:tc>
                <a:tc>
                  <a:txBody>
                    <a:bodyPr/>
                    <a:lstStyle/>
                    <a:p>
                      <a:pPr marR="11112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itchFamily="2" charset="0"/>
                        </a:rPr>
                        <a:t>30</a:t>
                      </a:r>
                      <a:endParaRPr lang="ru-RU" sz="18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2" marR="58742" marT="0" marB="0" anchor="ctr"/>
                </a:tc>
                <a:extLst>
                  <a:ext uri="{0D108BD9-81ED-4DB2-BD59-A6C34878D82A}">
                    <a16:rowId xmlns:a16="http://schemas.microsoft.com/office/drawing/2014/main" val="2745225554"/>
                  </a:ext>
                </a:extLst>
              </a:tr>
              <a:tr h="60668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58742" marR="587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itchFamily="2" charset="0"/>
                        </a:rPr>
                        <a:t>Федеральные налоги</a:t>
                      </a:r>
                      <a:endParaRPr lang="ru-RU" sz="18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2" marR="587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" pitchFamily="2" charset="0"/>
                        </a:rPr>
                        <a:t>Анализ структуры и содержания / решение ситуационных задач</a:t>
                      </a:r>
                      <a:endParaRPr lang="ru-RU" sz="16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2" marR="58742" marT="0" marB="0" anchor="ctr"/>
                </a:tc>
                <a:tc>
                  <a:txBody>
                    <a:bodyPr/>
                    <a:lstStyle/>
                    <a:p>
                      <a:pPr marR="17843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itchFamily="2" charset="0"/>
                        </a:rPr>
                        <a:t> 2 * 10</a:t>
                      </a:r>
                      <a:endParaRPr lang="ru-RU" sz="18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2" marR="58742" marT="0" marB="0" anchor="ctr"/>
                </a:tc>
                <a:tc>
                  <a:txBody>
                    <a:bodyPr/>
                    <a:lstStyle/>
                    <a:p>
                      <a:pPr marR="11112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itchFamily="2" charset="0"/>
                        </a:rPr>
                        <a:t>30</a:t>
                      </a:r>
                      <a:endParaRPr lang="ru-RU" sz="18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2" marR="58742" marT="0" marB="0" anchor="ctr"/>
                </a:tc>
                <a:extLst>
                  <a:ext uri="{0D108BD9-81ED-4DB2-BD59-A6C34878D82A}">
                    <a16:rowId xmlns:a16="http://schemas.microsoft.com/office/drawing/2014/main" val="4271756653"/>
                  </a:ext>
                </a:extLst>
              </a:tr>
              <a:tr h="60001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</a:t>
                      </a:r>
                    </a:p>
                  </a:txBody>
                  <a:tcPr marL="58742" marR="587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itchFamily="2" charset="0"/>
                        </a:rPr>
                        <a:t>Региональные налоги</a:t>
                      </a:r>
                      <a:endParaRPr lang="ru-RU" sz="18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2" marR="587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" pitchFamily="2" charset="0"/>
                        </a:rPr>
                        <a:t>Анализ структуры и содержания / решение ситуационных задач</a:t>
                      </a:r>
                      <a:endParaRPr lang="ru-RU" sz="16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2" marR="58742" marT="0" marB="0" anchor="ctr"/>
                </a:tc>
                <a:tc>
                  <a:txBody>
                    <a:bodyPr/>
                    <a:lstStyle/>
                    <a:p>
                      <a:pPr marR="17843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itchFamily="2" charset="0"/>
                        </a:rPr>
                        <a:t> 2 * 10</a:t>
                      </a:r>
                      <a:endParaRPr lang="ru-RU" sz="18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2" marR="58742" marT="0" marB="0" anchor="ctr"/>
                </a:tc>
                <a:tc>
                  <a:txBody>
                    <a:bodyPr/>
                    <a:lstStyle/>
                    <a:p>
                      <a:pPr marR="11112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itchFamily="2" charset="0"/>
                        </a:rPr>
                        <a:t>20</a:t>
                      </a:r>
                      <a:endParaRPr lang="ru-RU" sz="18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2" marR="58742" marT="0" marB="0" anchor="ctr"/>
                </a:tc>
                <a:extLst>
                  <a:ext uri="{0D108BD9-81ED-4DB2-BD59-A6C34878D82A}">
                    <a16:rowId xmlns:a16="http://schemas.microsoft.com/office/drawing/2014/main" val="1240084736"/>
                  </a:ext>
                </a:extLst>
              </a:tr>
              <a:tr h="60001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</a:t>
                      </a:r>
                    </a:p>
                  </a:txBody>
                  <a:tcPr marL="58742" marR="587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itchFamily="2" charset="0"/>
                        </a:rPr>
                        <a:t>Местные налоги</a:t>
                      </a:r>
                      <a:endParaRPr lang="ru-RU" sz="18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2" marR="587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" pitchFamily="2" charset="0"/>
                        </a:rPr>
                        <a:t>Анализ структуры и содержания / решение ситуационных задач</a:t>
                      </a:r>
                      <a:endParaRPr lang="ru-RU" sz="16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2" marR="58742" marT="0" marB="0" anchor="ctr"/>
                </a:tc>
                <a:tc>
                  <a:txBody>
                    <a:bodyPr/>
                    <a:lstStyle/>
                    <a:p>
                      <a:pPr marR="17843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itchFamily="2" charset="0"/>
                        </a:rPr>
                        <a:t>2 * 10</a:t>
                      </a:r>
                      <a:endParaRPr lang="ru-RU" sz="18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2" marR="58742" marT="0" marB="0" anchor="ctr"/>
                </a:tc>
                <a:tc>
                  <a:txBody>
                    <a:bodyPr/>
                    <a:lstStyle/>
                    <a:p>
                      <a:pPr marR="11112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itchFamily="2" charset="0"/>
                        </a:rPr>
                        <a:t>20</a:t>
                      </a:r>
                      <a:endParaRPr lang="ru-RU" sz="18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2" marR="58742" marT="0" marB="0" anchor="ctr"/>
                </a:tc>
                <a:extLst>
                  <a:ext uri="{0D108BD9-81ED-4DB2-BD59-A6C34878D82A}">
                    <a16:rowId xmlns:a16="http://schemas.microsoft.com/office/drawing/2014/main" val="2423092653"/>
                  </a:ext>
                </a:extLst>
              </a:tr>
              <a:tr h="60009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8742" marR="587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itchFamily="2" charset="0"/>
                        </a:rPr>
                        <a:t>Специальные налоги и налоговые режимы</a:t>
                      </a:r>
                      <a:endParaRPr lang="ru-RU" sz="18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2" marR="587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" pitchFamily="2" charset="0"/>
                        </a:rPr>
                        <a:t>Анализ основных положений и порядка применения / тест</a:t>
                      </a:r>
                      <a:endParaRPr lang="ru-RU" sz="16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2" marR="58742" marT="0" marB="0" anchor="ctr"/>
                </a:tc>
                <a:tc>
                  <a:txBody>
                    <a:bodyPr/>
                    <a:lstStyle/>
                    <a:p>
                      <a:pPr marR="17843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itchFamily="2" charset="0"/>
                        </a:rPr>
                        <a:t> 2 * 15</a:t>
                      </a:r>
                      <a:endParaRPr lang="ru-RU" sz="18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2" marR="58742" marT="0" marB="0" anchor="ctr"/>
                </a:tc>
                <a:tc>
                  <a:txBody>
                    <a:bodyPr/>
                    <a:lstStyle/>
                    <a:p>
                      <a:pPr marR="11112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itchFamily="2" charset="0"/>
                        </a:rPr>
                        <a:t>30</a:t>
                      </a:r>
                      <a:endParaRPr lang="ru-RU" sz="18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2" marR="58742" marT="0" marB="0" anchor="ctr"/>
                </a:tc>
                <a:extLst>
                  <a:ext uri="{0D108BD9-81ED-4DB2-BD59-A6C34878D82A}">
                    <a16:rowId xmlns:a16="http://schemas.microsoft.com/office/drawing/2014/main" val="2743103152"/>
                  </a:ext>
                </a:extLst>
              </a:tr>
              <a:tr h="60001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8742" marR="587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itchFamily="2" charset="0"/>
                        </a:rPr>
                        <a:t>Администрируемые сборы и взносы</a:t>
                      </a:r>
                      <a:endParaRPr lang="ru-RU" sz="18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2" marR="587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" pitchFamily="2" charset="0"/>
                        </a:rPr>
                        <a:t>Анализ основных положений и порядка применения / тест</a:t>
                      </a:r>
                      <a:endParaRPr lang="ru-RU" sz="16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2" marR="58742" marT="0" marB="0" anchor="ctr"/>
                </a:tc>
                <a:tc>
                  <a:txBody>
                    <a:bodyPr/>
                    <a:lstStyle/>
                    <a:p>
                      <a:pPr marR="17843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itchFamily="2" charset="0"/>
                        </a:rPr>
                        <a:t> 2 * 20</a:t>
                      </a:r>
                      <a:endParaRPr lang="ru-RU" sz="18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2" marR="58742" marT="0" marB="0" anchor="ctr"/>
                </a:tc>
                <a:tc>
                  <a:txBody>
                    <a:bodyPr/>
                    <a:lstStyle/>
                    <a:p>
                      <a:pPr marR="11112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itchFamily="2" charset="0"/>
                        </a:rPr>
                        <a:t>40</a:t>
                      </a:r>
                      <a:endParaRPr lang="ru-RU" sz="18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2" marR="58742" marT="0" marB="0" anchor="ctr"/>
                </a:tc>
                <a:extLst>
                  <a:ext uri="{0D108BD9-81ED-4DB2-BD59-A6C34878D82A}">
                    <a16:rowId xmlns:a16="http://schemas.microsoft.com/office/drawing/2014/main" val="1470163610"/>
                  </a:ext>
                </a:extLst>
              </a:tr>
              <a:tr h="28969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8742" marR="58742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Налоговые режимы крупнейших нефтедобывающих стран</a:t>
                      </a:r>
                    </a:p>
                  </a:txBody>
                  <a:tcPr marL="58742" marR="587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" pitchFamily="2" charset="0"/>
                        </a:rPr>
                        <a:t>Эссе: можно ли адаптировать зарубежные системы к российской действительности?</a:t>
                      </a:r>
                      <a:endParaRPr lang="ru-RU" sz="16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2" marR="58742" marT="0" marB="0" anchor="ctr"/>
                </a:tc>
                <a:tc>
                  <a:txBody>
                    <a:bodyPr/>
                    <a:lstStyle/>
                    <a:p>
                      <a:pPr marR="17843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itchFamily="2" charset="0"/>
                        </a:rPr>
                        <a:t>1 * 20</a:t>
                      </a:r>
                      <a:endParaRPr lang="ru-RU" sz="18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2" marR="58742" marT="0" marB="0" anchor="ctr"/>
                </a:tc>
                <a:tc>
                  <a:txBody>
                    <a:bodyPr/>
                    <a:lstStyle/>
                    <a:p>
                      <a:pPr marR="11112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itchFamily="2" charset="0"/>
                        </a:rPr>
                        <a:t>20</a:t>
                      </a:r>
                      <a:endParaRPr lang="ru-RU" sz="1800" dirty="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2" marR="58742" marT="0" marB="0" anchor="ctr"/>
                </a:tc>
                <a:extLst>
                  <a:ext uri="{0D108BD9-81ED-4DB2-BD59-A6C34878D82A}">
                    <a16:rowId xmlns:a16="http://schemas.microsoft.com/office/drawing/2014/main" val="26530093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8742" marR="58742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Helvetica" pitchFamily="2" charset="0"/>
                          <a:ea typeface="+mn-ea"/>
                          <a:cs typeface="+mn-cs"/>
                        </a:rPr>
                        <a:t>Эволюция налогового регулирования нефтяной отрасли в России и дальнейшее стратегическое реформирование …</a:t>
                      </a:r>
                    </a:p>
                  </a:txBody>
                  <a:tcPr marL="58742" marR="587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" pitchFamily="2" charset="0"/>
                        </a:rPr>
                        <a:t>Эссе: возможности и ограничения перехода на НФР (НДД) в России </a:t>
                      </a:r>
                      <a:r>
                        <a:rPr lang="en-US" sz="1600" dirty="0">
                          <a:effectLst/>
                          <a:latin typeface="Helvetica" pitchFamily="2" charset="0"/>
                        </a:rPr>
                        <a:t>/ </a:t>
                      </a: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  <a:latin typeface="Helvetica" pitchFamily="2" charset="0"/>
                        </a:rPr>
                        <a:t>**Расчет налоговой нагрузки компаний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42" marR="58742" marT="0" marB="0" anchor="ctr"/>
                </a:tc>
                <a:tc>
                  <a:txBody>
                    <a:bodyPr/>
                    <a:lstStyle/>
                    <a:p>
                      <a:pPr marR="17843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itchFamily="2" charset="0"/>
                        </a:rPr>
                        <a:t>1 * 20</a:t>
                      </a:r>
                    </a:p>
                    <a:p>
                      <a:pPr marR="17843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B050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 1 * 40</a:t>
                      </a:r>
                    </a:p>
                  </a:txBody>
                  <a:tcPr marL="58742" marR="58742" marT="0" marB="0" anchor="ctr"/>
                </a:tc>
                <a:tc>
                  <a:txBody>
                    <a:bodyPr/>
                    <a:lstStyle/>
                    <a:p>
                      <a:pPr marR="11112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Helvetica" pitchFamily="2" charset="0"/>
                        </a:rPr>
                        <a:t>20</a:t>
                      </a:r>
                    </a:p>
                    <a:p>
                      <a:pPr marR="11112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B050"/>
                          </a:solidFill>
                          <a:effectLst/>
                          <a:latin typeface="Helvetica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**40</a:t>
                      </a:r>
                    </a:p>
                  </a:txBody>
                  <a:tcPr marL="58742" marR="58742" marT="0" marB="0" anchor="ctr"/>
                </a:tc>
                <a:extLst>
                  <a:ext uri="{0D108BD9-81ED-4DB2-BD59-A6C34878D82A}">
                    <a16:rowId xmlns:a16="http://schemas.microsoft.com/office/drawing/2014/main" val="704308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759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02AF7C-650D-414A-880A-B8BD9E226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Преподаватели курса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3E0D57-8507-E548-AF5F-35CE360AB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Галкин Илья Владимирович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Кандидат исторических наук, доцент кафедры финансового менеджмента Факультета государственного управления МГУ</a:t>
            </a:r>
          </a:p>
          <a:p>
            <a:pPr marL="0" indent="0">
              <a:buNone/>
            </a:pPr>
            <a:r>
              <a:rPr lang="en-US" u="sng" dirty="0">
                <a:hlinkClick r:id="rId2"/>
              </a:rPr>
              <a:t>Ilya</a:t>
            </a:r>
            <a:r>
              <a:rPr lang="ru-RU" u="sng" dirty="0">
                <a:hlinkClick r:id="rId2"/>
              </a:rPr>
              <a:t>.</a:t>
            </a:r>
            <a:r>
              <a:rPr lang="en-US" u="sng" dirty="0">
                <a:hlinkClick r:id="rId2"/>
              </a:rPr>
              <a:t>v</a:t>
            </a:r>
            <a:r>
              <a:rPr lang="ru-RU" u="sng" dirty="0">
                <a:hlinkClick r:id="rId2"/>
              </a:rPr>
              <a:t>.</a:t>
            </a:r>
            <a:r>
              <a:rPr lang="en-US" u="sng" dirty="0">
                <a:hlinkClick r:id="rId2"/>
              </a:rPr>
              <a:t>galkin</a:t>
            </a:r>
            <a:r>
              <a:rPr lang="ru-RU" u="sng" dirty="0">
                <a:hlinkClick r:id="rId2"/>
              </a:rPr>
              <a:t>@</a:t>
            </a:r>
            <a:r>
              <a:rPr lang="en-US" u="sng" dirty="0">
                <a:hlinkClick r:id="rId2"/>
              </a:rPr>
              <a:t>gmail</a:t>
            </a:r>
            <a:r>
              <a:rPr lang="ru-RU" u="sng" dirty="0">
                <a:hlinkClick r:id="rId2"/>
              </a:rPr>
              <a:t>.</a:t>
            </a:r>
            <a:r>
              <a:rPr lang="en-US" u="sng" dirty="0">
                <a:hlinkClick r:id="rId2"/>
              </a:rPr>
              <a:t>com</a:t>
            </a:r>
            <a:r>
              <a:rPr lang="ru-RU" dirty="0">
                <a:effectLst/>
              </a:rPr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Львова Ольга Александровна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Кандидат экономических наук, доцент кафедры финансового менеджмента Факультета государственного управления МГУ</a:t>
            </a:r>
          </a:p>
          <a:p>
            <a:pPr marL="0" indent="0">
              <a:buNone/>
            </a:pPr>
            <a:r>
              <a:rPr lang="ru-RU" u="sng" dirty="0">
                <a:hlinkClick r:id="rId3"/>
              </a:rPr>
              <a:t>Lvova@</a:t>
            </a:r>
            <a:r>
              <a:rPr lang="en-US" u="sng" dirty="0">
                <a:hlinkClick r:id="rId3"/>
              </a:rPr>
              <a:t>spa.msu.ru</a:t>
            </a:r>
            <a:r>
              <a:rPr lang="en-US" u="sng" dirty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48983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C09BA-3057-844B-84D7-8AD6937CD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554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Задачи курса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6A5680-C4EE-0E48-AFF6-B14EAAB72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299"/>
            <a:ext cx="10515600" cy="4787048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20000"/>
              </a:lnSpc>
            </a:pPr>
            <a:r>
              <a:rPr lang="ru-RU" dirty="0"/>
              <a:t>ознакомление с организацией и функциями налоговой системы Российской Федерации</a:t>
            </a:r>
          </a:p>
          <a:p>
            <a:pPr lvl="0">
              <a:lnSpc>
                <a:spcPct val="120000"/>
              </a:lnSpc>
            </a:pPr>
            <a:r>
              <a:rPr lang="ru-RU" dirty="0"/>
              <a:t>изучение уровней и видов налогообложения, порядка применения законодательства Российской Федерации о налогах и сборах при взимании отдельных видов федеральных, региональных и местных налогов </a:t>
            </a:r>
            <a:r>
              <a:rPr lang="ru-RU" b="1" dirty="0"/>
              <a:t>с особым вниманием к основным </a:t>
            </a:r>
            <a:r>
              <a:rPr lang="ru-RU" b="1" dirty="0" err="1"/>
              <a:t>бюджетообразующим</a:t>
            </a:r>
            <a:r>
              <a:rPr lang="ru-RU" b="1" dirty="0"/>
              <a:t> налогам</a:t>
            </a:r>
            <a:r>
              <a:rPr lang="ru-RU" dirty="0"/>
              <a:t>: </a:t>
            </a:r>
          </a:p>
          <a:p>
            <a:pPr marL="673100" lvl="0" indent="-220663">
              <a:lnSpc>
                <a:spcPct val="120000"/>
              </a:lnSpc>
              <a:spcBef>
                <a:spcPts val="0"/>
              </a:spcBef>
              <a:buFont typeface="Системный шрифт"/>
              <a:buChar char="–"/>
            </a:pPr>
            <a:r>
              <a:rPr lang="ru-RU" dirty="0"/>
              <a:t>налогу на добавленную стоимость (НДС)</a:t>
            </a:r>
          </a:p>
          <a:p>
            <a:pPr marL="673100" lvl="0" indent="-220663">
              <a:lnSpc>
                <a:spcPct val="120000"/>
              </a:lnSpc>
              <a:spcBef>
                <a:spcPts val="0"/>
              </a:spcBef>
              <a:buFont typeface="Системный шрифт"/>
              <a:buChar char="–"/>
            </a:pPr>
            <a:r>
              <a:rPr lang="ru-RU" dirty="0"/>
              <a:t>налогу на прибыль организаций</a:t>
            </a:r>
          </a:p>
          <a:p>
            <a:pPr marL="673100" lvl="0" indent="-220663">
              <a:lnSpc>
                <a:spcPct val="120000"/>
              </a:lnSpc>
              <a:spcBef>
                <a:spcPts val="0"/>
              </a:spcBef>
              <a:buFont typeface="Системный шрифт"/>
              <a:buChar char="–"/>
            </a:pPr>
            <a:r>
              <a:rPr lang="ru-RU" dirty="0"/>
              <a:t>налогу на доходы физических лиц (НДФЛ)</a:t>
            </a:r>
          </a:p>
          <a:p>
            <a:pPr marL="673100" lvl="0" indent="-220663">
              <a:lnSpc>
                <a:spcPct val="120000"/>
              </a:lnSpc>
              <a:spcBef>
                <a:spcPts val="0"/>
              </a:spcBef>
              <a:buFont typeface="Системный шрифт"/>
              <a:buChar char="–"/>
            </a:pPr>
            <a:r>
              <a:rPr lang="ru-RU" dirty="0"/>
              <a:t>налогу на добычу полезных ископаемых (НДПИ)</a:t>
            </a:r>
          </a:p>
          <a:p>
            <a:pPr>
              <a:lnSpc>
                <a:spcPct val="120000"/>
              </a:lnSpc>
            </a:pPr>
            <a:r>
              <a:rPr lang="ru-RU" dirty="0"/>
              <a:t>рассмотрение особенностей специальных налоговых режимов и ресурсного налогообложения (нефтегазовая отрасль)</a:t>
            </a:r>
          </a:p>
        </p:txBody>
      </p:sp>
    </p:spTree>
    <p:extLst>
      <p:ext uri="{BB962C8B-B14F-4D97-AF65-F5344CB8AC3E}">
        <p14:creationId xmlns:p14="http://schemas.microsoft.com/office/powerpoint/2010/main" val="1360889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F728E-9740-8E40-A4F5-C7E808408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398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Основные понятия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547858-4731-0249-B522-0CD9866C9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6137"/>
            <a:ext cx="10515600" cy="482847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/>
              <a:t>Налог </a:t>
            </a:r>
            <a:r>
              <a:rPr lang="ru-RU" dirty="0"/>
              <a:t>– это обязательный и безвозмездный платеж организации или физического лица в целях финансового обеспечения деятельности государства и (или) муниципальных образований</a:t>
            </a:r>
          </a:p>
          <a:p>
            <a:pPr>
              <a:lnSpc>
                <a:spcPct val="120000"/>
              </a:lnSpc>
            </a:pPr>
            <a:endParaRPr lang="ru-RU" dirty="0"/>
          </a:p>
          <a:p>
            <a:pPr>
              <a:lnSpc>
                <a:spcPct val="120000"/>
              </a:lnSpc>
            </a:pPr>
            <a:r>
              <a:rPr lang="ru-RU" b="1" dirty="0"/>
              <a:t>Сбор</a:t>
            </a:r>
            <a:r>
              <a:rPr lang="ru-RU" dirty="0"/>
              <a:t> – обязательный взнос, уплата которого является одним из условий совершения государством юридически значимых действий (предоставление прав или выдача разрешений), либо уплата которого обусловлена осуществлением отдельных видов предпринимательской деятельности</a:t>
            </a:r>
          </a:p>
          <a:p>
            <a:pPr>
              <a:lnSpc>
                <a:spcPct val="120000"/>
              </a:lnSpc>
            </a:pPr>
            <a:endParaRPr lang="ru-RU" dirty="0"/>
          </a:p>
          <a:p>
            <a:pPr>
              <a:lnSpc>
                <a:spcPct val="120000"/>
              </a:lnSpc>
            </a:pPr>
            <a:r>
              <a:rPr lang="ru-RU" b="1" dirty="0"/>
              <a:t>Страховой взнос</a:t>
            </a:r>
            <a:r>
              <a:rPr lang="ru-RU" dirty="0"/>
              <a:t> – обязательный платеж на обязательное пенсионное страхование, обязательное социальное страхование, обязательное медицинское страхование для финансового обеспечения прав застрахованных лиц на получение страхового обеспечения </a:t>
            </a:r>
          </a:p>
        </p:txBody>
      </p:sp>
    </p:spTree>
    <p:extLst>
      <p:ext uri="{BB962C8B-B14F-4D97-AF65-F5344CB8AC3E}">
        <p14:creationId xmlns:p14="http://schemas.microsoft.com/office/powerpoint/2010/main" val="3493393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455D1-97CC-C34B-B2E0-F2807B1A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Функции и принципы налогообложения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BD2CA9-CDCB-8E46-9A7E-59BE9F6BC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Функции:</a:t>
            </a:r>
          </a:p>
          <a:p>
            <a:pPr lvl="0"/>
            <a:r>
              <a:rPr lang="ru-RU" dirty="0"/>
              <a:t>фискальная (бюджетная)</a:t>
            </a:r>
          </a:p>
          <a:p>
            <a:pPr lvl="0"/>
            <a:r>
              <a:rPr lang="ru-RU" dirty="0"/>
              <a:t>регулятивно-стимулирующая (экономическая)</a:t>
            </a:r>
          </a:p>
          <a:p>
            <a:pPr lvl="0"/>
            <a:r>
              <a:rPr lang="ru-RU" dirty="0"/>
              <a:t>социальная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/>
              <a:t>Принципы:</a:t>
            </a:r>
          </a:p>
          <a:p>
            <a:pPr marL="0" indent="0">
              <a:buNone/>
            </a:pPr>
            <a:endParaRPr lang="ru-RU" b="1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8589AB3-D376-6D42-BC21-4A59DCF13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392349"/>
              </p:ext>
            </p:extLst>
          </p:nvPr>
        </p:nvGraphicFramePr>
        <p:xfrm>
          <a:off x="838200" y="4867920"/>
          <a:ext cx="8128000" cy="1828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1811189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755285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kern="1200" dirty="0">
                          <a:effectLst/>
                          <a:latin typeface="Helvetica" pitchFamily="2" charset="0"/>
                        </a:rPr>
                        <a:t>Классические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kern="1200" dirty="0">
                          <a:effectLst/>
                          <a:latin typeface="Helvetica" pitchFamily="2" charset="0"/>
                        </a:rPr>
                        <a:t>Современная трактовка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183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effectLst/>
                          <a:latin typeface="Helvetica" pitchFamily="2" charset="0"/>
                        </a:rPr>
                        <a:t>равномерность,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effectLst/>
                          <a:latin typeface="Helvetica" pitchFamily="2" charset="0"/>
                        </a:rPr>
                        <a:t>определенность (известность)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effectLst/>
                          <a:latin typeface="Helvetica" pitchFamily="2" charset="0"/>
                        </a:rPr>
                        <a:t>удобство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effectLst/>
                          <a:latin typeface="Helvetica" pitchFamily="2" charset="0"/>
                        </a:rPr>
                        <a:t>экономность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effectLst/>
                          <a:latin typeface="Helvetica" pitchFamily="2" charset="0"/>
                        </a:rPr>
                        <a:t>продуктивность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effectLst/>
                          <a:latin typeface="Helvetica" pitchFamily="2" charset="0"/>
                        </a:rPr>
                        <a:t>эластичность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effectLst/>
                          <a:latin typeface="Helvetica" pitchFamily="2" charset="0"/>
                        </a:rPr>
                        <a:t>налогообложение дохода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effectLst/>
                          <a:latin typeface="Helvetica" pitchFamily="2" charset="0"/>
                        </a:rPr>
                        <a:t>всеобщность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effectLst/>
                          <a:latin typeface="Helvetica" pitchFamily="2" charset="0"/>
                        </a:rPr>
                        <a:t>уравнительность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884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132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85646-3E45-D548-A3F9-099842586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Тематический план курса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18EDBA-1715-B84D-8BEE-108C46131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38" y="1135117"/>
            <a:ext cx="11797862" cy="6101255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Налоги и налоговая система Российской Федерации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Налоги в Российской Федерации</a:t>
            </a:r>
          </a:p>
          <a:p>
            <a:pPr marL="855663" lvl="0" indent="-320675">
              <a:lnSpc>
                <a:spcPct val="120000"/>
              </a:lnSpc>
              <a:spcBef>
                <a:spcPts val="0"/>
              </a:spcBef>
            </a:pPr>
            <a:r>
              <a:rPr lang="ru-RU" sz="2600" dirty="0"/>
              <a:t>Федеральные налоги</a:t>
            </a:r>
          </a:p>
          <a:p>
            <a:pPr marL="855663" lvl="0" indent="-320675">
              <a:lnSpc>
                <a:spcPct val="120000"/>
              </a:lnSpc>
              <a:spcBef>
                <a:spcPts val="0"/>
              </a:spcBef>
            </a:pPr>
            <a:r>
              <a:rPr lang="ru-RU" sz="2600" dirty="0"/>
              <a:t>Региональные налоги</a:t>
            </a:r>
          </a:p>
          <a:p>
            <a:pPr marL="855663" lvl="0" indent="-320675">
              <a:lnSpc>
                <a:spcPct val="120000"/>
              </a:lnSpc>
              <a:spcBef>
                <a:spcPts val="0"/>
              </a:spcBef>
            </a:pPr>
            <a:r>
              <a:rPr lang="ru-RU" sz="2600" dirty="0"/>
              <a:t>Местные налоги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 startAt="3"/>
            </a:pPr>
            <a:r>
              <a:rPr lang="ru-RU" sz="2900" b="1" dirty="0">
                <a:solidFill>
                  <a:schemeClr val="accent1">
                    <a:lumMod val="75000"/>
                  </a:schemeClr>
                </a:solidFill>
              </a:rPr>
              <a:t>Специальные налоги и налоговые режимы</a:t>
            </a:r>
          </a:p>
          <a:p>
            <a:pPr marL="855663" indent="-320675">
              <a:lnSpc>
                <a:spcPct val="120000"/>
              </a:lnSpc>
              <a:spcBef>
                <a:spcPts val="0"/>
              </a:spcBef>
            </a:pPr>
            <a:r>
              <a:rPr lang="ru-RU" sz="2600" dirty="0"/>
              <a:t>Налогообложения сельскохозяйственных товаропроизводителей</a:t>
            </a:r>
          </a:p>
          <a:p>
            <a:pPr marL="855663" indent="-320675">
              <a:lnSpc>
                <a:spcPct val="120000"/>
              </a:lnSpc>
              <a:spcBef>
                <a:spcPts val="0"/>
              </a:spcBef>
            </a:pPr>
            <a:r>
              <a:rPr lang="ru-RU" sz="2600" dirty="0"/>
              <a:t>Упрощенная система налогообложения</a:t>
            </a:r>
          </a:p>
          <a:p>
            <a:pPr marL="855663" indent="-320675">
              <a:lnSpc>
                <a:spcPct val="120000"/>
              </a:lnSpc>
              <a:spcBef>
                <a:spcPts val="0"/>
              </a:spcBef>
            </a:pPr>
            <a:r>
              <a:rPr lang="ru-RU" sz="2600" dirty="0"/>
              <a:t>Система налогообложения в виде единого налога на вмененный доход для отдельных видов деятельности</a:t>
            </a:r>
          </a:p>
          <a:p>
            <a:pPr marL="855663" indent="-320675">
              <a:lnSpc>
                <a:spcPct val="120000"/>
              </a:lnSpc>
              <a:spcBef>
                <a:spcPts val="0"/>
              </a:spcBef>
            </a:pPr>
            <a:r>
              <a:rPr lang="ru-RU" sz="2600" dirty="0"/>
              <a:t>Патентная система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 startAt="4"/>
            </a:pPr>
            <a:r>
              <a:rPr lang="ru-RU" sz="2900" b="1" dirty="0">
                <a:solidFill>
                  <a:schemeClr val="accent1">
                    <a:lumMod val="75000"/>
                  </a:schemeClr>
                </a:solidFill>
              </a:rPr>
              <a:t>Государственная пошлина, администрируемые сборы и взносы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 startAt="4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Налоговые режимы крупнейших нефтедобывающих стран</a:t>
            </a:r>
          </a:p>
          <a:p>
            <a:pPr marL="855663" indent="-320675">
              <a:lnSpc>
                <a:spcPct val="120000"/>
              </a:lnSpc>
              <a:spcBef>
                <a:spcPts val="0"/>
              </a:spcBef>
            </a:pPr>
            <a:r>
              <a:rPr lang="ru-RU" sz="2600" dirty="0"/>
              <a:t>Налог на добычу полезных ископаемых</a:t>
            </a:r>
          </a:p>
          <a:p>
            <a:pPr marL="855663" indent="-320675">
              <a:lnSpc>
                <a:spcPct val="120000"/>
              </a:lnSpc>
              <a:spcBef>
                <a:spcPts val="0"/>
              </a:spcBef>
            </a:pPr>
            <a:r>
              <a:rPr lang="ru-RU" sz="2600" dirty="0"/>
              <a:t>Экспортные пошлины</a:t>
            </a:r>
          </a:p>
          <a:p>
            <a:pPr marL="855663" indent="-320675">
              <a:lnSpc>
                <a:spcPct val="120000"/>
              </a:lnSpc>
              <a:spcBef>
                <a:spcPts val="0"/>
              </a:spcBef>
            </a:pPr>
            <a:r>
              <a:rPr lang="ru-RU" sz="2600" dirty="0"/>
              <a:t>Акцизы</a:t>
            </a:r>
          </a:p>
          <a:p>
            <a:pPr marL="855663" indent="-320675">
              <a:lnSpc>
                <a:spcPct val="120000"/>
              </a:lnSpc>
              <a:spcBef>
                <a:spcPts val="0"/>
              </a:spcBef>
            </a:pPr>
            <a:r>
              <a:rPr lang="ru-RU" sz="2600" dirty="0"/>
              <a:t>Иные рентные налоги и платежи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 startAt="6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Эволюция налогового регулирования нефтяной отрасли в России и дальнейшее стратегическое реформирование налогового режима</a:t>
            </a:r>
          </a:p>
        </p:txBody>
      </p:sp>
    </p:spTree>
    <p:extLst>
      <p:ext uri="{BB962C8B-B14F-4D97-AF65-F5344CB8AC3E}">
        <p14:creationId xmlns:p14="http://schemas.microsoft.com/office/powerpoint/2010/main" val="2845760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9B491-E998-E843-AD9F-8D47B66A0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Доходы федерального бюджета РФ в 2013-2017 гг.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C070E9-014F-C249-BD5D-3AF69812F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7" y="1913712"/>
            <a:ext cx="12021565" cy="417485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2B82D9-48FF-3A45-B207-A9718C6FFD70}"/>
              </a:ext>
            </a:extLst>
          </p:cNvPr>
          <p:cNvSpPr/>
          <p:nvPr/>
        </p:nvSpPr>
        <p:spPr>
          <a:xfrm>
            <a:off x="180524" y="6488668"/>
            <a:ext cx="41182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Helvetica" pitchFamily="2" charset="0"/>
                <a:hlinkClick r:id="rId4"/>
              </a:rPr>
              <a:t>https://www.minfin.ru/ru/document/?id_4=122395</a:t>
            </a:r>
            <a:r>
              <a:rPr lang="ru-RU" sz="1400" dirty="0">
                <a:latin typeface="Helvetic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4178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D3D2D-13A9-A34F-B7B1-6DCB2C51E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6235" y="0"/>
            <a:ext cx="2635405" cy="1962615"/>
          </a:xfrm>
        </p:spPr>
        <p:txBody>
          <a:bodyPr>
            <a:noAutofit/>
          </a:bodyPr>
          <a:lstStyle/>
          <a:p>
            <a:pPr algn="ctr"/>
            <a:r>
              <a:rPr lang="ru-RU" sz="2600" dirty="0"/>
              <a:t>Структура нефтегазовых доходов бюджета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66893A-D9C0-264C-ABC4-C1B7D3F89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30" y="0"/>
            <a:ext cx="9188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29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D3D2D-13A9-A34F-B7B1-6DCB2C51E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6235" y="0"/>
            <a:ext cx="2735765" cy="1962615"/>
          </a:xfrm>
        </p:spPr>
        <p:txBody>
          <a:bodyPr>
            <a:noAutofit/>
          </a:bodyPr>
          <a:lstStyle/>
          <a:p>
            <a:pPr algn="ctr"/>
            <a:r>
              <a:rPr lang="ru-RU" sz="2300" dirty="0"/>
              <a:t>Структура </a:t>
            </a:r>
            <a:r>
              <a:rPr lang="ru-RU" sz="2300" dirty="0" err="1"/>
              <a:t>НЕнефтегазовых</a:t>
            </a:r>
            <a:r>
              <a:rPr lang="ru-RU" sz="2300" dirty="0"/>
              <a:t> доходов бюджета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35EAD1-506A-2A43-9869-3CFB56B4E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4" y="-1"/>
            <a:ext cx="9367106" cy="53637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8B0004-EACE-9045-A2C5-675FE9C0E0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114"/>
          <a:stretch/>
        </p:blipFill>
        <p:spPr>
          <a:xfrm>
            <a:off x="128097" y="5363737"/>
            <a:ext cx="9348561" cy="14942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E4B7DD-D98D-674B-807D-F59347E8D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97" y="3739658"/>
            <a:ext cx="9348561" cy="405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8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886</Words>
  <Application>Microsoft Macintosh PowerPoint</Application>
  <PresentationFormat>Широкоэкранный</PresentationFormat>
  <Paragraphs>201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Системный шрифт</vt:lpstr>
      <vt:lpstr>Arial</vt:lpstr>
      <vt:lpstr>Calibri</vt:lpstr>
      <vt:lpstr>Helvetica</vt:lpstr>
      <vt:lpstr>Times New Roman</vt:lpstr>
      <vt:lpstr>Тема Office</vt:lpstr>
      <vt:lpstr>Налоги и налогообложение </vt:lpstr>
      <vt:lpstr>Преподаватели курса</vt:lpstr>
      <vt:lpstr>Задачи курса</vt:lpstr>
      <vt:lpstr>Основные понятия</vt:lpstr>
      <vt:lpstr>Функции и принципы налогообложения</vt:lpstr>
      <vt:lpstr>Тематический план курса</vt:lpstr>
      <vt:lpstr>Доходы федерального бюджета РФ в 2013-2017 гг. </vt:lpstr>
      <vt:lpstr>Структура нефтегазовых доходов бюджета</vt:lpstr>
      <vt:lpstr>Структура НЕнефтегазовых доходов бюджета</vt:lpstr>
      <vt:lpstr>Краткая характеристика нефтегазового сектора крупных добывающих стран</vt:lpstr>
      <vt:lpstr>Налогообложение нефтегазовой отрасли:  основные налоговые инструменты</vt:lpstr>
      <vt:lpstr>Аттестация: минимум 110 баллов из 210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Налоги и налогообложение </dc:title>
  <dc:creator>Olga Lvova</dc:creator>
  <cp:lastModifiedBy>Olga Lvova</cp:lastModifiedBy>
  <cp:revision>19</cp:revision>
  <dcterms:created xsi:type="dcterms:W3CDTF">2018-09-21T12:40:36Z</dcterms:created>
  <dcterms:modified xsi:type="dcterms:W3CDTF">2018-09-21T15:15:03Z</dcterms:modified>
</cp:coreProperties>
</file>