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6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&#1055;&#1088;&#1086;&#1077;&#1082;&#1090;%208\&#1069;&#1084;&#1080;&#1089;&#1089;&#1080;&#1103;%20&#1091;&#1075;&#1083;&#1077;&#1088;&#1086;&#1076;&#1072;%20&#1087;&#1086;%20&#1092;&#1086;&#1088;&#1084;&#1091;&#1083;&#1077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&#1055;&#1088;&#1086;&#1077;&#1082;&#1090;%208%20(&#1056;&#1099;&#1084;&#1072;&#1088;&#1086;&#1074;%20&#1040;.&#1043;.)\&#1050;&#1086;&#1101;&#1092;&#1092;&#1080;&#1094;&#1080;&#1077;&#1085;&#1090;%20&#1091;&#1075;&#1083;&#1077;&#1088;&#1086;&#1076;&#1085;&#1086;&#1081;%20&#1080;&#1085;&#1090;&#1077;&#1085;&#1089;&#1080;&#1074;&#1085;&#1086;&#1089;&#1090;&#1080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E:\&#1055;&#1088;&#1086;&#1077;&#1082;&#1090;%208%20(&#1056;&#1099;&#1084;&#1072;&#1088;&#1086;&#1074;%20&#1040;.&#1043;.)\&#1050;&#1086;&#1101;&#1092;&#1092;&#1080;&#1094;&#1080;&#1077;&#1085;&#1090;%20&#1091;&#1075;&#1083;&#1077;&#1088;&#1086;&#1076;&#1085;&#1086;&#1081;%20&#1080;&#1085;&#1090;&#1077;&#1085;&#1089;&#1080;&#1074;&#1085;&#1086;&#1089;&#1090;&#1080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E:\&#1055;&#1088;&#1086;&#1077;&#1082;&#1090;%208%20(&#1056;&#1099;&#1084;&#1072;&#1088;&#1086;&#1074;%20&#1040;.&#1043;.)\&#1050;&#1086;&#1101;&#1092;&#1092;&#1080;&#1094;&#1080;&#1077;&#1085;&#1090;%20&#1091;&#1075;&#1083;&#1077;&#1088;&#1086;&#1076;&#1085;&#1086;&#1081;%20&#1080;&#1085;&#1090;&#1077;&#1085;&#1089;&#1080;&#1074;&#1085;&#1086;&#1089;&#1090;&#108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5;&#1088;&#1086;&#1077;&#1082;&#1090;%208\&#1069;&#1084;&#1080;&#1089;&#1089;&#1080;&#1103;%20&#1091;&#1075;&#1083;&#1077;&#1088;&#1086;&#1076;&#1072;%20&#1087;&#1086;%20&#1092;&#1086;&#1088;&#1084;&#1091;&#1083;&#1077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F:\&#1055;&#1088;&#1086;&#1077;&#1082;&#1090;%20&#1093;\&#1069;&#1084;&#1080;&#1089;&#1089;&#1080;&#1103;%20&#1091;&#1075;&#1083;&#1077;&#1088;&#1086;&#1076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5490507436570441"/>
          <c:y val="0.12084499854184894"/>
          <c:w val="0.68007543348420385"/>
          <c:h val="0.72878062117235343"/>
        </c:manualLayout>
      </c:layout>
      <c:barChart>
        <c:barDir val="col"/>
        <c:grouping val="clustered"/>
        <c:ser>
          <c:idx val="0"/>
          <c:order val="0"/>
          <c:tx>
            <c:strRef>
              <c:f>Лист1!$E$3</c:f>
              <c:strCache>
                <c:ptCount val="1"/>
                <c:pt idx="0">
                  <c:v>Solids</c:v>
                </c:pt>
              </c:strCache>
            </c:strRef>
          </c:tx>
          <c:cat>
            <c:numRef>
              <c:f>Лист1!$C$4:$C$16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Лист1!$E$4:$E$16</c:f>
              <c:numCache>
                <c:formatCode>General</c:formatCode>
                <c:ptCount val="13"/>
                <c:pt idx="0">
                  <c:v>89890</c:v>
                </c:pt>
                <c:pt idx="1">
                  <c:v>92821</c:v>
                </c:pt>
                <c:pt idx="2">
                  <c:v>94530</c:v>
                </c:pt>
                <c:pt idx="3">
                  <c:v>90620</c:v>
                </c:pt>
                <c:pt idx="4">
                  <c:v>90498</c:v>
                </c:pt>
                <c:pt idx="5">
                  <c:v>91188</c:v>
                </c:pt>
                <c:pt idx="6">
                  <c:v>87514</c:v>
                </c:pt>
                <c:pt idx="7">
                  <c:v>86988</c:v>
                </c:pt>
                <c:pt idx="8">
                  <c:v>117363</c:v>
                </c:pt>
                <c:pt idx="9">
                  <c:v>112161</c:v>
                </c:pt>
                <c:pt idx="10">
                  <c:v>118617</c:v>
                </c:pt>
                <c:pt idx="11">
                  <c:v>96190</c:v>
                </c:pt>
                <c:pt idx="12">
                  <c:v>117282</c:v>
                </c:pt>
              </c:numCache>
            </c:numRef>
          </c:val>
        </c:ser>
        <c:ser>
          <c:idx val="1"/>
          <c:order val="1"/>
          <c:tx>
            <c:strRef>
              <c:f>Лист1!$F$3</c:f>
              <c:strCache>
                <c:ptCount val="1"/>
                <c:pt idx="0">
                  <c:v>Liquids</c:v>
                </c:pt>
              </c:strCache>
            </c:strRef>
          </c:tx>
          <c:cat>
            <c:numRef>
              <c:f>Лист1!$C$4:$C$16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Лист1!$F$4:$F$16</c:f>
              <c:numCache>
                <c:formatCode>General</c:formatCode>
                <c:ptCount val="13"/>
                <c:pt idx="0">
                  <c:v>98136</c:v>
                </c:pt>
                <c:pt idx="1">
                  <c:v>96744</c:v>
                </c:pt>
                <c:pt idx="2">
                  <c:v>99870</c:v>
                </c:pt>
                <c:pt idx="3">
                  <c:v>100530</c:v>
                </c:pt>
                <c:pt idx="4">
                  <c:v>97467</c:v>
                </c:pt>
                <c:pt idx="5">
                  <c:v>97103</c:v>
                </c:pt>
                <c:pt idx="6">
                  <c:v>107365</c:v>
                </c:pt>
                <c:pt idx="7">
                  <c:v>113648</c:v>
                </c:pt>
                <c:pt idx="8">
                  <c:v>105018</c:v>
                </c:pt>
                <c:pt idx="9">
                  <c:v>106515</c:v>
                </c:pt>
                <c:pt idx="10">
                  <c:v>110679</c:v>
                </c:pt>
                <c:pt idx="11">
                  <c:v>105865</c:v>
                </c:pt>
                <c:pt idx="12">
                  <c:v>105903</c:v>
                </c:pt>
              </c:numCache>
            </c:numRef>
          </c:val>
        </c:ser>
        <c:ser>
          <c:idx val="2"/>
          <c:order val="2"/>
          <c:tx>
            <c:strRef>
              <c:f>Лист1!$G$3</c:f>
              <c:strCache>
                <c:ptCount val="1"/>
                <c:pt idx="0">
                  <c:v>Gas</c:v>
                </c:pt>
              </c:strCache>
            </c:strRef>
          </c:tx>
          <c:cat>
            <c:numRef>
              <c:f>Лист1!$C$4:$C$16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Лист1!$G$4:$G$16</c:f>
              <c:numCache>
                <c:formatCode>General</c:formatCode>
                <c:ptCount val="13"/>
                <c:pt idx="0">
                  <c:v>345737</c:v>
                </c:pt>
                <c:pt idx="1">
                  <c:v>349739</c:v>
                </c:pt>
                <c:pt idx="2">
                  <c:v>354681</c:v>
                </c:pt>
                <c:pt idx="3">
                  <c:v>361711</c:v>
                </c:pt>
                <c:pt idx="4">
                  <c:v>362074</c:v>
                </c:pt>
                <c:pt idx="5">
                  <c:v>380913</c:v>
                </c:pt>
                <c:pt idx="6">
                  <c:v>385179</c:v>
                </c:pt>
                <c:pt idx="7">
                  <c:v>388521</c:v>
                </c:pt>
                <c:pt idx="8">
                  <c:v>398911</c:v>
                </c:pt>
                <c:pt idx="9">
                  <c:v>407091</c:v>
                </c:pt>
                <c:pt idx="10">
                  <c:v>407302</c:v>
                </c:pt>
                <c:pt idx="11">
                  <c:v>389655</c:v>
                </c:pt>
                <c:pt idx="12">
                  <c:v>425655</c:v>
                </c:pt>
              </c:numCache>
            </c:numRef>
          </c:val>
        </c:ser>
        <c:axId val="114182016"/>
        <c:axId val="114183552"/>
      </c:barChart>
      <c:catAx>
        <c:axId val="114182016"/>
        <c:scaling>
          <c:orientation val="minMax"/>
        </c:scaling>
        <c:axPos val="b"/>
        <c:numFmt formatCode="General" sourceLinked="1"/>
        <c:tickLblPos val="nextTo"/>
        <c:crossAx val="114183552"/>
        <c:crosses val="autoZero"/>
        <c:auto val="1"/>
        <c:lblAlgn val="ctr"/>
        <c:lblOffset val="100"/>
        <c:tickLblSkip val="1"/>
      </c:catAx>
      <c:valAx>
        <c:axId val="114183552"/>
        <c:scaling>
          <c:orientation val="minMax"/>
        </c:scaling>
        <c:axPos val="l"/>
        <c:majorGridlines/>
        <c:numFmt formatCode="General" sourceLinked="1"/>
        <c:tickLblPos val="nextTo"/>
        <c:crossAx val="114182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722517763444"/>
          <c:y val="0.36657939277511631"/>
          <c:w val="0.10464999288465252"/>
          <c:h val="0.26684082713959895"/>
        </c:manualLayout>
      </c:layout>
    </c:legend>
    <c:plotVisOnly val="1"/>
    <c:dispBlanksAs val="zero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5490507436570441"/>
          <c:y val="5.4178477690288732E-2"/>
          <c:w val="0.68007543348420285"/>
          <c:h val="0.71111901588351856"/>
        </c:manualLayout>
      </c:layout>
      <c:barChart>
        <c:barDir val="col"/>
        <c:grouping val="clustered"/>
        <c:ser>
          <c:idx val="2"/>
          <c:order val="2"/>
          <c:tx>
            <c:strRef>
              <c:f>Лист1!$AQ$3</c:f>
              <c:strCache>
                <c:ptCount val="1"/>
                <c:pt idx="0">
                  <c:v>Gas</c:v>
                </c:pt>
              </c:strCache>
            </c:strRef>
          </c:tx>
          <c:cat>
            <c:numRef>
              <c:f>Лист1!$C$4:$C$16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Лист1!$AQ$4:$AQ$16</c:f>
              <c:numCache>
                <c:formatCode>General</c:formatCode>
                <c:ptCount val="13"/>
                <c:pt idx="0">
                  <c:v>577057</c:v>
                </c:pt>
                <c:pt idx="1">
                  <c:v>596757</c:v>
                </c:pt>
                <c:pt idx="2">
                  <c:v>605840</c:v>
                </c:pt>
                <c:pt idx="3">
                  <c:v>592663</c:v>
                </c:pt>
                <c:pt idx="4">
                  <c:v>618090</c:v>
                </c:pt>
                <c:pt idx="5">
                  <c:v>583966</c:v>
                </c:pt>
                <c:pt idx="6">
                  <c:v>575415</c:v>
                </c:pt>
                <c:pt idx="7">
                  <c:v>572098</c:v>
                </c:pt>
                <c:pt idx="8">
                  <c:v>398911</c:v>
                </c:pt>
                <c:pt idx="9">
                  <c:v>407091</c:v>
                </c:pt>
                <c:pt idx="10">
                  <c:v>407302</c:v>
                </c:pt>
                <c:pt idx="11">
                  <c:v>389655</c:v>
                </c:pt>
                <c:pt idx="12">
                  <c:v>425655</c:v>
                </c:pt>
              </c:numCache>
            </c:numRef>
          </c:val>
        </c:ser>
        <c:ser>
          <c:idx val="0"/>
          <c:order val="0"/>
          <c:tx>
            <c:strRef>
              <c:f>Лист1!$AO$3</c:f>
              <c:strCache>
                <c:ptCount val="1"/>
                <c:pt idx="0">
                  <c:v>Solids</c:v>
                </c:pt>
              </c:strCache>
            </c:strRef>
          </c:tx>
          <c:cat>
            <c:numRef>
              <c:f>Лист1!$C$4:$C$16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Лист1!$AO$4:$AO$16</c:f>
              <c:numCache>
                <c:formatCode>General</c:formatCode>
                <c:ptCount val="13"/>
                <c:pt idx="0">
                  <c:v>542936</c:v>
                </c:pt>
                <c:pt idx="1">
                  <c:v>543713</c:v>
                </c:pt>
                <c:pt idx="2">
                  <c:v>547909</c:v>
                </c:pt>
                <c:pt idx="3">
                  <c:v>544263</c:v>
                </c:pt>
                <c:pt idx="4">
                  <c:v>549780</c:v>
                </c:pt>
                <c:pt idx="5">
                  <c:v>455445</c:v>
                </c:pt>
                <c:pt idx="6">
                  <c:v>468085</c:v>
                </c:pt>
                <c:pt idx="7">
                  <c:v>472455</c:v>
                </c:pt>
                <c:pt idx="8">
                  <c:v>117363</c:v>
                </c:pt>
                <c:pt idx="9">
                  <c:v>112161</c:v>
                </c:pt>
                <c:pt idx="10">
                  <c:v>118617</c:v>
                </c:pt>
                <c:pt idx="11">
                  <c:v>96190</c:v>
                </c:pt>
                <c:pt idx="12">
                  <c:v>117282</c:v>
                </c:pt>
              </c:numCache>
            </c:numRef>
          </c:val>
        </c:ser>
        <c:ser>
          <c:idx val="1"/>
          <c:order val="1"/>
          <c:tx>
            <c:strRef>
              <c:f>Лист1!$AP$3</c:f>
              <c:strCache>
                <c:ptCount val="1"/>
                <c:pt idx="0">
                  <c:v>Liquids</c:v>
                </c:pt>
              </c:strCache>
            </c:strRef>
          </c:tx>
          <c:cat>
            <c:numRef>
              <c:f>Лист1!$C$4:$C$16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Лист1!$AP$4:$AP$16</c:f>
              <c:numCache>
                <c:formatCode>General</c:formatCode>
                <c:ptCount val="13"/>
                <c:pt idx="0">
                  <c:v>769813</c:v>
                </c:pt>
                <c:pt idx="1">
                  <c:v>783376</c:v>
                </c:pt>
                <c:pt idx="2">
                  <c:v>797481</c:v>
                </c:pt>
                <c:pt idx="3">
                  <c:v>799178</c:v>
                </c:pt>
                <c:pt idx="4">
                  <c:v>802580</c:v>
                </c:pt>
                <c:pt idx="5">
                  <c:v>845455</c:v>
                </c:pt>
                <c:pt idx="6">
                  <c:v>872447</c:v>
                </c:pt>
                <c:pt idx="7">
                  <c:v>891254</c:v>
                </c:pt>
                <c:pt idx="8">
                  <c:v>105018</c:v>
                </c:pt>
                <c:pt idx="9">
                  <c:v>106515</c:v>
                </c:pt>
                <c:pt idx="10">
                  <c:v>110679</c:v>
                </c:pt>
                <c:pt idx="11">
                  <c:v>105865</c:v>
                </c:pt>
                <c:pt idx="12">
                  <c:v>105903</c:v>
                </c:pt>
              </c:numCache>
            </c:numRef>
          </c:val>
        </c:ser>
        <c:axId val="115307648"/>
        <c:axId val="115309184"/>
      </c:barChart>
      <c:catAx>
        <c:axId val="115307648"/>
        <c:scaling>
          <c:orientation val="minMax"/>
        </c:scaling>
        <c:axPos val="b"/>
        <c:numFmt formatCode="General" sourceLinked="1"/>
        <c:tickLblPos val="nextTo"/>
        <c:crossAx val="115309184"/>
        <c:crosses val="autoZero"/>
        <c:auto val="1"/>
        <c:lblAlgn val="ctr"/>
        <c:lblOffset val="100"/>
        <c:tickLblSkip val="1"/>
      </c:catAx>
      <c:valAx>
        <c:axId val="115309184"/>
        <c:scaling>
          <c:orientation val="minMax"/>
        </c:scaling>
        <c:axPos val="l"/>
        <c:majorGridlines/>
        <c:numFmt formatCode="General" sourceLinked="1"/>
        <c:tickLblPos val="nextTo"/>
        <c:crossAx val="115307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756954399776177"/>
          <c:y val="0.28310689457447408"/>
          <c:w val="0.11131932454074935"/>
          <c:h val="0.30338844633156625"/>
        </c:manualLayout>
      </c:layout>
    </c:legend>
    <c:plotVisOnly val="1"/>
    <c:dispBlanksAs val="zero"/>
  </c:chart>
  <c:spPr>
    <a:ln>
      <a:noFill/>
    </a:ln>
  </c:sp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5490507436570441"/>
          <c:y val="5.3680653766503966E-2"/>
          <c:w val="0.68007543348420285"/>
          <c:h val="0.71193020370592708"/>
        </c:manualLayout>
      </c:layout>
      <c:barChart>
        <c:barDir val="col"/>
        <c:grouping val="clustered"/>
        <c:ser>
          <c:idx val="0"/>
          <c:order val="0"/>
          <c:tx>
            <c:strRef>
              <c:f>Лист1!$N$3</c:f>
              <c:strCache>
                <c:ptCount val="1"/>
                <c:pt idx="0">
                  <c:v>Solids</c:v>
                </c:pt>
              </c:strCache>
            </c:strRef>
          </c:tx>
          <c:cat>
            <c:numRef>
              <c:f>Лист1!$C$4:$C$16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Лист1!$N$4:$N$16</c:f>
              <c:numCache>
                <c:formatCode>General</c:formatCode>
                <c:ptCount val="13"/>
                <c:pt idx="0">
                  <c:v>605525</c:v>
                </c:pt>
                <c:pt idx="1">
                  <c:v>509873</c:v>
                </c:pt>
                <c:pt idx="2">
                  <c:v>481624</c:v>
                </c:pt>
                <c:pt idx="3">
                  <c:v>530534</c:v>
                </c:pt>
                <c:pt idx="4">
                  <c:v>637715</c:v>
                </c:pt>
                <c:pt idx="5">
                  <c:v>810955</c:v>
                </c:pt>
                <c:pt idx="6">
                  <c:v>957800</c:v>
                </c:pt>
                <c:pt idx="7">
                  <c:v>1078356</c:v>
                </c:pt>
                <c:pt idx="8">
                  <c:v>117363</c:v>
                </c:pt>
                <c:pt idx="9">
                  <c:v>112161</c:v>
                </c:pt>
                <c:pt idx="10">
                  <c:v>118617</c:v>
                </c:pt>
                <c:pt idx="11">
                  <c:v>96190</c:v>
                </c:pt>
                <c:pt idx="12">
                  <c:v>117282</c:v>
                </c:pt>
              </c:numCache>
            </c:numRef>
          </c:val>
        </c:ser>
        <c:ser>
          <c:idx val="1"/>
          <c:order val="1"/>
          <c:tx>
            <c:strRef>
              <c:f>Лист1!$O$3</c:f>
              <c:strCache>
                <c:ptCount val="1"/>
                <c:pt idx="0">
                  <c:v>Liquids</c:v>
                </c:pt>
              </c:strCache>
            </c:strRef>
          </c:tx>
          <c:cat>
            <c:numRef>
              <c:f>Лист1!$C$4:$C$16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Лист1!$O$4:$O$16</c:f>
              <c:numCache>
                <c:formatCode>General</c:formatCode>
                <c:ptCount val="13"/>
                <c:pt idx="0">
                  <c:v>150234</c:v>
                </c:pt>
                <c:pt idx="1">
                  <c:v>161936</c:v>
                </c:pt>
                <c:pt idx="2">
                  <c:v>172942</c:v>
                </c:pt>
                <c:pt idx="3">
                  <c:v>176743</c:v>
                </c:pt>
                <c:pt idx="4">
                  <c:v>183589</c:v>
                </c:pt>
                <c:pt idx="5">
                  <c:v>200849</c:v>
                </c:pt>
                <c:pt idx="6">
                  <c:v>241481</c:v>
                </c:pt>
                <c:pt idx="7">
                  <c:v>245348</c:v>
                </c:pt>
                <c:pt idx="8">
                  <c:v>105018</c:v>
                </c:pt>
                <c:pt idx="9">
                  <c:v>106515</c:v>
                </c:pt>
                <c:pt idx="10">
                  <c:v>110679</c:v>
                </c:pt>
                <c:pt idx="11">
                  <c:v>105865</c:v>
                </c:pt>
                <c:pt idx="12">
                  <c:v>105903</c:v>
                </c:pt>
              </c:numCache>
            </c:numRef>
          </c:val>
        </c:ser>
        <c:ser>
          <c:idx val="2"/>
          <c:order val="2"/>
          <c:tx>
            <c:strRef>
              <c:f>Лист1!$P$3</c:f>
              <c:strCache>
                <c:ptCount val="1"/>
                <c:pt idx="0">
                  <c:v>Gas</c:v>
                </c:pt>
              </c:strCache>
            </c:strRef>
          </c:tx>
          <c:cat>
            <c:numRef>
              <c:f>Лист1!$C$4:$C$16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Лист1!$P$4:$P$16</c:f>
              <c:numCache>
                <c:formatCode>General</c:formatCode>
                <c:ptCount val="13"/>
                <c:pt idx="0">
                  <c:v>26774</c:v>
                </c:pt>
                <c:pt idx="1">
                  <c:v>28981</c:v>
                </c:pt>
                <c:pt idx="2">
                  <c:v>31282</c:v>
                </c:pt>
                <c:pt idx="3">
                  <c:v>34880</c:v>
                </c:pt>
                <c:pt idx="4">
                  <c:v>35425</c:v>
                </c:pt>
                <c:pt idx="5">
                  <c:v>38871</c:v>
                </c:pt>
                <c:pt idx="6">
                  <c:v>34725</c:v>
                </c:pt>
                <c:pt idx="7">
                  <c:v>42695</c:v>
                </c:pt>
                <c:pt idx="8">
                  <c:v>398911</c:v>
                </c:pt>
                <c:pt idx="9">
                  <c:v>407091</c:v>
                </c:pt>
                <c:pt idx="10">
                  <c:v>407302</c:v>
                </c:pt>
                <c:pt idx="11">
                  <c:v>389655</c:v>
                </c:pt>
                <c:pt idx="12">
                  <c:v>425655</c:v>
                </c:pt>
              </c:numCache>
            </c:numRef>
          </c:val>
        </c:ser>
        <c:axId val="115920896"/>
        <c:axId val="115922432"/>
      </c:barChart>
      <c:catAx>
        <c:axId val="115920896"/>
        <c:scaling>
          <c:orientation val="minMax"/>
        </c:scaling>
        <c:axPos val="b"/>
        <c:numFmt formatCode="General" sourceLinked="1"/>
        <c:tickLblPos val="nextTo"/>
        <c:crossAx val="115922432"/>
        <c:crosses val="autoZero"/>
        <c:auto val="1"/>
        <c:lblAlgn val="ctr"/>
        <c:lblOffset val="100"/>
        <c:tickLblSkip val="1"/>
      </c:catAx>
      <c:valAx>
        <c:axId val="115922432"/>
        <c:scaling>
          <c:orientation val="minMax"/>
        </c:scaling>
        <c:axPos val="l"/>
        <c:majorGridlines/>
        <c:numFmt formatCode="General" sourceLinked="1"/>
        <c:tickLblPos val="nextTo"/>
        <c:crossAx val="115920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192923561612934"/>
          <c:y val="0.29767954840487382"/>
          <c:w val="0.10197512643927348"/>
          <c:h val="0.28300432763927835"/>
        </c:manualLayout>
      </c:layout>
    </c:legend>
    <c:plotVisOnly val="1"/>
    <c:dispBlanksAs val="zero"/>
  </c:chart>
  <c:spPr>
    <a:ln>
      <a:noFill/>
    </a:ln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6157182852143481"/>
          <c:y val="4.7418775477840513E-2"/>
          <c:w val="0.68007543348420285"/>
          <c:h val="0.72257307168163254"/>
        </c:manualLayout>
      </c:layout>
      <c:barChart>
        <c:barDir val="col"/>
        <c:grouping val="clustered"/>
        <c:ser>
          <c:idx val="0"/>
          <c:order val="0"/>
          <c:tx>
            <c:strRef>
              <c:f>Лист1!$W$3</c:f>
              <c:strCache>
                <c:ptCount val="1"/>
                <c:pt idx="0">
                  <c:v>Solids</c:v>
                </c:pt>
              </c:strCache>
            </c:strRef>
          </c:tx>
          <c:cat>
            <c:numRef>
              <c:f>Лист1!$C$50:$C$62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Лист1!$W$50:$W$62</c:f>
              <c:numCache>
                <c:formatCode>General</c:formatCode>
                <c:ptCount val="13"/>
                <c:pt idx="0">
                  <c:v>17693</c:v>
                </c:pt>
                <c:pt idx="1">
                  <c:v>15686</c:v>
                </c:pt>
                <c:pt idx="2">
                  <c:v>15098</c:v>
                </c:pt>
                <c:pt idx="3">
                  <c:v>12625</c:v>
                </c:pt>
                <c:pt idx="4">
                  <c:v>13654</c:v>
                </c:pt>
                <c:pt idx="5">
                  <c:v>14805</c:v>
                </c:pt>
                <c:pt idx="6">
                  <c:v>14837</c:v>
                </c:pt>
                <c:pt idx="7">
                  <c:v>15320</c:v>
                </c:pt>
                <c:pt idx="8">
                  <c:v>117363</c:v>
                </c:pt>
                <c:pt idx="9">
                  <c:v>112161</c:v>
                </c:pt>
                <c:pt idx="10">
                  <c:v>118617</c:v>
                </c:pt>
                <c:pt idx="11">
                  <c:v>96190</c:v>
                </c:pt>
                <c:pt idx="12">
                  <c:v>117282</c:v>
                </c:pt>
              </c:numCache>
            </c:numRef>
          </c:val>
        </c:ser>
        <c:ser>
          <c:idx val="1"/>
          <c:order val="1"/>
          <c:tx>
            <c:strRef>
              <c:f>Лист1!$X$3</c:f>
              <c:strCache>
                <c:ptCount val="1"/>
                <c:pt idx="0">
                  <c:v>Liquids</c:v>
                </c:pt>
              </c:strCache>
            </c:strRef>
          </c:tx>
          <c:cat>
            <c:numRef>
              <c:f>Лист1!$C$50:$C$62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Лист1!$X$50:$X$62</c:f>
              <c:numCache>
                <c:formatCode>General</c:formatCode>
                <c:ptCount val="13"/>
                <c:pt idx="0">
                  <c:v>76130</c:v>
                </c:pt>
                <c:pt idx="1">
                  <c:v>75471</c:v>
                </c:pt>
                <c:pt idx="2">
                  <c:v>73722</c:v>
                </c:pt>
                <c:pt idx="3">
                  <c:v>78121</c:v>
                </c:pt>
                <c:pt idx="4">
                  <c:v>75979</c:v>
                </c:pt>
                <c:pt idx="5">
                  <c:v>75618</c:v>
                </c:pt>
                <c:pt idx="6">
                  <c:v>76149</c:v>
                </c:pt>
                <c:pt idx="7">
                  <c:v>74995</c:v>
                </c:pt>
                <c:pt idx="8">
                  <c:v>105018</c:v>
                </c:pt>
                <c:pt idx="9">
                  <c:v>106515</c:v>
                </c:pt>
                <c:pt idx="10">
                  <c:v>110679</c:v>
                </c:pt>
                <c:pt idx="11">
                  <c:v>105865</c:v>
                </c:pt>
                <c:pt idx="12">
                  <c:v>105903</c:v>
                </c:pt>
              </c:numCache>
            </c:numRef>
          </c:val>
        </c:ser>
        <c:ser>
          <c:idx val="2"/>
          <c:order val="2"/>
          <c:tx>
            <c:strRef>
              <c:f>Лист1!$Y$3</c:f>
              <c:strCache>
                <c:ptCount val="1"/>
                <c:pt idx="0">
                  <c:v>Gas</c:v>
                </c:pt>
              </c:strCache>
            </c:strRef>
          </c:tx>
          <c:cat>
            <c:numRef>
              <c:f>Лист1!$C$50:$C$62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Лист1!$Y$50:$Y$62</c:f>
              <c:numCache>
                <c:formatCode>General</c:formatCode>
                <c:ptCount val="13"/>
                <c:pt idx="0">
                  <c:v>40077</c:v>
                </c:pt>
                <c:pt idx="1">
                  <c:v>38400</c:v>
                </c:pt>
                <c:pt idx="2">
                  <c:v>39555</c:v>
                </c:pt>
                <c:pt idx="3">
                  <c:v>40789</c:v>
                </c:pt>
                <c:pt idx="4">
                  <c:v>41676</c:v>
                </c:pt>
                <c:pt idx="5">
                  <c:v>43758</c:v>
                </c:pt>
                <c:pt idx="6">
                  <c:v>44609</c:v>
                </c:pt>
                <c:pt idx="7">
                  <c:v>45551</c:v>
                </c:pt>
                <c:pt idx="8">
                  <c:v>398911</c:v>
                </c:pt>
                <c:pt idx="9">
                  <c:v>407091</c:v>
                </c:pt>
                <c:pt idx="10">
                  <c:v>407302</c:v>
                </c:pt>
                <c:pt idx="11">
                  <c:v>389655</c:v>
                </c:pt>
                <c:pt idx="12">
                  <c:v>425655</c:v>
                </c:pt>
              </c:numCache>
            </c:numRef>
          </c:val>
        </c:ser>
        <c:axId val="115821952"/>
        <c:axId val="115859840"/>
      </c:barChart>
      <c:catAx>
        <c:axId val="115821952"/>
        <c:scaling>
          <c:orientation val="minMax"/>
        </c:scaling>
        <c:axPos val="b"/>
        <c:numFmt formatCode="General" sourceLinked="1"/>
        <c:tickLblPos val="nextTo"/>
        <c:crossAx val="115859840"/>
        <c:crosses val="autoZero"/>
        <c:auto val="1"/>
        <c:lblAlgn val="ctr"/>
        <c:lblOffset val="100"/>
        <c:tickLblSkip val="1"/>
      </c:catAx>
      <c:valAx>
        <c:axId val="115859840"/>
        <c:scaling>
          <c:orientation val="minMax"/>
        </c:scaling>
        <c:axPos val="l"/>
        <c:majorGridlines/>
        <c:numFmt formatCode="General" sourceLinked="1"/>
        <c:tickLblPos val="nextTo"/>
        <c:crossAx val="115821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309873154996043"/>
          <c:y val="0.34407940910420565"/>
          <c:w val="0.11654535387736588"/>
          <c:h val="0.23521336562884043"/>
        </c:manualLayout>
      </c:layout>
    </c:legend>
    <c:plotVisOnly val="1"/>
    <c:dispBlanksAs val="zero"/>
  </c:chart>
  <c:spPr>
    <a:noFill/>
    <a:ln>
      <a:noFill/>
    </a:ln>
  </c:sp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875182268883075"/>
          <c:y val="8.1211324951123709E-2"/>
          <c:w val="0.64188552413807398"/>
          <c:h val="0.76841425573511735"/>
        </c:manualLayout>
      </c:layout>
      <c:lineChart>
        <c:grouping val="standard"/>
        <c:ser>
          <c:idx val="0"/>
          <c:order val="0"/>
          <c:tx>
            <c:v>Россия</c:v>
          </c:tx>
          <c:marker>
            <c:symbol val="none"/>
          </c:marker>
          <c:cat>
            <c:numRef>
              <c:f>Лист1!$C$4:$C$16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Лист1!$I$4:$I$16</c:f>
              <c:numCache>
                <c:formatCode>General</c:formatCode>
                <c:ptCount val="13"/>
                <c:pt idx="0">
                  <c:v>0.45392083006516631</c:v>
                </c:pt>
                <c:pt idx="1">
                  <c:v>0.45114304395093463</c:v>
                </c:pt>
                <c:pt idx="2">
                  <c:v>0.45019389760155321</c:v>
                </c:pt>
                <c:pt idx="3">
                  <c:v>0.44700960263196771</c:v>
                </c:pt>
                <c:pt idx="4">
                  <c:v>0.44581843084849382</c:v>
                </c:pt>
                <c:pt idx="5">
                  <c:v>0.44329437145106476</c:v>
                </c:pt>
                <c:pt idx="6">
                  <c:v>0.46175911075536025</c:v>
                </c:pt>
                <c:pt idx="7">
                  <c:v>0.46265420654813622</c:v>
                </c:pt>
                <c:pt idx="8">
                  <c:v>0.47237712704030138</c:v>
                </c:pt>
                <c:pt idx="9">
                  <c:v>0.46899105311695644</c:v>
                </c:pt>
                <c:pt idx="10">
                  <c:v>0.47312707391330588</c:v>
                </c:pt>
                <c:pt idx="11">
                  <c:v>0.46415233942570533</c:v>
                </c:pt>
                <c:pt idx="12">
                  <c:v>0.4692240153965318</c:v>
                </c:pt>
              </c:numCache>
            </c:numRef>
          </c:val>
        </c:ser>
        <c:ser>
          <c:idx val="1"/>
          <c:order val="1"/>
          <c:tx>
            <c:v>КНР</c:v>
          </c:tx>
          <c:marker>
            <c:symbol val="none"/>
          </c:marker>
          <c:val>
            <c:numRef>
              <c:f>Лист1!$R$4:$R$16</c:f>
              <c:numCache>
                <c:formatCode>General</c:formatCode>
                <c:ptCount val="13"/>
                <c:pt idx="0">
                  <c:v>0.67471996801396861</c:v>
                </c:pt>
                <c:pt idx="1">
                  <c:v>0.66484797962945008</c:v>
                </c:pt>
                <c:pt idx="2">
                  <c:v>0.6581075472549287</c:v>
                </c:pt>
                <c:pt idx="3">
                  <c:v>0.65770185294633676</c:v>
                </c:pt>
                <c:pt idx="4">
                  <c:v>0.66386760564650171</c:v>
                </c:pt>
                <c:pt idx="5">
                  <c:v>0.67485177246420214</c:v>
                </c:pt>
                <c:pt idx="6">
                  <c:v>0.67619459735704113</c:v>
                </c:pt>
                <c:pt idx="7">
                  <c:v>0.67721947871553634</c:v>
                </c:pt>
                <c:pt idx="8">
                  <c:v>0.47237712704030138</c:v>
                </c:pt>
                <c:pt idx="9">
                  <c:v>0.46899105311695644</c:v>
                </c:pt>
                <c:pt idx="10">
                  <c:v>0.47312707391330588</c:v>
                </c:pt>
                <c:pt idx="11">
                  <c:v>0.46415233942570533</c:v>
                </c:pt>
                <c:pt idx="12">
                  <c:v>0.4692240153965318</c:v>
                </c:pt>
              </c:numCache>
            </c:numRef>
          </c:val>
        </c:ser>
        <c:ser>
          <c:idx val="2"/>
          <c:order val="2"/>
          <c:tx>
            <c:v>Япония</c:v>
          </c:tx>
          <c:marker>
            <c:symbol val="none"/>
          </c:marker>
          <c:val>
            <c:numRef>
              <c:f>Лист1!$AA$4:$AA$16</c:f>
              <c:numCache>
                <c:formatCode>General</c:formatCode>
                <c:ptCount val="13"/>
                <c:pt idx="0">
                  <c:v>0.46279456468779434</c:v>
                </c:pt>
                <c:pt idx="1">
                  <c:v>0.46943912234134233</c:v>
                </c:pt>
                <c:pt idx="2">
                  <c:v>0.47278470642165382</c:v>
                </c:pt>
                <c:pt idx="3">
                  <c:v>0.47378039132957273</c:v>
                </c:pt>
                <c:pt idx="4">
                  <c:v>0.48321256090593107</c:v>
                </c:pt>
                <c:pt idx="5">
                  <c:v>0.54983902728517675</c:v>
                </c:pt>
                <c:pt idx="6">
                  <c:v>0.54997296449087862</c:v>
                </c:pt>
                <c:pt idx="7">
                  <c:v>0.54732888211835862</c:v>
                </c:pt>
                <c:pt idx="8">
                  <c:v>0.47237712704030138</c:v>
                </c:pt>
                <c:pt idx="9">
                  <c:v>0.46899105311695644</c:v>
                </c:pt>
                <c:pt idx="10">
                  <c:v>0.47312707391330588</c:v>
                </c:pt>
                <c:pt idx="11">
                  <c:v>0.46415233942570533</c:v>
                </c:pt>
                <c:pt idx="12">
                  <c:v>0.4692240153965318</c:v>
                </c:pt>
              </c:numCache>
            </c:numRef>
          </c:val>
        </c:ser>
        <c:ser>
          <c:idx val="3"/>
          <c:order val="3"/>
          <c:tx>
            <c:v>Великобритания</c:v>
          </c:tx>
          <c:marker>
            <c:symbol val="none"/>
          </c:marker>
          <c:val>
            <c:numRef>
              <c:f>Лист1!$AJ$4:$AJ$16</c:f>
              <c:numCache>
                <c:formatCode>General</c:formatCode>
                <c:ptCount val="13"/>
                <c:pt idx="0">
                  <c:v>0.46827980617097137</c:v>
                </c:pt>
                <c:pt idx="1">
                  <c:v>0.46702366584202276</c:v>
                </c:pt>
                <c:pt idx="2">
                  <c:v>0.47261308690091958</c:v>
                </c:pt>
                <c:pt idx="3">
                  <c:v>0.47082558275133785</c:v>
                </c:pt>
                <c:pt idx="4">
                  <c:v>0.46767734933888538</c:v>
                </c:pt>
                <c:pt idx="5">
                  <c:v>0.50698146026067425</c:v>
                </c:pt>
                <c:pt idx="6">
                  <c:v>0.50696947536062087</c:v>
                </c:pt>
                <c:pt idx="7">
                  <c:v>0.50816396434891087</c:v>
                </c:pt>
                <c:pt idx="8">
                  <c:v>0.47237712704030138</c:v>
                </c:pt>
                <c:pt idx="9">
                  <c:v>0.46899105311695644</c:v>
                </c:pt>
                <c:pt idx="10">
                  <c:v>0.47312707391330588</c:v>
                </c:pt>
                <c:pt idx="11">
                  <c:v>0.46415233942570533</c:v>
                </c:pt>
                <c:pt idx="12">
                  <c:v>0.4692240153965318</c:v>
                </c:pt>
              </c:numCache>
            </c:numRef>
          </c:val>
        </c:ser>
        <c:ser>
          <c:idx val="4"/>
          <c:order val="4"/>
          <c:tx>
            <c:v>США</c:v>
          </c:tx>
          <c:marker>
            <c:symbol val="none"/>
          </c:marker>
          <c:val>
            <c:numRef>
              <c:f>Лист1!$AS$4:$AS$16</c:f>
              <c:numCache>
                <c:formatCode>General</c:formatCode>
                <c:ptCount val="13"/>
                <c:pt idx="0">
                  <c:v>0.51148508172135387</c:v>
                </c:pt>
                <c:pt idx="1">
                  <c:v>0.50701098506804687</c:v>
                </c:pt>
                <c:pt idx="2">
                  <c:v>0.50735900616519281</c:v>
                </c:pt>
                <c:pt idx="3">
                  <c:v>0.50690783146924479</c:v>
                </c:pt>
                <c:pt idx="4">
                  <c:v>0.50389953166579593</c:v>
                </c:pt>
                <c:pt idx="5">
                  <c:v>0.53573863159854951</c:v>
                </c:pt>
                <c:pt idx="6">
                  <c:v>0.53763394852809865</c:v>
                </c:pt>
                <c:pt idx="7">
                  <c:v>0.53854126061211061</c:v>
                </c:pt>
                <c:pt idx="8">
                  <c:v>0.47237712704030138</c:v>
                </c:pt>
                <c:pt idx="9">
                  <c:v>0.46899105311695644</c:v>
                </c:pt>
                <c:pt idx="10">
                  <c:v>0.47312707391330588</c:v>
                </c:pt>
                <c:pt idx="11">
                  <c:v>0.46415233942570533</c:v>
                </c:pt>
                <c:pt idx="12">
                  <c:v>0.4692240153965318</c:v>
                </c:pt>
              </c:numCache>
            </c:numRef>
          </c:val>
        </c:ser>
        <c:ser>
          <c:idx val="5"/>
          <c:order val="5"/>
          <c:tx>
            <c:v>Бразилия</c:v>
          </c:tx>
          <c:marker>
            <c:symbol val="none"/>
          </c:marker>
          <c:val>
            <c:numRef>
              <c:f>Лист1!$I$50:$I$62</c:f>
              <c:numCache>
                <c:formatCode>General</c:formatCode>
                <c:ptCount val="13"/>
                <c:pt idx="0">
                  <c:v>0.46073624561948656</c:v>
                </c:pt>
                <c:pt idx="1">
                  <c:v>0.45971259475766901</c:v>
                </c:pt>
                <c:pt idx="2">
                  <c:v>0.4536731680156898</c:v>
                </c:pt>
                <c:pt idx="3">
                  <c:v>0.44580742176682381</c:v>
                </c:pt>
                <c:pt idx="4">
                  <c:v>0.43688213540159981</c:v>
                </c:pt>
                <c:pt idx="5">
                  <c:v>0.45116677311192732</c:v>
                </c:pt>
                <c:pt idx="6">
                  <c:v>0.45098568313458387</c:v>
                </c:pt>
                <c:pt idx="7">
                  <c:v>0.44747818743045015</c:v>
                </c:pt>
                <c:pt idx="8">
                  <c:v>0.47237712704030138</c:v>
                </c:pt>
                <c:pt idx="9">
                  <c:v>0.46899105311695644</c:v>
                </c:pt>
                <c:pt idx="10">
                  <c:v>0.47312707391330588</c:v>
                </c:pt>
                <c:pt idx="11">
                  <c:v>0.46415233942570533</c:v>
                </c:pt>
                <c:pt idx="12">
                  <c:v>0.4692240153965318</c:v>
                </c:pt>
              </c:numCache>
            </c:numRef>
          </c:val>
        </c:ser>
        <c:ser>
          <c:idx val="6"/>
          <c:order val="6"/>
          <c:tx>
            <c:v>Германия</c:v>
          </c:tx>
          <c:marker>
            <c:symbol val="none"/>
          </c:marker>
          <c:val>
            <c:numRef>
              <c:f>Лист1!$R$50:$R$62</c:f>
              <c:numCache>
                <c:formatCode>General</c:formatCode>
                <c:ptCount val="13"/>
                <c:pt idx="0">
                  <c:v>0.49620919895045612</c:v>
                </c:pt>
                <c:pt idx="1">
                  <c:v>0.48776499610490887</c:v>
                </c:pt>
                <c:pt idx="2">
                  <c:v>0.48667532170722327</c:v>
                </c:pt>
                <c:pt idx="3">
                  <c:v>0.48971415546070646</c:v>
                </c:pt>
                <c:pt idx="4">
                  <c:v>0.48735040079908654</c:v>
                </c:pt>
                <c:pt idx="5">
                  <c:v>0.53600964776184123</c:v>
                </c:pt>
                <c:pt idx="6">
                  <c:v>0.5348003781501196</c:v>
                </c:pt>
                <c:pt idx="7">
                  <c:v>0.53146096803803522</c:v>
                </c:pt>
                <c:pt idx="8">
                  <c:v>0.47237712704030138</c:v>
                </c:pt>
                <c:pt idx="9">
                  <c:v>0.46899105311695644</c:v>
                </c:pt>
                <c:pt idx="10">
                  <c:v>0.47312707391330588</c:v>
                </c:pt>
                <c:pt idx="11">
                  <c:v>0.46415233942570533</c:v>
                </c:pt>
                <c:pt idx="12">
                  <c:v>0.4692240153965318</c:v>
                </c:pt>
              </c:numCache>
            </c:numRef>
          </c:val>
        </c:ser>
        <c:ser>
          <c:idx val="7"/>
          <c:order val="7"/>
          <c:tx>
            <c:v>Франция</c:v>
          </c:tx>
          <c:marker>
            <c:symbol val="none"/>
          </c:marker>
          <c:val>
            <c:numRef>
              <c:f>Лист1!$AA$50:$AA$62</c:f>
              <c:numCache>
                <c:formatCode>General</c:formatCode>
                <c:ptCount val="13"/>
                <c:pt idx="0">
                  <c:v>0.30478868831734218</c:v>
                </c:pt>
                <c:pt idx="1">
                  <c:v>0.29641723056885588</c:v>
                </c:pt>
                <c:pt idx="2">
                  <c:v>0.28761442615408073</c:v>
                </c:pt>
                <c:pt idx="3">
                  <c:v>0.29402904105519828</c:v>
                </c:pt>
                <c:pt idx="4">
                  <c:v>0.29096263506077563</c:v>
                </c:pt>
                <c:pt idx="5">
                  <c:v>0.42195651946421203</c:v>
                </c:pt>
                <c:pt idx="6">
                  <c:v>0.41984214055640257</c:v>
                </c:pt>
                <c:pt idx="7">
                  <c:v>0.42012498423942496</c:v>
                </c:pt>
                <c:pt idx="8">
                  <c:v>0.47237712704030138</c:v>
                </c:pt>
                <c:pt idx="9">
                  <c:v>0.46899105311695644</c:v>
                </c:pt>
                <c:pt idx="10">
                  <c:v>0.47312707391330588</c:v>
                </c:pt>
                <c:pt idx="11">
                  <c:v>0.46415233942570533</c:v>
                </c:pt>
                <c:pt idx="12">
                  <c:v>0.4692240153965318</c:v>
                </c:pt>
              </c:numCache>
            </c:numRef>
          </c:val>
        </c:ser>
        <c:ser>
          <c:idx val="8"/>
          <c:order val="8"/>
          <c:tx>
            <c:v>Индия</c:v>
          </c:tx>
          <c:marker>
            <c:symbol val="none"/>
          </c:marker>
          <c:val>
            <c:numRef>
              <c:f>Лист1!$AJ$50:$AJ$62</c:f>
              <c:numCache>
                <c:formatCode>General</c:formatCode>
                <c:ptCount val="13"/>
                <c:pt idx="0">
                  <c:v>0.64345179076503667</c:v>
                </c:pt>
                <c:pt idx="1">
                  <c:v>0.64922225090605523</c:v>
                </c:pt>
                <c:pt idx="2">
                  <c:v>0.6469983107789905</c:v>
                </c:pt>
                <c:pt idx="3">
                  <c:v>0.64575419043221061</c:v>
                </c:pt>
                <c:pt idx="4">
                  <c:v>0.64837823455885324</c:v>
                </c:pt>
                <c:pt idx="5">
                  <c:v>0.65667254071191816</c:v>
                </c:pt>
                <c:pt idx="6">
                  <c:v>0.65790401258210507</c:v>
                </c:pt>
                <c:pt idx="7">
                  <c:v>0.65763242616501183</c:v>
                </c:pt>
                <c:pt idx="8">
                  <c:v>0.47237712704030138</c:v>
                </c:pt>
                <c:pt idx="9">
                  <c:v>0.46899105311695644</c:v>
                </c:pt>
                <c:pt idx="10">
                  <c:v>0.47312707391330588</c:v>
                </c:pt>
                <c:pt idx="11">
                  <c:v>0.46415233942570533</c:v>
                </c:pt>
                <c:pt idx="12">
                  <c:v>0.4692240153965318</c:v>
                </c:pt>
              </c:numCache>
            </c:numRef>
          </c:val>
        </c:ser>
        <c:ser>
          <c:idx val="9"/>
          <c:order val="9"/>
          <c:tx>
            <c:v>Индонезия</c:v>
          </c:tx>
          <c:marker>
            <c:symbol val="none"/>
          </c:marker>
          <c:val>
            <c:numRef>
              <c:f>Лист1!$AS$50:$AS$62</c:f>
              <c:numCache>
                <c:formatCode>General</c:formatCode>
                <c:ptCount val="13"/>
                <c:pt idx="0">
                  <c:v>0.54114696681684149</c:v>
                </c:pt>
                <c:pt idx="1">
                  <c:v>0.54509926704691714</c:v>
                </c:pt>
                <c:pt idx="2">
                  <c:v>0.52656294311170448</c:v>
                </c:pt>
                <c:pt idx="3">
                  <c:v>0.53196946141032753</c:v>
                </c:pt>
                <c:pt idx="4">
                  <c:v>0.53053276819260575</c:v>
                </c:pt>
                <c:pt idx="5">
                  <c:v>0.55544246395806018</c:v>
                </c:pt>
                <c:pt idx="6">
                  <c:v>0.55842261218145373</c:v>
                </c:pt>
                <c:pt idx="7">
                  <c:v>0.56079893709175332</c:v>
                </c:pt>
                <c:pt idx="8">
                  <c:v>0.47237712704030138</c:v>
                </c:pt>
                <c:pt idx="9">
                  <c:v>0.46899105311695644</c:v>
                </c:pt>
                <c:pt idx="10">
                  <c:v>0.47312707391330588</c:v>
                </c:pt>
                <c:pt idx="11">
                  <c:v>0.46415233942570533</c:v>
                </c:pt>
                <c:pt idx="12">
                  <c:v>0.4692240153965318</c:v>
                </c:pt>
              </c:numCache>
            </c:numRef>
          </c:val>
        </c:ser>
        <c:marker val="1"/>
        <c:axId val="115989504"/>
        <c:axId val="116011776"/>
      </c:lineChart>
      <c:catAx>
        <c:axId val="115989504"/>
        <c:scaling>
          <c:orientation val="minMax"/>
        </c:scaling>
        <c:axPos val="b"/>
        <c:majorGridlines/>
        <c:numFmt formatCode="General" sourceLinked="1"/>
        <c:tickLblPos val="nextTo"/>
        <c:crossAx val="116011776"/>
        <c:crosses val="autoZero"/>
        <c:auto val="1"/>
        <c:lblAlgn val="ctr"/>
        <c:lblOffset val="100"/>
      </c:catAx>
      <c:valAx>
        <c:axId val="116011776"/>
        <c:scaling>
          <c:orientation val="minMax"/>
        </c:scaling>
        <c:axPos val="l"/>
        <c:majorGridlines/>
        <c:numFmt formatCode="General" sourceLinked="1"/>
        <c:tickLblPos val="nextTo"/>
        <c:crossAx val="1159895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6455981506313653"/>
          <c:y val="0.16924467774861468"/>
          <c:w val="0.23313138283792936"/>
          <c:h val="0.65160287255760074"/>
        </c:manualLayout>
      </c:layout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1549506981243808"/>
          <c:y val="3.7727608267716602E-2"/>
          <c:w val="0.82011387356646814"/>
          <c:h val="0.62662463090551479"/>
        </c:manualLayout>
      </c:layout>
      <c:lineChart>
        <c:grouping val="standard"/>
        <c:ser>
          <c:idx val="0"/>
          <c:order val="0"/>
          <c:tx>
            <c:v>КНР</c:v>
          </c:tx>
          <c:cat>
            <c:numRef>
              <c:f>Лист1!$M$31:$M$43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Лист1!$D$9:$D$21</c:f>
              <c:numCache>
                <c:formatCode>General</c:formatCode>
                <c:ptCount val="13"/>
                <c:pt idx="0">
                  <c:v>3119.2150000000001</c:v>
                </c:pt>
                <c:pt idx="1">
                  <c:v>2827.0810000000001</c:v>
                </c:pt>
                <c:pt idx="2">
                  <c:v>2776.5279999999998</c:v>
                </c:pt>
                <c:pt idx="3">
                  <c:v>3012.0749999999998</c:v>
                </c:pt>
                <c:pt idx="4">
                  <c:v>3489.489</c:v>
                </c:pt>
                <c:pt idx="5">
                  <c:v>4525.1770000000006</c:v>
                </c:pt>
                <c:pt idx="6">
                  <c:v>5288.1660000000147</c:v>
                </c:pt>
                <c:pt idx="7">
                  <c:v>5790.0170000000007</c:v>
                </c:pt>
                <c:pt idx="8">
                  <c:v>6414.4630000000006</c:v>
                </c:pt>
                <c:pt idx="9">
                  <c:v>6791.8050000000003</c:v>
                </c:pt>
                <c:pt idx="10">
                  <c:v>7035.4439999999995</c:v>
                </c:pt>
                <c:pt idx="11">
                  <c:v>7692.2110000000002</c:v>
                </c:pt>
                <c:pt idx="12">
                  <c:v>8767.8779999999424</c:v>
                </c:pt>
              </c:numCache>
            </c:numRef>
          </c:val>
        </c:ser>
        <c:ser>
          <c:idx val="1"/>
          <c:order val="1"/>
          <c:tx>
            <c:v>США</c:v>
          </c:tx>
          <c:cat>
            <c:numRef>
              <c:f>Лист1!$M$31:$M$43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Лист1!$D$31:$D$43</c:f>
              <c:numCache>
                <c:formatCode>General</c:formatCode>
                <c:ptCount val="13"/>
                <c:pt idx="0">
                  <c:v>5575.0830000000005</c:v>
                </c:pt>
                <c:pt idx="1">
                  <c:v>5665.4720000000007</c:v>
                </c:pt>
                <c:pt idx="2">
                  <c:v>5858.2</c:v>
                </c:pt>
                <c:pt idx="3">
                  <c:v>5744.78</c:v>
                </c:pt>
                <c:pt idx="4">
                  <c:v>5796.76</c:v>
                </c:pt>
                <c:pt idx="5">
                  <c:v>5681.6640000000034</c:v>
                </c:pt>
                <c:pt idx="6">
                  <c:v>5790.7650000000003</c:v>
                </c:pt>
                <c:pt idx="7">
                  <c:v>5826.3940000000002</c:v>
                </c:pt>
                <c:pt idx="8">
                  <c:v>5737.6160000000054</c:v>
                </c:pt>
                <c:pt idx="9">
                  <c:v>5828.6970000000001</c:v>
                </c:pt>
                <c:pt idx="10">
                  <c:v>5656.8390000000009</c:v>
                </c:pt>
                <c:pt idx="11">
                  <c:v>5311.84</c:v>
                </c:pt>
                <c:pt idx="12">
                  <c:v>5408.8690000000024</c:v>
                </c:pt>
              </c:numCache>
            </c:numRef>
          </c:val>
        </c:ser>
        <c:ser>
          <c:idx val="2"/>
          <c:order val="2"/>
          <c:tx>
            <c:v>Индия</c:v>
          </c:tx>
          <c:cat>
            <c:numRef>
              <c:f>Лист1!$M$31:$M$43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Лист1!$D$53:$D$65</c:f>
              <c:numCache>
                <c:formatCode>General</c:formatCode>
                <c:ptCount val="13"/>
                <c:pt idx="0">
                  <c:v>1060.6529999999998</c:v>
                </c:pt>
                <c:pt idx="1">
                  <c:v>1077.7729999999999</c:v>
                </c:pt>
                <c:pt idx="2">
                  <c:v>1160.9490000000001</c:v>
                </c:pt>
                <c:pt idx="3">
                  <c:v>1167.1689999999999</c:v>
                </c:pt>
                <c:pt idx="4">
                  <c:v>1231.8809999999999</c:v>
                </c:pt>
                <c:pt idx="5">
                  <c:v>1281.914</c:v>
                </c:pt>
                <c:pt idx="6">
                  <c:v>1348.5250000000001</c:v>
                </c:pt>
                <c:pt idx="7">
                  <c:v>1411.1279999999999</c:v>
                </c:pt>
                <c:pt idx="8">
                  <c:v>1504.365</c:v>
                </c:pt>
                <c:pt idx="9">
                  <c:v>1611.404</c:v>
                </c:pt>
                <c:pt idx="10">
                  <c:v>1811.289</c:v>
                </c:pt>
                <c:pt idx="11">
                  <c:v>1982.2629999999999</c:v>
                </c:pt>
                <c:pt idx="12">
                  <c:v>1719.6909999999998</c:v>
                </c:pt>
              </c:numCache>
            </c:numRef>
          </c:val>
        </c:ser>
        <c:ser>
          <c:idx val="3"/>
          <c:order val="3"/>
          <c:tx>
            <c:v>Индонезия</c:v>
          </c:tx>
          <c:cat>
            <c:numRef>
              <c:f>Лист1!$M$31:$M$43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Лист1!$I$53:$I$65</c:f>
              <c:numCache>
                <c:formatCode>General</c:formatCode>
                <c:ptCount val="13"/>
                <c:pt idx="0">
                  <c:v>196.13</c:v>
                </c:pt>
                <c:pt idx="1">
                  <c:v>204.99600000000001</c:v>
                </c:pt>
                <c:pt idx="2">
                  <c:v>276.024</c:v>
                </c:pt>
                <c:pt idx="3">
                  <c:v>288.64100000000002</c:v>
                </c:pt>
                <c:pt idx="4">
                  <c:v>326.52</c:v>
                </c:pt>
                <c:pt idx="5">
                  <c:v>316.79199999999861</c:v>
                </c:pt>
                <c:pt idx="6">
                  <c:v>337.63499999999999</c:v>
                </c:pt>
                <c:pt idx="7">
                  <c:v>341.99199999999854</c:v>
                </c:pt>
                <c:pt idx="8">
                  <c:v>345.12</c:v>
                </c:pt>
                <c:pt idx="9">
                  <c:v>375.54500000000002</c:v>
                </c:pt>
                <c:pt idx="10">
                  <c:v>412.387</c:v>
                </c:pt>
                <c:pt idx="11">
                  <c:v>453.10599999999999</c:v>
                </c:pt>
                <c:pt idx="12">
                  <c:v>428.76</c:v>
                </c:pt>
              </c:numCache>
            </c:numRef>
          </c:val>
        </c:ser>
        <c:ser>
          <c:idx val="4"/>
          <c:order val="4"/>
          <c:tx>
            <c:v>Россия</c:v>
          </c:tx>
          <c:cat>
            <c:numRef>
              <c:f>Лист1!$M$31:$M$43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Лист1!$I$9:$I$21</c:f>
              <c:numCache>
                <c:formatCode>General</c:formatCode>
                <c:ptCount val="13"/>
                <c:pt idx="0">
                  <c:v>1505</c:v>
                </c:pt>
                <c:pt idx="1">
                  <c:v>1509</c:v>
                </c:pt>
                <c:pt idx="2">
                  <c:v>1530</c:v>
                </c:pt>
                <c:pt idx="3">
                  <c:v>1560</c:v>
                </c:pt>
                <c:pt idx="4">
                  <c:v>1590</c:v>
                </c:pt>
                <c:pt idx="5">
                  <c:v>1604.973</c:v>
                </c:pt>
                <c:pt idx="6">
                  <c:v>1602.963</c:v>
                </c:pt>
                <c:pt idx="7">
                  <c:v>1615.6879999999999</c:v>
                </c:pt>
                <c:pt idx="8">
                  <c:v>1669.6179999999999</c:v>
                </c:pt>
                <c:pt idx="9">
                  <c:v>1667.598</c:v>
                </c:pt>
                <c:pt idx="10">
                  <c:v>1715.6389999999999</c:v>
                </c:pt>
                <c:pt idx="11">
                  <c:v>1574.3679999999999</c:v>
                </c:pt>
                <c:pt idx="12">
                  <c:v>1675.027</c:v>
                </c:pt>
              </c:numCache>
            </c:numRef>
          </c:val>
        </c:ser>
        <c:ser>
          <c:idx val="5"/>
          <c:order val="5"/>
          <c:tx>
            <c:v>Бразилия</c:v>
          </c:tx>
          <c:cat>
            <c:numRef>
              <c:f>Лист1!$M$31:$M$43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Лист1!$I$31:$I$43</c:f>
              <c:numCache>
                <c:formatCode>General</c:formatCode>
                <c:ptCount val="13"/>
                <c:pt idx="0">
                  <c:v>301.327</c:v>
                </c:pt>
                <c:pt idx="1">
                  <c:v>303.12</c:v>
                </c:pt>
                <c:pt idx="2">
                  <c:v>308.024</c:v>
                </c:pt>
                <c:pt idx="3">
                  <c:v>316.47799999999904</c:v>
                </c:pt>
                <c:pt idx="4">
                  <c:v>312.89699999999885</c:v>
                </c:pt>
                <c:pt idx="5">
                  <c:v>321.62200000000001</c:v>
                </c:pt>
                <c:pt idx="6">
                  <c:v>337.82599999999923</c:v>
                </c:pt>
                <c:pt idx="7">
                  <c:v>347.30900000000008</c:v>
                </c:pt>
                <c:pt idx="8">
                  <c:v>347.66800000000001</c:v>
                </c:pt>
                <c:pt idx="9">
                  <c:v>363.21299999999923</c:v>
                </c:pt>
                <c:pt idx="10">
                  <c:v>387.67500000000001</c:v>
                </c:pt>
                <c:pt idx="11">
                  <c:v>367.14699999999999</c:v>
                </c:pt>
                <c:pt idx="12">
                  <c:v>419.75400000000002</c:v>
                </c:pt>
              </c:numCache>
            </c:numRef>
          </c:val>
        </c:ser>
        <c:ser>
          <c:idx val="6"/>
          <c:order val="6"/>
          <c:tx>
            <c:v>Япония</c:v>
          </c:tx>
          <c:spPr>
            <a:ln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</c:spPr>
          </c:marker>
          <c:cat>
            <c:numRef>
              <c:f>Лист1!$M$31:$M$43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Лист1!$N$9:$N$21</c:f>
              <c:numCache>
                <c:formatCode>General</c:formatCode>
                <c:ptCount val="13"/>
                <c:pt idx="0">
                  <c:v>1191.6709999999998</c:v>
                </c:pt>
                <c:pt idx="1">
                  <c:v>1232.77</c:v>
                </c:pt>
                <c:pt idx="2">
                  <c:v>1238.96</c:v>
                </c:pt>
                <c:pt idx="3">
                  <c:v>1213.6099999999999</c:v>
                </c:pt>
                <c:pt idx="4">
                  <c:v>1247.76</c:v>
                </c:pt>
                <c:pt idx="5">
                  <c:v>1237.3919999999998</c:v>
                </c:pt>
                <c:pt idx="6">
                  <c:v>1259.655</c:v>
                </c:pt>
                <c:pt idx="7">
                  <c:v>1238.1809999999998</c:v>
                </c:pt>
                <c:pt idx="8">
                  <c:v>1231.3019999999999</c:v>
                </c:pt>
                <c:pt idx="9">
                  <c:v>1251.136</c:v>
                </c:pt>
                <c:pt idx="10">
                  <c:v>1206.9160000000011</c:v>
                </c:pt>
                <c:pt idx="11">
                  <c:v>1100.6499999999999</c:v>
                </c:pt>
                <c:pt idx="12">
                  <c:v>1171.8409999999999</c:v>
                </c:pt>
              </c:numCache>
            </c:numRef>
          </c:val>
        </c:ser>
        <c:ser>
          <c:idx val="7"/>
          <c:order val="7"/>
          <c:tx>
            <c:v>Германия</c:v>
          </c:tx>
          <c:marker>
            <c:spPr>
              <a:solidFill>
                <a:schemeClr val="accent3">
                  <a:lumMod val="50000"/>
                </a:schemeClr>
              </a:solidFill>
            </c:spPr>
          </c:marker>
          <c:cat>
            <c:numRef>
              <c:f>Лист1!$M$31:$M$43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Лист1!$N$31:$N$43</c:f>
              <c:numCache>
                <c:formatCode>General</c:formatCode>
                <c:ptCount val="13"/>
                <c:pt idx="0">
                  <c:v>885.96299999999769</c:v>
                </c:pt>
                <c:pt idx="1">
                  <c:v>859.24599999999998</c:v>
                </c:pt>
                <c:pt idx="2">
                  <c:v>860.09</c:v>
                </c:pt>
                <c:pt idx="3">
                  <c:v>873.85999999999819</c:v>
                </c:pt>
                <c:pt idx="4">
                  <c:v>863.88</c:v>
                </c:pt>
                <c:pt idx="5">
                  <c:v>835.65800000000002</c:v>
                </c:pt>
                <c:pt idx="6">
                  <c:v>825.89599999999996</c:v>
                </c:pt>
                <c:pt idx="7">
                  <c:v>806.70299999999997</c:v>
                </c:pt>
                <c:pt idx="8">
                  <c:v>808.85999999999819</c:v>
                </c:pt>
                <c:pt idx="9">
                  <c:v>784.01599999999996</c:v>
                </c:pt>
                <c:pt idx="10">
                  <c:v>783.35899999999947</c:v>
                </c:pt>
                <c:pt idx="11">
                  <c:v>732.24900000000002</c:v>
                </c:pt>
                <c:pt idx="12">
                  <c:v>758.53699999999947</c:v>
                </c:pt>
              </c:numCache>
            </c:numRef>
          </c:val>
        </c:ser>
        <c:ser>
          <c:idx val="8"/>
          <c:order val="8"/>
          <c:tx>
            <c:v>Великобритания</c:v>
          </c:tx>
          <c:cat>
            <c:numRef>
              <c:f>Лист1!$M$31:$M$43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Лист1!$S$9:$S$21</c:f>
              <c:numCache>
                <c:formatCode>General</c:formatCode>
                <c:ptCount val="13"/>
                <c:pt idx="0">
                  <c:v>545.11599999999999</c:v>
                </c:pt>
                <c:pt idx="1">
                  <c:v>536.49</c:v>
                </c:pt>
                <c:pt idx="2">
                  <c:v>545.29999999999995</c:v>
                </c:pt>
                <c:pt idx="3">
                  <c:v>562.27000000000055</c:v>
                </c:pt>
                <c:pt idx="4">
                  <c:v>545.29000000000053</c:v>
                </c:pt>
                <c:pt idx="5">
                  <c:v>540.64</c:v>
                </c:pt>
                <c:pt idx="6">
                  <c:v>540.40899999999999</c:v>
                </c:pt>
                <c:pt idx="7">
                  <c:v>541.98599999999999</c:v>
                </c:pt>
                <c:pt idx="8">
                  <c:v>542.04099999999949</c:v>
                </c:pt>
                <c:pt idx="9">
                  <c:v>528.90599999999949</c:v>
                </c:pt>
                <c:pt idx="10">
                  <c:v>522.46699999999782</c:v>
                </c:pt>
                <c:pt idx="11">
                  <c:v>475.108</c:v>
                </c:pt>
                <c:pt idx="12">
                  <c:v>493.608</c:v>
                </c:pt>
              </c:numCache>
            </c:numRef>
          </c:val>
        </c:ser>
        <c:ser>
          <c:idx val="9"/>
          <c:order val="9"/>
          <c:tx>
            <c:v>Франция</c:v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</c:spPr>
          </c:marker>
          <c:cat>
            <c:numRef>
              <c:f>Лист1!$M$31:$M$43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Лист1!$S$31:$S$43</c:f>
              <c:numCache>
                <c:formatCode>General</c:formatCode>
                <c:ptCount val="13"/>
                <c:pt idx="0">
                  <c:v>419.45299999999969</c:v>
                </c:pt>
                <c:pt idx="1">
                  <c:v>407.00400000000002</c:v>
                </c:pt>
                <c:pt idx="2">
                  <c:v>405.05</c:v>
                </c:pt>
                <c:pt idx="3">
                  <c:v>410.76</c:v>
                </c:pt>
                <c:pt idx="4">
                  <c:v>403.15000000000032</c:v>
                </c:pt>
                <c:pt idx="5">
                  <c:v>387.14699999999999</c:v>
                </c:pt>
                <c:pt idx="6">
                  <c:v>390.10300000000001</c:v>
                </c:pt>
                <c:pt idx="7">
                  <c:v>392.072</c:v>
                </c:pt>
                <c:pt idx="8">
                  <c:v>382.58199999999886</c:v>
                </c:pt>
                <c:pt idx="9">
                  <c:v>375.88200000000001</c:v>
                </c:pt>
                <c:pt idx="10">
                  <c:v>372.56400000000002</c:v>
                </c:pt>
                <c:pt idx="11">
                  <c:v>356.92399999999861</c:v>
                </c:pt>
                <c:pt idx="12">
                  <c:v>352.76900000000001</c:v>
                </c:pt>
              </c:numCache>
            </c:numRef>
          </c:val>
        </c:ser>
        <c:marker val="1"/>
        <c:axId val="116148864"/>
        <c:axId val="116171520"/>
      </c:lineChart>
      <c:catAx>
        <c:axId val="116148864"/>
        <c:scaling>
          <c:orientation val="minMax"/>
        </c:scaling>
        <c:axPos val="b"/>
        <c:majorGridlines>
          <c:spPr>
            <a:effectLst>
              <a:outerShdw blurRad="50800" dist="50800" dir="5400000" algn="ctr" rotWithShape="0">
                <a:schemeClr val="bg1"/>
              </a:outerShdw>
            </a:effectLst>
          </c:spPr>
        </c:majorGridlines>
        <c:numFmt formatCode="General" sourceLinked="1"/>
        <c:majorTickMark val="none"/>
        <c:tickLblPos val="nextTo"/>
        <c:crossAx val="116171520"/>
        <c:crosses val="autoZero"/>
        <c:auto val="1"/>
        <c:lblAlgn val="ctr"/>
        <c:lblOffset val="100"/>
      </c:catAx>
      <c:valAx>
        <c:axId val="1161715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116148864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3.434148860750301E-2"/>
          <c:y val="0.81337489444698885"/>
          <c:w val="0.95053256777573458"/>
          <c:h val="0.15739795418927163"/>
        </c:manualLayout>
      </c:layout>
    </c:legend>
    <c:plotVisOnly val="1"/>
    <c:dispBlanksAs val="gap"/>
  </c:chart>
  <c:spPr>
    <a:ln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0.41133</cdr:x>
      <cdr:y>0.91609</cdr:y>
    </cdr:from>
    <cdr:to>
      <cdr:x>0.64337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86082" y="3500462"/>
          <a:ext cx="1571636" cy="3206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Год наблюдения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0.37926</cdr:x>
      <cdr:y>0.86328</cdr:y>
    </cdr:from>
    <cdr:to>
      <cdr:x>0.58896</cdr:x>
      <cdr:y>0.96466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7466" y="1871134"/>
          <a:ext cx="1198413" cy="219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>
              <a:effectLst/>
              <a:latin typeface="Calibri"/>
            </a:rPr>
            <a:t>Год измерения</a:t>
          </a:r>
        </a:p>
        <a:p xmlns:a="http://schemas.openxmlformats.org/drawingml/2006/main">
          <a:endParaRPr lang="ru-RU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0.3837</cdr:x>
      <cdr:y>0.86777</cdr:y>
    </cdr:from>
    <cdr:to>
      <cdr:x>0.5934</cdr:x>
      <cdr:y>0.97501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92867" y="1778000"/>
          <a:ext cx="1198413" cy="219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>
              <a:effectLst/>
              <a:latin typeface="Calibri"/>
            </a:rPr>
            <a:t>Год измерения</a:t>
          </a:r>
        </a:p>
        <a:p xmlns:a="http://schemas.openxmlformats.org/drawingml/2006/main">
          <a:endParaRPr lang="ru-RU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0.39111</cdr:x>
      <cdr:y>0.8626</cdr:y>
    </cdr:from>
    <cdr:to>
      <cdr:x>0.60081</cdr:x>
      <cdr:y>0.96165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5199" y="1913467"/>
          <a:ext cx="1198413" cy="219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>
              <a:effectLst/>
              <a:latin typeface="Calibri"/>
            </a:rPr>
            <a:t>Год измерения</a:t>
          </a:r>
        </a:p>
        <a:p xmlns:a="http://schemas.openxmlformats.org/drawingml/2006/main">
          <a:endParaRPr lang="ru-RU" sz="11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0.40571</cdr:x>
      <cdr:y>0.7411</cdr:y>
    </cdr:from>
    <cdr:to>
      <cdr:x>0.603</cdr:x>
      <cdr:y>0.80469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13294" y="2309061"/>
          <a:ext cx="1173531" cy="198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/>
            <a:t>Год измерения</a:t>
          </a:r>
        </a:p>
      </cdr:txBody>
    </cdr:sp>
  </cdr:relSizeAnchor>
  <cdr:relSizeAnchor xmlns:cdr="http://schemas.openxmlformats.org/drawingml/2006/chartDrawing">
    <cdr:from>
      <cdr:x>0.02257</cdr:x>
      <cdr:y>0.12408</cdr:y>
    </cdr:from>
    <cdr:to>
      <cdr:x>0.07539</cdr:x>
      <cdr:y>0.43336</cdr:y>
    </cdr:to>
    <cdr:sp macro="" textlink="">
      <cdr:nvSpPr>
        <cdr:cNvPr id="6" name="TextBox 1"/>
        <cdr:cNvSpPr txBox="1"/>
      </cdr:nvSpPr>
      <cdr:spPr>
        <a:xfrm xmlns:a="http://schemas.openxmlformats.org/drawingml/2006/main" rot="16200000">
          <a:off x="-265664" y="987944"/>
          <a:ext cx="1337435" cy="4346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dirty="0">
              <a:effectLst/>
              <a:latin typeface="+mn-lt"/>
              <a:ea typeface="+mn-ea"/>
              <a:cs typeface="+mn-cs"/>
            </a:rPr>
            <a:t>Млн. м</a:t>
          </a:r>
          <a:r>
            <a:rPr lang="ru-RU" sz="1100" baseline="30000" dirty="0">
              <a:effectLst/>
              <a:latin typeface="+mn-lt"/>
              <a:ea typeface="+mn-ea"/>
              <a:cs typeface="+mn-cs"/>
            </a:rPr>
            <a:t>3</a:t>
          </a:r>
          <a:r>
            <a:rPr lang="ru-RU" sz="1100" dirty="0">
              <a:effectLst/>
              <a:latin typeface="+mn-lt"/>
              <a:ea typeface="+mn-ea"/>
              <a:cs typeface="+mn-cs"/>
            </a:rPr>
            <a:t> СО</a:t>
          </a:r>
          <a:r>
            <a:rPr lang="ru-RU" sz="1100" baseline="-25000" dirty="0">
              <a:effectLst/>
              <a:latin typeface="+mn-lt"/>
              <a:ea typeface="+mn-ea"/>
              <a:cs typeface="+mn-cs"/>
            </a:rPr>
            <a:t>2</a:t>
          </a:r>
          <a:endParaRPr lang="ru-RU" sz="1100" dirty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57958"/>
            <a:ext cx="3786182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altLang="ru-RU" dirty="0" smtClean="0"/>
              <a:t>                       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6357958"/>
            <a:ext cx="5214942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</a:t>
            </a:r>
            <a:endParaRPr lang="ru-RU" sz="1200" dirty="0" smtClean="0">
              <a:latin typeface="Calibri" pitchFamily="34" charset="0"/>
            </a:endParaRPr>
          </a:p>
          <a:p>
            <a:pPr algn="ctr"/>
            <a:endParaRPr lang="ru-RU" altLang="ru-RU" dirty="0" smtClean="0"/>
          </a:p>
        </p:txBody>
      </p:sp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0" y="2786058"/>
            <a:ext cx="9144000" cy="135732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ru-RU" sz="2800" b="1" dirty="0" smtClean="0"/>
              <a:t>МЕТОДЫ МОНИТОРИНГА</a:t>
            </a:r>
            <a:r>
              <a:rPr lang="en-US" sz="2800" b="1" dirty="0" smtClean="0"/>
              <a:t> </a:t>
            </a:r>
            <a:r>
              <a:rPr lang="ru-RU" sz="2800" b="1" dirty="0" smtClean="0"/>
              <a:t>ИЗМЕНЕНИЯ ВЫБРОСОВ СО</a:t>
            </a:r>
            <a:r>
              <a:rPr lang="ru-RU" sz="2800" b="1" baseline="-25000" dirty="0" smtClean="0"/>
              <a:t>2 </a:t>
            </a:r>
            <a:r>
              <a:rPr lang="ru-RU" sz="2800" b="1" dirty="0" smtClean="0"/>
              <a:t>С УЧЕТОМ ПРИМЕНЯЕМЫХ ВИДОВ ТОПЛИВА ДЛЯ КРУПНЫХ ЭКОНОМИК МИРА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286256"/>
            <a:ext cx="4914912" cy="2214578"/>
          </a:xfrm>
        </p:spPr>
        <p:txBody>
          <a:bodyPr>
            <a:noAutofit/>
          </a:bodyPr>
          <a:lstStyle/>
          <a:p>
            <a:pPr marR="9144" lvl="0" algn="r">
              <a:spcBef>
                <a:spcPct val="0"/>
              </a:spcBef>
              <a:buClrTx/>
              <a:buSzTx/>
              <a:defRPr/>
            </a:pPr>
            <a:r>
              <a:rPr lang="ru-RU" sz="1400" b="1" cap="all" dirty="0" err="1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Рымаров</a:t>
            </a:r>
            <a:r>
              <a:rPr lang="ru-RU" sz="1400" b="1" cap="all" dirty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 </a:t>
            </a:r>
            <a:r>
              <a:rPr lang="ru-RU" sz="1400" b="1" cap="all" dirty="0" err="1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андрей</a:t>
            </a:r>
            <a:r>
              <a:rPr lang="ru-RU" sz="1400" b="1" cap="all" dirty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 </a:t>
            </a:r>
            <a:r>
              <a:rPr lang="ru-RU" sz="1400" b="1" cap="all" dirty="0" err="1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георгиевич</a:t>
            </a:r>
            <a:r>
              <a:rPr lang="ru-RU" sz="1400" b="1" cap="all" dirty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,</a:t>
            </a:r>
          </a:p>
          <a:p>
            <a:pPr marR="9144" lvl="0" algn="r">
              <a:spcBef>
                <a:spcPct val="0"/>
              </a:spcBef>
              <a:buClrTx/>
              <a:buSzTx/>
              <a:defRPr/>
            </a:pPr>
            <a:r>
              <a:rPr lang="ru-RU" sz="1400" b="1" cap="all" dirty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к.т.н., доцент кафедры ТГВ </a:t>
            </a:r>
          </a:p>
          <a:p>
            <a:pPr marR="9144" lvl="0" algn="r">
              <a:spcBef>
                <a:spcPct val="0"/>
              </a:spcBef>
              <a:buClrTx/>
              <a:buSzTx/>
              <a:defRPr/>
            </a:pPr>
            <a:r>
              <a:rPr lang="ru-RU" sz="1400" b="1" cap="all" dirty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НИУ «МГСУ</a:t>
            </a:r>
            <a:r>
              <a:rPr lang="ru-RU" sz="1400" b="1" cap="all" dirty="0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»</a:t>
            </a:r>
          </a:p>
          <a:p>
            <a:pPr marR="9144" lvl="0" algn="r">
              <a:spcBef>
                <a:spcPct val="0"/>
              </a:spcBef>
              <a:buClrTx/>
              <a:buSzTx/>
              <a:defRPr/>
            </a:pPr>
            <a:r>
              <a:rPr lang="ru-RU" sz="1400" b="1" cap="all" dirty="0" err="1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Разаков</a:t>
            </a:r>
            <a:r>
              <a:rPr lang="ru-RU" sz="1400" b="1" cap="all" dirty="0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 </a:t>
            </a:r>
            <a:r>
              <a:rPr lang="ru-RU" sz="1400" b="1" cap="all" dirty="0" err="1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Мухаммет</a:t>
            </a:r>
            <a:r>
              <a:rPr lang="ru-RU" sz="1400" b="1" cap="all" dirty="0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 </a:t>
            </a:r>
            <a:r>
              <a:rPr lang="ru-RU" sz="1400" b="1" cap="all" dirty="0" err="1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Азатович</a:t>
            </a:r>
            <a:r>
              <a:rPr lang="ru-RU" sz="1400" b="1" cap="all" dirty="0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, </a:t>
            </a:r>
          </a:p>
          <a:p>
            <a:pPr marR="9144" lvl="0" algn="r">
              <a:spcBef>
                <a:spcPct val="0"/>
              </a:spcBef>
              <a:buClrTx/>
              <a:buSzTx/>
              <a:defRPr/>
            </a:pPr>
            <a:r>
              <a:rPr lang="ru-RU" sz="1400" b="1" cap="all" dirty="0" err="1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МагистрАНТ</a:t>
            </a:r>
            <a:r>
              <a:rPr lang="ru-RU" sz="1400" b="1" cap="all" dirty="0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 факультета ТГВ</a:t>
            </a:r>
          </a:p>
          <a:p>
            <a:pPr marR="9144" lvl="0" algn="r">
              <a:spcBef>
                <a:spcPct val="0"/>
              </a:spcBef>
              <a:buClrTx/>
              <a:buSzTx/>
              <a:defRPr/>
            </a:pPr>
            <a:r>
              <a:rPr lang="ru-RU" sz="1400" b="1" cap="all" dirty="0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НИУ «МГСУ»</a:t>
            </a:r>
          </a:p>
          <a:p>
            <a:pPr marR="9144" lvl="0" algn="r">
              <a:spcBef>
                <a:spcPct val="0"/>
              </a:spcBef>
              <a:buClrTx/>
              <a:buSzTx/>
              <a:defRPr/>
            </a:pPr>
            <a:r>
              <a:rPr lang="ru-RU" sz="1400" b="1" cap="all" dirty="0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Чернова РИО-РИТА </a:t>
            </a:r>
            <a:r>
              <a:rPr lang="ru-RU" sz="1400" b="1" cap="all" dirty="0" err="1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вАДИМОВНА</a:t>
            </a:r>
            <a:r>
              <a:rPr lang="ru-RU" sz="1400" b="1" cap="all" dirty="0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, </a:t>
            </a:r>
          </a:p>
          <a:p>
            <a:pPr marR="9144" lvl="0" algn="r">
              <a:spcBef>
                <a:spcPct val="0"/>
              </a:spcBef>
              <a:buClrTx/>
              <a:buSzTx/>
              <a:defRPr/>
            </a:pPr>
            <a:r>
              <a:rPr lang="ru-RU" sz="1400" b="1" cap="all" dirty="0" err="1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бАКАЛАВР</a:t>
            </a:r>
            <a:r>
              <a:rPr lang="ru-RU" sz="1400" b="1" cap="all" dirty="0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 факультета ТГВ</a:t>
            </a:r>
          </a:p>
          <a:p>
            <a:pPr marR="9144" lvl="0" algn="r">
              <a:spcBef>
                <a:spcPct val="0"/>
              </a:spcBef>
              <a:buClrTx/>
              <a:buSzTx/>
              <a:defRPr/>
            </a:pPr>
            <a:r>
              <a:rPr lang="ru-RU" sz="1400" b="1" cap="all" dirty="0" smtClean="0">
                <a:solidFill>
                  <a:schemeClr val="tx1"/>
                </a:solidFill>
                <a:effectLst>
                  <a:reflection blurRad="12700" stA="34000" endA="740" endPos="53000" dir="5400000" sy="-100000" algn="bl" rotWithShape="0"/>
                </a:effectLst>
              </a:rPr>
              <a:t>НИУ «МГСУ»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Выводы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25112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Коэффициент эмиссии углерода снизился за счёт увеличения доли природного газа в общем потреблении энергоресурсов.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С 2006 года резко изменился состав потребляемого топлива во всех странах, кроме газодобывающих, к примеру, таких как Россия;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Использование природного газа является альтернативой для снижения расхода  природных органических топлив из-за своих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химическо-тепловых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показателей;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Самый большой объем общих фактический выбросов СО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имеют КНР, США, Индия;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У КНР наблюдается резкое увеличение выбросов с 2002 года из-за увеличения объемов производства.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Коэффициент интенсивности эмиссии углерода не отражает в полной мере фактического количества выбросов двуокиси углерода в атмосферу, а отражает лишь изменения в виде используемого топлива.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357958"/>
            <a:ext cx="378618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altLang="ru-RU" b="1" dirty="0" smtClean="0"/>
              <a:t>                              10</a:t>
            </a:r>
            <a:endParaRPr lang="ru-RU" alt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6357958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</a:t>
            </a:r>
            <a:r>
              <a:rPr lang="en-US" sz="1200" b="1" dirty="0" smtClean="0">
                <a:latin typeface="Calibri" pitchFamily="34" charset="0"/>
              </a:rPr>
              <a:t>XX</a:t>
            </a:r>
            <a:r>
              <a:rPr lang="ru-RU" sz="1200" b="1" dirty="0" smtClean="0">
                <a:latin typeface="Calibri" pitchFamily="34" charset="0"/>
              </a:rPr>
              <a:t> Международная межвузовская научно-практическая конференция</a:t>
            </a:r>
            <a:endParaRPr lang="ru-RU" alt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6357956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Экология энергетики – 2017, НИУ МЭИ</a:t>
            </a:r>
            <a:r>
              <a:rPr lang="en-US" altLang="ru-RU" sz="1200" dirty="0" smtClean="0">
                <a:latin typeface="Calibri" pitchFamily="34" charset="0"/>
              </a:rPr>
              <a:t>, </a:t>
            </a:r>
            <a:r>
              <a:rPr lang="ru-RU" altLang="ru-RU" sz="1200" dirty="0" smtClean="0">
                <a:latin typeface="Calibri" pitchFamily="34" charset="0"/>
              </a:rPr>
              <a:t>Секция 7</a:t>
            </a: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3214686"/>
            <a:ext cx="49536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6166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 25 по 27 апреля 2018 года в НИУ МГСУ состоится XXI Международная научная конференция «Строительство – формирование среды жизнедеятельности».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Основными научными направления: концепция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city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 современные строительные материалы; надежность зданий и сооружений; новые технологии строительства; безопасность в строительстве. 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Для студентов, магистрантов, аспирантов и молодых учёных будет организован семинар, в рамках которого состоится ставший традиционным Всероссийский конкурс научно-технических и научно-исследовательских проектов «МОЛОДЁЖНЫЕ ИННОВАЦИИ».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Доклады участников семинара будут опубликованы в Сборнике, индексируемом РИНЦ. 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Приглашаем всех желающих принять участие в конференции и семинаре!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Цели и задачи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39415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Целью данной работы является исследование фактических выбросов СО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влияние изменения состава используемых видов топлива на коэффициент интенсивности эмиссии углерода в 10 самых крупных экономиках мира.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357958"/>
            <a:ext cx="378618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altLang="ru-RU" b="1" dirty="0" smtClean="0"/>
              <a:t>                              2</a:t>
            </a:r>
            <a:endParaRPr lang="ru-RU" alt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6357954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Экология энергетики – 2017, НИУ МЭИ</a:t>
            </a:r>
            <a:r>
              <a:rPr lang="en-US" altLang="ru-RU" sz="1200" dirty="0" smtClean="0">
                <a:latin typeface="Calibri" pitchFamily="34" charset="0"/>
              </a:rPr>
              <a:t>, </a:t>
            </a:r>
            <a:r>
              <a:rPr lang="ru-RU" altLang="ru-RU" sz="1200" dirty="0" smtClean="0">
                <a:latin typeface="Calibri" pitchFamily="34" charset="0"/>
              </a:rPr>
              <a:t>Секция 7 </a:t>
            </a: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686800" cy="106680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Рис.1 График изменения состава используемого топлива в России</a:t>
            </a:r>
            <a:endParaRPr lang="ru-RU" sz="20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115616" y="1772816"/>
          <a:ext cx="7215238" cy="3821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357958"/>
            <a:ext cx="378618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altLang="ru-RU" b="1" dirty="0" smtClean="0"/>
              <a:t>                              3</a:t>
            </a:r>
            <a:endParaRPr lang="ru-RU" alt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6357958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</a:t>
            </a:r>
            <a:r>
              <a:rPr lang="en-US" sz="1200" b="1" dirty="0" smtClean="0">
                <a:latin typeface="Calibri" pitchFamily="34" charset="0"/>
              </a:rPr>
              <a:t>XX</a:t>
            </a:r>
            <a:r>
              <a:rPr lang="ru-RU" sz="1200" b="1" dirty="0" smtClean="0">
                <a:latin typeface="Calibri" pitchFamily="34" charset="0"/>
              </a:rPr>
              <a:t> Международная межвузовская научно-практическая конференция</a:t>
            </a:r>
            <a:endParaRPr lang="ru-RU" altLang="ru-RU" dirty="0" smtClean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95083" y="3733953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sz="1200" dirty="0" smtClean="0"/>
              <a:t>Потребление топлива </a:t>
            </a:r>
            <a:r>
              <a:rPr lang="ru-RU" sz="1200" dirty="0" err="1" smtClean="0"/>
              <a:t>кг.у.т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6357956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Экология энергетики – 2017, НИУ МЭИ</a:t>
            </a:r>
            <a:r>
              <a:rPr lang="en-US" altLang="ru-RU" sz="1200" dirty="0" smtClean="0">
                <a:latin typeface="Calibri" pitchFamily="34" charset="0"/>
              </a:rPr>
              <a:t>, </a:t>
            </a:r>
            <a:r>
              <a:rPr lang="ru-RU" altLang="ru-RU" sz="1200" dirty="0" smtClean="0">
                <a:latin typeface="Calibri" pitchFamily="34" charset="0"/>
              </a:rPr>
              <a:t>Секция 7</a:t>
            </a:r>
            <a:endParaRPr lang="ru-RU" alt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573325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Solids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твердое топливо;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Liquids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жидкое топливо;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Gas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природный газ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8586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     Рис.2 График изменения состава используемого топлива в США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357958"/>
            <a:ext cx="378618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altLang="ru-RU" b="1" dirty="0" smtClean="0"/>
              <a:t>                              4</a:t>
            </a:r>
            <a:endParaRPr lang="ru-RU" alt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6357958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</a:t>
            </a:r>
            <a:r>
              <a:rPr lang="en-US" sz="1200" b="1" dirty="0" smtClean="0">
                <a:latin typeface="Calibri" pitchFamily="34" charset="0"/>
              </a:rPr>
              <a:t>XX</a:t>
            </a:r>
            <a:r>
              <a:rPr lang="ru-RU" sz="1200" b="1" dirty="0" smtClean="0">
                <a:latin typeface="Calibri" pitchFamily="34" charset="0"/>
              </a:rPr>
              <a:t> Международная межвузовская научно-практическая конференция</a:t>
            </a:r>
            <a:endParaRPr lang="ru-RU" altLang="ru-RU" dirty="0" smtClean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95083" y="3376763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sz="1200" dirty="0" smtClean="0"/>
              <a:t>Потребление топлива </a:t>
            </a:r>
            <a:r>
              <a:rPr lang="ru-RU" sz="1200" dirty="0" err="1" smtClean="0"/>
              <a:t>кг.у.т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6357956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Экология энергетики – 2017, НИУ МЭИ</a:t>
            </a:r>
            <a:r>
              <a:rPr lang="en-US" altLang="ru-RU" sz="1200" dirty="0" smtClean="0">
                <a:latin typeface="Calibri" pitchFamily="34" charset="0"/>
              </a:rPr>
              <a:t>, </a:t>
            </a:r>
            <a:r>
              <a:rPr lang="ru-RU" altLang="ru-RU" sz="1200" dirty="0" smtClean="0">
                <a:latin typeface="Calibri" pitchFamily="34" charset="0"/>
              </a:rPr>
              <a:t>Секция 7</a:t>
            </a:r>
            <a:endParaRPr lang="ru-RU" altLang="ru-RU" dirty="0" smtClean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071538" y="2000240"/>
          <a:ext cx="7643866" cy="3798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971600" y="573325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Solids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твердое топливо;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Liquids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жидкое топливо;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Gas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природный газ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686800" cy="106680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Рис.3 График изменения состава используемого топлива в КНР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357958"/>
            <a:ext cx="378618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altLang="ru-RU" b="1" dirty="0" smtClean="0"/>
              <a:t>                              5</a:t>
            </a:r>
            <a:endParaRPr lang="ru-RU" alt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6357958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</a:t>
            </a:r>
            <a:r>
              <a:rPr lang="en-US" sz="1200" b="1" dirty="0" smtClean="0">
                <a:latin typeface="Calibri" pitchFamily="34" charset="0"/>
              </a:rPr>
              <a:t>XX</a:t>
            </a:r>
            <a:r>
              <a:rPr lang="ru-RU" sz="1200" b="1" dirty="0" smtClean="0">
                <a:latin typeface="Calibri" pitchFamily="34" charset="0"/>
              </a:rPr>
              <a:t> Международная межвузовская научно-практическая конференция</a:t>
            </a:r>
            <a:endParaRPr lang="ru-RU" altLang="ru-RU" dirty="0" smtClean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23645" y="3162449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sz="1200" dirty="0" smtClean="0"/>
              <a:t>Потребление топлива </a:t>
            </a:r>
            <a:r>
              <a:rPr lang="ru-RU" sz="1200" dirty="0" err="1" smtClean="0"/>
              <a:t>кг.у.т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6357956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Экология энергетики – 2017, НИУ МЭИ</a:t>
            </a:r>
            <a:r>
              <a:rPr lang="en-US" altLang="ru-RU" sz="1200" dirty="0" smtClean="0">
                <a:latin typeface="Calibri" pitchFamily="34" charset="0"/>
              </a:rPr>
              <a:t>, </a:t>
            </a:r>
            <a:r>
              <a:rPr lang="ru-RU" altLang="ru-RU" sz="1200" dirty="0" smtClean="0">
                <a:latin typeface="Calibri" pitchFamily="34" charset="0"/>
              </a:rPr>
              <a:t>Секция 7</a:t>
            </a:r>
            <a:endParaRPr lang="ru-RU" altLang="ru-RU" dirty="0" smtClean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071538" y="1714488"/>
          <a:ext cx="7786742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71600" y="573325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Solids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твердое топливо;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Liquids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жидкое топливо;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Gas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природный газ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142984"/>
            <a:ext cx="9229732" cy="106680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Рис.4 График изменения состава используемого топлива во Франции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357958"/>
            <a:ext cx="378618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altLang="ru-RU" b="1" dirty="0" smtClean="0"/>
              <a:t>                              6</a:t>
            </a:r>
            <a:endParaRPr lang="ru-RU" alt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6357958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</a:t>
            </a:r>
            <a:r>
              <a:rPr lang="en-US" sz="1200" b="1" dirty="0" smtClean="0">
                <a:latin typeface="Calibri" pitchFamily="34" charset="0"/>
              </a:rPr>
              <a:t>XX</a:t>
            </a:r>
            <a:r>
              <a:rPr lang="ru-RU" sz="1200" b="1" dirty="0" smtClean="0">
                <a:latin typeface="Calibri" pitchFamily="34" charset="0"/>
              </a:rPr>
              <a:t> Международная межвузовская научно-практическая конференция</a:t>
            </a:r>
            <a:endParaRPr lang="ru-RU" altLang="ru-RU" dirty="0" smtClean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90669" y="3162449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sz="1200" dirty="0" smtClean="0"/>
              <a:t>Потребление топлива </a:t>
            </a:r>
            <a:r>
              <a:rPr lang="ru-RU" sz="1200" dirty="0" err="1" smtClean="0"/>
              <a:t>кг.у.т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6357956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Экология энергетики – 2017, НИУ МЭИ</a:t>
            </a:r>
            <a:r>
              <a:rPr lang="en-US" altLang="ru-RU" sz="1200" dirty="0" smtClean="0">
                <a:latin typeface="Calibri" pitchFamily="34" charset="0"/>
              </a:rPr>
              <a:t>, </a:t>
            </a:r>
            <a:r>
              <a:rPr lang="ru-RU" altLang="ru-RU" sz="1200" dirty="0" smtClean="0">
                <a:latin typeface="Calibri" pitchFamily="34" charset="0"/>
              </a:rPr>
              <a:t>Секция 7</a:t>
            </a:r>
            <a:endParaRPr lang="ru-RU" altLang="ru-RU" dirty="0" smtClean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928662" y="1785926"/>
          <a:ext cx="7358114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71600" y="573325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Solids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твердое топливо;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Liquids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жидкое топливо;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Gas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природный газ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Эмиссия углерода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6796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Эмиссия углерода для страны характеризуется коэффициентом углеродной интенсивности </a:t>
            </a:r>
            <a:r>
              <a:rPr lang="ru-RU" sz="2000" i="1" dirty="0" err="1" smtClean="0"/>
              <a:t>С</a:t>
            </a:r>
            <a:r>
              <a:rPr lang="ru-RU" sz="2000" baseline="-25000" dirty="0" err="1" smtClean="0"/>
              <a:t>с</a:t>
            </a:r>
            <a:r>
              <a:rPr lang="ru-RU" sz="2000" dirty="0" smtClean="0"/>
              <a:t>, который равен массе углерода, выделившегося при потреблении 1 </a:t>
            </a:r>
            <a:r>
              <a:rPr lang="ru-RU" sz="2000" dirty="0" err="1" smtClean="0"/>
              <a:t>т.у.т</a:t>
            </a:r>
            <a:r>
              <a:rPr lang="ru-RU" sz="2000" dirty="0" smtClean="0"/>
              <a:t>. </a:t>
            </a: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85786" y="3286124"/>
            <a:ext cx="8229600" cy="10715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ru-RU" sz="2000" i="1" dirty="0" smtClean="0"/>
              <a:t>                      </a:t>
            </a:r>
            <a:r>
              <a:rPr lang="en-US" sz="2000" i="1" dirty="0" smtClean="0"/>
              <a:t>C</a:t>
            </a:r>
            <a:r>
              <a:rPr lang="en-US" sz="2000" baseline="-25000" dirty="0" smtClean="0"/>
              <a:t>c </a:t>
            </a:r>
            <a:r>
              <a:rPr lang="en-US" sz="2000" dirty="0" smtClean="0"/>
              <a:t>= (0,733E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+ 0,586E</a:t>
            </a:r>
            <a:r>
              <a:rPr lang="en-US" sz="2000" baseline="-25000" dirty="0" smtClean="0"/>
              <a:t>l</a:t>
            </a:r>
            <a:r>
              <a:rPr lang="en-US" sz="2000" dirty="0" smtClean="0"/>
              <a:t> + 0,398E</a:t>
            </a:r>
            <a:r>
              <a:rPr lang="en-US" sz="2000" baseline="-25000" dirty="0" smtClean="0"/>
              <a:t>g</a:t>
            </a:r>
            <a:r>
              <a:rPr lang="en-US" sz="2000" dirty="0" smtClean="0"/>
              <a:t>) /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c</a:t>
            </a:r>
            <a:endParaRPr lang="ru-RU" sz="2000" dirty="0" smtClean="0"/>
          </a:p>
          <a:p>
            <a:r>
              <a:rPr lang="ru-RU" sz="2000" dirty="0" smtClean="0"/>
              <a:t>где </a:t>
            </a:r>
            <a:r>
              <a:rPr lang="ru-RU" sz="2000" i="1" dirty="0" err="1" smtClean="0"/>
              <a:t>E</a:t>
            </a:r>
            <a:r>
              <a:rPr lang="ru-RU" sz="2000" i="1" baseline="-25000" dirty="0" err="1" smtClean="0"/>
              <a:t>s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E</a:t>
            </a:r>
            <a:r>
              <a:rPr lang="ru-RU" sz="2000" i="1" baseline="-25000" dirty="0" err="1" smtClean="0"/>
              <a:t>l</a:t>
            </a:r>
            <a:r>
              <a:rPr lang="ru-RU" sz="2000" i="1" dirty="0" smtClean="0"/>
              <a:t>,, </a:t>
            </a:r>
            <a:r>
              <a:rPr lang="ru-RU" sz="2000" i="1" dirty="0" err="1" smtClean="0"/>
              <a:t>E</a:t>
            </a:r>
            <a:r>
              <a:rPr lang="ru-RU" sz="2000" i="1" baseline="-25000" dirty="0" err="1" smtClean="0"/>
              <a:t>g</a:t>
            </a:r>
            <a:r>
              <a:rPr lang="ru-RU" sz="2000" i="1" dirty="0" smtClean="0"/>
              <a:t> </a:t>
            </a:r>
            <a:r>
              <a:rPr lang="ru-RU" sz="2000" dirty="0" smtClean="0"/>
              <a:t>– потребление твердого, жидкого и газообразного топлива, </a:t>
            </a:r>
            <a:r>
              <a:rPr lang="ru-RU" sz="2000" i="1" dirty="0" err="1" smtClean="0"/>
              <a:t>E</a:t>
            </a:r>
            <a:r>
              <a:rPr lang="ru-RU" sz="2000" i="1" baseline="-25000" dirty="0" err="1" smtClean="0"/>
              <a:t>c</a:t>
            </a:r>
            <a:r>
              <a:rPr lang="ru-RU" sz="2000" i="1" baseline="-25000" dirty="0" smtClean="0"/>
              <a:t> </a:t>
            </a:r>
            <a:r>
              <a:rPr lang="ru-RU" sz="2000" dirty="0" smtClean="0"/>
              <a:t>– общее потребление энергии.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357958"/>
            <a:ext cx="378618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altLang="ru-RU" b="1" dirty="0" smtClean="0"/>
              <a:t>                              7</a:t>
            </a:r>
            <a:endParaRPr lang="ru-RU" alt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6357958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</a:t>
            </a:r>
            <a:r>
              <a:rPr lang="en-US" sz="1200" b="1" dirty="0" smtClean="0">
                <a:latin typeface="Calibri" pitchFamily="34" charset="0"/>
              </a:rPr>
              <a:t>XX</a:t>
            </a:r>
            <a:r>
              <a:rPr lang="ru-RU" sz="1200" b="1" dirty="0" smtClean="0">
                <a:latin typeface="Calibri" pitchFamily="34" charset="0"/>
              </a:rPr>
              <a:t> Международная межвузовская научно-практическая конференция</a:t>
            </a:r>
            <a:endParaRPr lang="ru-RU" alt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929058" y="6357956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Экология энергетики – 2017, НИУ МЭИ</a:t>
            </a:r>
            <a:r>
              <a:rPr lang="en-US" altLang="ru-RU" sz="1200" dirty="0" smtClean="0">
                <a:latin typeface="Calibri" pitchFamily="34" charset="0"/>
              </a:rPr>
              <a:t>, </a:t>
            </a:r>
            <a:r>
              <a:rPr lang="ru-RU" altLang="ru-RU" sz="1200" dirty="0" smtClean="0">
                <a:latin typeface="Calibri" pitchFamily="34" charset="0"/>
              </a:rPr>
              <a:t>Секция 7</a:t>
            </a: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Рис.5 График изменения коэффициента интенсивности эмиссии углерода для 10 самых крупных экономик мира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43608" y="2348880"/>
          <a:ext cx="6858048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357958"/>
            <a:ext cx="378618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altLang="ru-RU" b="1" dirty="0" smtClean="0"/>
              <a:t>                              8</a:t>
            </a:r>
            <a:endParaRPr lang="ru-RU" alt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6357958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</a:t>
            </a:r>
            <a:r>
              <a:rPr lang="en-US" sz="1200" b="1" dirty="0" smtClean="0">
                <a:latin typeface="Calibri" pitchFamily="34" charset="0"/>
              </a:rPr>
              <a:t>XX</a:t>
            </a:r>
            <a:r>
              <a:rPr lang="ru-RU" sz="1200" b="1" dirty="0" smtClean="0">
                <a:latin typeface="Calibri" pitchFamily="34" charset="0"/>
              </a:rPr>
              <a:t> Международная межвузовская научно-практическая конференция</a:t>
            </a:r>
            <a:endParaRPr lang="ru-RU" altLang="ru-RU" dirty="0" smtClean="0"/>
          </a:p>
        </p:txBody>
      </p:sp>
      <p:sp>
        <p:nvSpPr>
          <p:cNvPr id="7" name="TextBox 1"/>
          <p:cNvSpPr txBox="1"/>
          <p:nvPr/>
        </p:nvSpPr>
        <p:spPr>
          <a:xfrm>
            <a:off x="3357554" y="5429264"/>
            <a:ext cx="1571636" cy="3206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100" dirty="0" smtClean="0"/>
              <a:t>Год наблюдения</a:t>
            </a:r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15718" y="3480214"/>
            <a:ext cx="243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Коэффициент интенсивности </a:t>
            </a:r>
          </a:p>
          <a:p>
            <a:r>
              <a:rPr lang="ru-RU" sz="1200" dirty="0" smtClean="0"/>
              <a:t>                    эмиссии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6357956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Экология энергетики – 2017, НИУ МЭИ</a:t>
            </a:r>
            <a:r>
              <a:rPr lang="en-US" altLang="ru-RU" sz="1200" dirty="0" smtClean="0">
                <a:latin typeface="Calibri" pitchFamily="34" charset="0"/>
              </a:rPr>
              <a:t>, </a:t>
            </a:r>
            <a:r>
              <a:rPr lang="ru-RU" altLang="ru-RU" sz="1200" dirty="0" smtClean="0">
                <a:latin typeface="Calibri" pitchFamily="34" charset="0"/>
              </a:rPr>
              <a:t>Секция 7</a:t>
            </a: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         Рис.6 График фактических выбросов СО</a:t>
            </a:r>
            <a:r>
              <a:rPr lang="ru-RU" sz="2000" b="1" baseline="-25000" dirty="0" smtClean="0"/>
              <a:t>2 </a:t>
            </a:r>
            <a:r>
              <a:rPr lang="ru-RU" sz="2000" b="1" dirty="0" smtClean="0"/>
              <a:t>в атмосферу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70080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357958"/>
            <a:ext cx="378618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altLang="ru-RU" b="1" dirty="0" smtClean="0"/>
              <a:t>                              9</a:t>
            </a:r>
            <a:endParaRPr lang="ru-RU" alt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6357956"/>
            <a:ext cx="5220000" cy="36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latin typeface="Calibri" pitchFamily="34" charset="0"/>
              </a:rPr>
              <a:t> Экология энергетики – 2017, НИУ МЭИ</a:t>
            </a:r>
            <a:r>
              <a:rPr lang="en-US" altLang="ru-RU" sz="1200" dirty="0" smtClean="0">
                <a:latin typeface="Calibri" pitchFamily="34" charset="0"/>
              </a:rPr>
              <a:t>, </a:t>
            </a:r>
            <a:r>
              <a:rPr lang="ru-RU" altLang="ru-RU" sz="1200" dirty="0" smtClean="0">
                <a:latin typeface="Calibri" pitchFamily="34" charset="0"/>
              </a:rPr>
              <a:t>Секция 7</a:t>
            </a: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193</TotalTime>
  <Words>655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                       МЕТОДЫ МОНИТОРИНГА ИЗМЕНЕНИЯ ВЫБРОСОВ СО2 С УЧЕТОМ ПРИМЕНЯЕМЫХ ВИДОВ ТОПЛИВА ДЛЯ КРУПНЫХ ЭКОНОМИК МИРА    </vt:lpstr>
      <vt:lpstr>Цели и задачи</vt:lpstr>
      <vt:lpstr>Рис.1 График изменения состава используемого топлива в России</vt:lpstr>
      <vt:lpstr>     Рис.2 График изменения состава используемого топлива в США </vt:lpstr>
      <vt:lpstr>Рис.3 График изменения состава используемого топлива в КНР </vt:lpstr>
      <vt:lpstr>Рис.4 График изменения состава используемого топлива во Франции </vt:lpstr>
      <vt:lpstr>Эмиссия углерода</vt:lpstr>
      <vt:lpstr>Рис.5 График изменения коэффициента интенсивности эмиссии углерода для 10 самых крупных экономик мира </vt:lpstr>
      <vt:lpstr>         Рис.6 График фактических выбросов СО2 в атмосферу</vt:lpstr>
      <vt:lpstr>Выводы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изменения состава используемых видов топлива на коэффициент эмиссии углерода в 10 самых крупных экономиках мира</dc:title>
  <cp:lastModifiedBy>Shot</cp:lastModifiedBy>
  <cp:revision>44</cp:revision>
  <dcterms:modified xsi:type="dcterms:W3CDTF">2017-11-23T09:30:32Z</dcterms:modified>
</cp:coreProperties>
</file>