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68" r:id="rId4"/>
    <p:sldId id="261" r:id="rId5"/>
    <p:sldId id="260" r:id="rId6"/>
    <p:sldId id="262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2362" autoAdjust="0"/>
  </p:normalViewPr>
  <p:slideViewPr>
    <p:cSldViewPr>
      <p:cViewPr>
        <p:scale>
          <a:sx n="80" d="100"/>
          <a:sy n="80" d="100"/>
        </p:scale>
        <p:origin x="-83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2E7E3-E843-4ACC-8E83-DC0F2DF3CFE1}" type="datetimeFigureOut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20E4E-27BE-4D74-83E9-95820F07179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910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3093-87A7-4504-AF20-E9CE07F9D5C4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1E45BF9-A8DF-48F3-9359-302D62C402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02A366F-269B-4C7D-AD9F-838BB6997F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650" y="103188"/>
            <a:ext cx="15811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736B-A470-4FCA-B527-6645B2368F9D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E0A-176E-4C26-9551-B9E5F8028DA2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92C0-543E-41C5-9824-3F1100A596DB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6FE7-F3EA-4E5A-9145-1539FDD1B5FD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F6E5-374D-4632-8C73-76BBA2D7A646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751F-2010-4508-85C5-74D57EA7A983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C562-EB68-46EB-BC36-070A8B0E294D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E762-21C6-4CA5-99EE-4C43347D212E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E4B1-E796-4FB0-B07F-837C0C6AFDA2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B006-EEEA-4DAA-A2A0-66D443F623AB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D8ED-CD4A-4F8E-B0F6-6F3BCC9AA5ED}" type="datetime1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EA67D-A9FC-4290-A995-7CE0DCCC4C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8864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НАЦИОНАЛЬНЫЙ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ИССЛЕДОВАТЕЛЬСКИЙ 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МОСКОВСКИЙ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ГОСУДАРСТВЕННЫЙ СТРОИТЕЛЬНЫЙ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УНИВЕРСИТЕТ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(НИУ МГСУ)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1B73D61-1356-4299-945E-E008A383AEF2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21455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ТЕМА: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Анализ потенциала тепловой энергии свалочного газа для системы горячего водоснабжения города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44291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Авторы: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Разаков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Мухаммет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Азатович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Чернова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Рио-Рита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Вадимовна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 descr="https://media.professionali.ru/processor/logos/s175_100/2013/07/23/www-nposodi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14285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Всероссийская научная конференция и XI молодежная школа «Возобновляемые источники энергии»</a:t>
            </a:r>
          </a:p>
        </p:txBody>
      </p:sp>
      <p:sp>
        <p:nvSpPr>
          <p:cNvPr id="6" name="Подзаголовок 9"/>
          <p:cNvSpPr txBox="1">
            <a:spLocks/>
          </p:cNvSpPr>
          <p:nvPr/>
        </p:nvSpPr>
        <p:spPr>
          <a:xfrm>
            <a:off x="8429652" y="214290"/>
            <a:ext cx="571504" cy="500066"/>
          </a:xfrm>
          <a:prstGeom prst="rect">
            <a:avLst/>
          </a:prstGeom>
          <a:noFill/>
        </p:spPr>
        <p:txBody>
          <a:bodyPr vert="horz" lIns="182880" tIns="0">
            <a:normAutofit lnSpcReduction="10000"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8130" name="Picture 2" descr="C:\Users\Shot\Desktop\ZPS_biogas_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997250"/>
            <a:ext cx="7215238" cy="4617753"/>
          </a:xfrm>
          <a:prstGeom prst="rect">
            <a:avLst/>
          </a:prstGeom>
          <a:noFill/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3108" y="5786454"/>
            <a:ext cx="517962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Добыча свалочного газа (Газотурбинная  и паротурбинная установки)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 descr="https://media.professionali.ru/processor/logos/s175_100/2013/07/23/www-nposodi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14285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Всероссийская научная конференция и XI молодежная школа «Возобновляемые источники энергии»</a:t>
            </a:r>
          </a:p>
        </p:txBody>
      </p:sp>
      <p:sp>
        <p:nvSpPr>
          <p:cNvPr id="6" name="Подзаголовок 9"/>
          <p:cNvSpPr txBox="1">
            <a:spLocks/>
          </p:cNvSpPr>
          <p:nvPr/>
        </p:nvSpPr>
        <p:spPr>
          <a:xfrm>
            <a:off x="8429652" y="214290"/>
            <a:ext cx="571504" cy="500066"/>
          </a:xfrm>
          <a:prstGeom prst="rect">
            <a:avLst/>
          </a:prstGeom>
          <a:noFill/>
        </p:spPr>
        <p:txBody>
          <a:bodyPr vert="horz" lIns="182880" tIns="0">
            <a:normAutofit lnSpcReduction="10000"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928670"/>
            <a:ext cx="61817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643314"/>
            <a:ext cx="5481622" cy="254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285984" y="3357562"/>
            <a:ext cx="311495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Добыча водорода из свалочного газа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786050" y="6215082"/>
            <a:ext cx="372730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Схема подготовки свалочного газа (осушение)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 descr="https://media.professionali.ru/processor/logos/s175_100/2013/07/23/www-nposodi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14285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Всероссийская научная конференция и XI молодежная школа «Возобновляемые источники энергии»</a:t>
            </a:r>
          </a:p>
        </p:txBody>
      </p:sp>
      <p:sp>
        <p:nvSpPr>
          <p:cNvPr id="6" name="Подзаголовок 9"/>
          <p:cNvSpPr txBox="1">
            <a:spLocks/>
          </p:cNvSpPr>
          <p:nvPr/>
        </p:nvSpPr>
        <p:spPr>
          <a:xfrm>
            <a:off x="8429652" y="214290"/>
            <a:ext cx="571504" cy="500066"/>
          </a:xfrm>
          <a:prstGeom prst="rect">
            <a:avLst/>
          </a:prstGeom>
          <a:noFill/>
        </p:spPr>
        <p:txBody>
          <a:bodyPr vert="horz" lIns="182880" tIns="0">
            <a:normAutofit lnSpcReduction="10000"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857356" y="1214422"/>
          <a:ext cx="5000660" cy="1000132"/>
        </p:xfrm>
        <a:graphic>
          <a:graphicData uri="http://schemas.openxmlformats.org/presentationml/2006/ole">
            <p:oleObj spid="_x0000_s24577" name="Equation" r:id="rId3" imgW="2730500" imgH="469900" progId="Equation.DSMT4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00034" y="3286124"/>
            <a:ext cx="2428892" cy="24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 -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количество потребителей, [Чел];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571472" y="3571876"/>
          <a:ext cx="733425" cy="304800"/>
        </p:xfrm>
        <a:graphic>
          <a:graphicData uri="http://schemas.openxmlformats.org/presentationml/2006/ole">
            <p:oleObj spid="_x0000_s24585" name="Equation" r:id="rId4" imgW="736280" imgH="304668" progId="Equation.DSMT4">
              <p:embed/>
            </p:oleObj>
          </a:graphicData>
        </a:graphic>
      </p:graphicFrame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214414" y="3571876"/>
            <a:ext cx="53578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расход горячей воды одним потребителем в сутки отопительного сезона, [л /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сут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x 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чел]; (в расчете принято 100 л / </a:t>
            </a:r>
            <a:r>
              <a:rPr lang="ru-RU" sz="1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сут</a:t>
            </a:r>
            <a:r>
              <a:rPr 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чел для жилых зданий и 25 л / </a:t>
            </a:r>
            <a:r>
              <a:rPr lang="ru-RU" sz="1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сут</a:t>
            </a:r>
            <a:r>
              <a:rPr lang="en-US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x 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чел для общественных зданий 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500034" y="4214818"/>
            <a:ext cx="52149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 - удельная 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теплоемкость воды, [Дж / 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кг </a:t>
            </a:r>
            <a:r>
              <a:rPr lang="ru-RU" sz="1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0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 (в расчете принято 4200 Дж / кг</a:t>
            </a:r>
            <a:r>
              <a:rPr kumimoji="0" lang="ru-RU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baseline="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1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00034" y="4500570"/>
            <a:ext cx="45005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температура горячей воды, [</a:t>
            </a:r>
            <a:r>
              <a:rPr kumimoji="0" lang="ru-RU" sz="10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 (в расчете принято 60 </a:t>
            </a:r>
            <a:r>
              <a:rPr kumimoji="0" lang="ru-RU" sz="10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500034" y="4786322"/>
            <a:ext cx="50006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х.х.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температура холодной воды в зимний период, [</a:t>
            </a:r>
            <a:r>
              <a:rPr kumimoji="0" lang="ru-RU" sz="10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 (в расчете принято 5 </a:t>
            </a:r>
            <a:r>
              <a:rPr kumimoji="0" lang="ru-RU" sz="10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603" name="Object 27"/>
          <p:cNvGraphicFramePr>
            <a:graphicFrameLocks noChangeAspect="1"/>
          </p:cNvGraphicFramePr>
          <p:nvPr/>
        </p:nvGraphicFramePr>
        <p:xfrm>
          <a:off x="571472" y="5143512"/>
          <a:ext cx="285750" cy="247650"/>
        </p:xfrm>
        <a:graphic>
          <a:graphicData uri="http://schemas.openxmlformats.org/presentationml/2006/ole">
            <p:oleObj spid="_x0000_s24603" name="Equation" r:id="rId5" imgW="279279" imgH="241195" progId="Equation.DSMT4">
              <p:embed/>
            </p:oleObj>
          </a:graphicData>
        </a:graphic>
      </p:graphicFrame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785786" y="5072074"/>
            <a:ext cx="814393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коэффициент, зависящий от протяженности и мощности системы горячего водоснабжения, при наличии сетей после ЦТП и изолированных водоразборных стояках 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;  при изолированных водоразборных стояках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608" name="Object 32"/>
          <p:cNvGraphicFramePr>
            <a:graphicFrameLocks noChangeAspect="1"/>
          </p:cNvGraphicFramePr>
          <p:nvPr/>
        </p:nvGraphicFramePr>
        <p:xfrm>
          <a:off x="1857356" y="2357430"/>
          <a:ext cx="5143518" cy="571500"/>
        </p:xfrm>
        <a:graphic>
          <a:graphicData uri="http://schemas.openxmlformats.org/presentationml/2006/ole">
            <p:oleObj spid="_x0000_s24608" name="Equation" r:id="rId6" imgW="3073400" imgH="279400" progId="Equation.DSMT4">
              <p:embed/>
            </p:oleObj>
          </a:graphicData>
        </a:graphic>
      </p:graphicFrame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571472" y="5500702"/>
            <a:ext cx="83582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продолжительность отопительного периода в сутках (число суток с температурой наружного воздуха +8 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baseline="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1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ниже)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 descr="https://media.professionali.ru/processor/logos/s175_100/2013/07/23/www-nposodi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14285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Всероссийская научная конференция и XI молодежная школа «Возобновляемые источники энергии»</a:t>
            </a:r>
          </a:p>
        </p:txBody>
      </p:sp>
      <p:sp>
        <p:nvSpPr>
          <p:cNvPr id="6" name="Подзаголовок 9"/>
          <p:cNvSpPr txBox="1">
            <a:spLocks/>
          </p:cNvSpPr>
          <p:nvPr/>
        </p:nvSpPr>
        <p:spPr>
          <a:xfrm>
            <a:off x="8429652" y="214290"/>
            <a:ext cx="571504" cy="500066"/>
          </a:xfrm>
          <a:prstGeom prst="rect">
            <a:avLst/>
          </a:prstGeom>
          <a:noFill/>
        </p:spPr>
        <p:txBody>
          <a:bodyPr vert="horz" lIns="182880" tIns="0">
            <a:normAutofit lnSpcReduction="10000"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Диаграмма 8"/>
          <p:cNvPicPr>
            <a:picLocks noChangeArrowheads="1"/>
          </p:cNvPicPr>
          <p:nvPr/>
        </p:nvPicPr>
        <p:blipFill>
          <a:blip r:embed="rId2"/>
          <a:srcRect l="-2197" t="-8022" r="-542" b="-12312"/>
          <a:stretch>
            <a:fillRect/>
          </a:stretch>
        </p:blipFill>
        <p:spPr bwMode="auto">
          <a:xfrm>
            <a:off x="1000100" y="1714488"/>
            <a:ext cx="685804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643042" y="5143512"/>
            <a:ext cx="472116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1. Число суток с температурой наружного воздуха + 8 </a:t>
            </a:r>
            <a:r>
              <a:rPr kumimoji="0" lang="ru-RU" sz="11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ниже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 descr="https://media.professionali.ru/processor/logos/s175_100/2013/07/23/www-nposodi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14285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Всероссийская научная конференция и XI молодежная школа «Возобновляемые источники энергии»</a:t>
            </a:r>
          </a:p>
        </p:txBody>
      </p:sp>
      <p:sp>
        <p:nvSpPr>
          <p:cNvPr id="6" name="Подзаголовок 9"/>
          <p:cNvSpPr txBox="1">
            <a:spLocks/>
          </p:cNvSpPr>
          <p:nvPr/>
        </p:nvSpPr>
        <p:spPr>
          <a:xfrm>
            <a:off x="8429652" y="214290"/>
            <a:ext cx="571504" cy="500066"/>
          </a:xfrm>
          <a:prstGeom prst="rect">
            <a:avLst/>
          </a:prstGeom>
          <a:noFill/>
        </p:spPr>
        <p:txBody>
          <a:bodyPr vert="horz" lIns="182880" tIns="0">
            <a:normAutofit lnSpcReduction="10000"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285984" y="1785926"/>
          <a:ext cx="4500594" cy="785818"/>
        </p:xfrm>
        <a:graphic>
          <a:graphicData uri="http://schemas.openxmlformats.org/presentationml/2006/ole">
            <p:oleObj spid="_x0000_s25604" name="Equation" r:id="rId3" imgW="1803400" imgH="355600" progId="Equation.DSMT4">
              <p:embed/>
            </p:oleObj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285720" y="3286124"/>
          <a:ext cx="304800" cy="238125"/>
        </p:xfrm>
        <a:graphic>
          <a:graphicData uri="http://schemas.openxmlformats.org/presentationml/2006/ole">
            <p:oleObj spid="_x0000_s25609" name="Equation" r:id="rId4" imgW="304668" imgH="241195" progId="Equation.DSMT4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285720" y="3500438"/>
          <a:ext cx="304800" cy="228600"/>
        </p:xfrm>
        <a:graphic>
          <a:graphicData uri="http://schemas.openxmlformats.org/presentationml/2006/ole">
            <p:oleObj spid="_x0000_s25608" name="Equation" r:id="rId5" imgW="291973" imgH="228501" progId="Equation.DSMT4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285720" y="3714752"/>
          <a:ext cx="314325" cy="238125"/>
        </p:xfrm>
        <a:graphic>
          <a:graphicData uri="http://schemas.openxmlformats.org/presentationml/2006/ole">
            <p:oleObj spid="_x0000_s25607" name="Equation" r:id="rId6" imgW="317225" imgH="241091" progId="Equation.DSMT4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85720" y="4000504"/>
          <a:ext cx="247650" cy="180975"/>
        </p:xfrm>
        <a:graphic>
          <a:graphicData uri="http://schemas.openxmlformats.org/presentationml/2006/ole">
            <p:oleObj spid="_x0000_s25606" name="Equation" r:id="rId7" imgW="241091" imgH="177646" progId="Equation.DSMT4">
              <p:embed/>
            </p:oleObj>
          </a:graphicData>
        </a:graphic>
      </p:graphicFrame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500034" y="3286124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низшая теплота сгорания используемого топлива, [Дж/м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428596" y="3500438"/>
            <a:ext cx="5500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годовая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принимающая способность полигона, [т/год] (в расчете принято 300000 т/год);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500034" y="3714752"/>
            <a:ext cx="5143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выход газа от удельной массы ТКО, [м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/т ТКО] (в расчете принято 100 м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/т ТКО);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500034" y="3929066"/>
            <a:ext cx="835824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обобщенный понижающий коэффициент, учитывающий время начала отчета выработки метана, срок эксплуатации полигона, способ добычи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биогаза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из ТКО, скорость разложения ТКО в различные периоды года, недожог и транспортные потери у потребителя, (в расчете принято 1 т.к. этот расчет показывает максимальное теоретическое количество свалочного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газа).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 descr="https://media.professionali.ru/processor/logos/s175_100/2013/07/23/www-nposodi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14285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Всероссийская научная конференция и XI молодежная школа «Возобновляемые источники энергии»</a:t>
            </a:r>
          </a:p>
        </p:txBody>
      </p:sp>
      <p:sp>
        <p:nvSpPr>
          <p:cNvPr id="6" name="Подзаголовок 9"/>
          <p:cNvSpPr txBox="1">
            <a:spLocks/>
          </p:cNvSpPr>
          <p:nvPr/>
        </p:nvSpPr>
        <p:spPr>
          <a:xfrm>
            <a:off x="8429652" y="214290"/>
            <a:ext cx="571504" cy="500066"/>
          </a:xfrm>
          <a:prstGeom prst="rect">
            <a:avLst/>
          </a:prstGeom>
          <a:noFill/>
        </p:spPr>
        <p:txBody>
          <a:bodyPr vert="horz" lIns="182880" tIns="0">
            <a:normAutofit lnSpcReduction="10000"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5" name="Диаграмма 9"/>
          <p:cNvPicPr>
            <a:picLocks noChangeArrowheads="1"/>
          </p:cNvPicPr>
          <p:nvPr/>
        </p:nvPicPr>
        <p:blipFill>
          <a:blip r:embed="rId2"/>
          <a:srcRect l="-2060" t="-3580" r="-958" b="-11806"/>
          <a:stretch>
            <a:fillRect/>
          </a:stretch>
        </p:blipFill>
        <p:spPr bwMode="auto">
          <a:xfrm>
            <a:off x="214282" y="1285860"/>
            <a:ext cx="435771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4500570"/>
            <a:ext cx="457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2. Теоретическое количество населения обеспеченное тепловой энергией для горячего водоснабжения свалочным газом со свалки ТКО от 1 млн. человек (при низшей теплоте сгорания топлива равной 19700 КДж /м</a:t>
            </a:r>
            <a:r>
              <a:rPr kumimoji="0" lang="ru-RU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Диаграмма 1"/>
          <p:cNvPicPr>
            <a:picLocks noChangeArrowheads="1"/>
          </p:cNvPicPr>
          <p:nvPr/>
        </p:nvPicPr>
        <p:blipFill>
          <a:blip r:embed="rId3"/>
          <a:srcRect l="-2060" t="-3580" r="-958" b="-11806"/>
          <a:stretch>
            <a:fillRect/>
          </a:stretch>
        </p:blipFill>
        <p:spPr bwMode="auto">
          <a:xfrm>
            <a:off x="4643438" y="1214422"/>
            <a:ext cx="435771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572000" y="4500570"/>
            <a:ext cx="457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3. Теоретическое количество населения обеспеченное тепловой энергией для горячего водоснабжения свалочным газом со свалки ТКО от 1 млн. человек (при низшей теплоте сгорания топлива равной 13000 КДж /м</a:t>
            </a:r>
            <a:r>
              <a:rPr kumimoji="0" lang="ru-RU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5429264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301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Теоретический </a:t>
            </a:r>
            <a:r>
              <a:rPr lang="ru-RU" sz="1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эффект от применения свалочного газа составляет 3-5 % в год. Т.е. при добыче свалочного газа из ТКО от населения в 1 млн. человек,  31 - 51 тыс. человек будет полностью обеспечена теплотой на нужды горячего водоснабжения;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1301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Экологический эффект будет колоссальным: 30 млн. м</a:t>
            </a:r>
            <a:r>
              <a:rPr lang="ru-RU" sz="1400" b="1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sz="1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свалочного газа дополнительно не будет выбрасываться в атмосферу.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 descr="https://media.professionali.ru/processor/logos/s175_100/2013/07/23/www-nposodi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85918" y="14285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Всероссийская научная конференция и XI молодежная школа «Возобновляемые источники энергии»</a:t>
            </a:r>
          </a:p>
        </p:txBody>
      </p:sp>
      <p:sp>
        <p:nvSpPr>
          <p:cNvPr id="6" name="Подзаголовок 9"/>
          <p:cNvSpPr txBox="1">
            <a:spLocks/>
          </p:cNvSpPr>
          <p:nvPr/>
        </p:nvSpPr>
        <p:spPr>
          <a:xfrm>
            <a:off x="8429652" y="214290"/>
            <a:ext cx="571504" cy="500066"/>
          </a:xfrm>
          <a:prstGeom prst="rect">
            <a:avLst/>
          </a:prstGeom>
          <a:noFill/>
        </p:spPr>
        <p:txBody>
          <a:bodyPr vert="horz" lIns="182880" tIns="0">
            <a:normAutofit lnSpcReduction="10000"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428860" y="2857496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01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Спасибо за внимание!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565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Equation</vt:lpstr>
      <vt:lpstr>MathType 6.0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Емельянов</dc:creator>
  <cp:lastModifiedBy>Shot</cp:lastModifiedBy>
  <cp:revision>292</cp:revision>
  <dcterms:created xsi:type="dcterms:W3CDTF">2018-03-30T13:53:16Z</dcterms:created>
  <dcterms:modified xsi:type="dcterms:W3CDTF">2018-11-29T22:09:23Z</dcterms:modified>
</cp:coreProperties>
</file>