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1" r:id="rId3"/>
    <p:sldMasterId id="2147483686" r:id="rId4"/>
  </p:sldMasterIdLst>
  <p:notesMasterIdLst>
    <p:notesMasterId r:id="rId59"/>
  </p:notesMasterIdLst>
  <p:sldIdLst>
    <p:sldId id="256" r:id="rId5"/>
    <p:sldId id="306" r:id="rId6"/>
    <p:sldId id="353" r:id="rId7"/>
    <p:sldId id="354" r:id="rId8"/>
    <p:sldId id="376" r:id="rId9"/>
    <p:sldId id="322" r:id="rId10"/>
    <p:sldId id="305" r:id="rId11"/>
    <p:sldId id="308" r:id="rId12"/>
    <p:sldId id="309" r:id="rId13"/>
    <p:sldId id="377" r:id="rId14"/>
    <p:sldId id="416" r:id="rId15"/>
    <p:sldId id="355" r:id="rId16"/>
    <p:sldId id="356" r:id="rId17"/>
    <p:sldId id="357" r:id="rId18"/>
    <p:sldId id="358" r:id="rId19"/>
    <p:sldId id="359" r:id="rId20"/>
    <p:sldId id="360" r:id="rId21"/>
    <p:sldId id="361" r:id="rId22"/>
    <p:sldId id="362" r:id="rId23"/>
    <p:sldId id="363" r:id="rId24"/>
    <p:sldId id="364" r:id="rId25"/>
    <p:sldId id="365" r:id="rId26"/>
    <p:sldId id="366" r:id="rId27"/>
    <p:sldId id="367" r:id="rId28"/>
    <p:sldId id="368" r:id="rId29"/>
    <p:sldId id="369" r:id="rId30"/>
    <p:sldId id="370" r:id="rId31"/>
    <p:sldId id="371" r:id="rId32"/>
    <p:sldId id="372" r:id="rId33"/>
    <p:sldId id="373" r:id="rId34"/>
    <p:sldId id="374" r:id="rId35"/>
    <p:sldId id="375" r:id="rId36"/>
    <p:sldId id="379" r:id="rId37"/>
    <p:sldId id="390" r:id="rId38"/>
    <p:sldId id="391" r:id="rId39"/>
    <p:sldId id="392" r:id="rId40"/>
    <p:sldId id="393" r:id="rId41"/>
    <p:sldId id="396" r:id="rId42"/>
    <p:sldId id="394" r:id="rId43"/>
    <p:sldId id="395" r:id="rId44"/>
    <p:sldId id="402" r:id="rId45"/>
    <p:sldId id="403" r:id="rId46"/>
    <p:sldId id="404" r:id="rId47"/>
    <p:sldId id="405" r:id="rId48"/>
    <p:sldId id="406" r:id="rId49"/>
    <p:sldId id="407" r:id="rId50"/>
    <p:sldId id="408" r:id="rId51"/>
    <p:sldId id="410" r:id="rId52"/>
    <p:sldId id="411" r:id="rId53"/>
    <p:sldId id="412" r:id="rId54"/>
    <p:sldId id="413" r:id="rId55"/>
    <p:sldId id="414" r:id="rId56"/>
    <p:sldId id="415" r:id="rId57"/>
    <p:sldId id="301" r:id="rId58"/>
  </p:sldIdLst>
  <p:sldSz cx="9144000" cy="6858000" type="screen4x3"/>
  <p:notesSz cx="6985000" cy="928370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 xmlns:p15="http://schemas.microsoft.com/office/powerpoint/2012/main">
        <p15:guide id="1" orient="horz" pos="4032">
          <p15:clr>
            <a:srgbClr val="A4A3A4"/>
          </p15:clr>
        </p15:guide>
        <p15:guide id="2" orient="horz" pos="1841">
          <p15:clr>
            <a:srgbClr val="A4A3A4"/>
          </p15:clr>
        </p15:guide>
        <p15:guide id="3" orient="horz" pos="2849">
          <p15:clr>
            <a:srgbClr val="A4A3A4"/>
          </p15:clr>
        </p15:guide>
        <p15:guide id="4" orient="horz" pos="145">
          <p15:clr>
            <a:srgbClr val="A4A3A4"/>
          </p15:clr>
        </p15:guide>
        <p15:guide id="5" pos="288">
          <p15:clr>
            <a:srgbClr val="A4A3A4"/>
          </p15:clr>
        </p15:guide>
        <p15:guide id="6" pos="5472">
          <p15:clr>
            <a:srgbClr val="A4A3A4"/>
          </p15:clr>
        </p15:guide>
        <p15:guide id="7" pos="2880">
          <p15:clr>
            <a:srgbClr val="A4A3A4"/>
          </p15:clr>
        </p15:guide>
        <p15:guide id="8" pos="43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0929" autoAdjust="0"/>
  </p:normalViewPr>
  <p:slideViewPr>
    <p:cSldViewPr snapToGrid="0">
      <p:cViewPr>
        <p:scale>
          <a:sx n="95" d="100"/>
          <a:sy n="95" d="100"/>
        </p:scale>
        <p:origin x="-2184" y="-576"/>
      </p:cViewPr>
      <p:guideLst>
        <p:guide orient="horz" pos="4032"/>
        <p:guide orient="horz" pos="1841"/>
        <p:guide orient="horz" pos="2849"/>
        <p:guide orient="horz" pos="812"/>
        <p:guide pos="288"/>
        <p:guide pos="5472"/>
        <p:guide pos="2880"/>
        <p:guide pos="4320"/>
      </p:guideLst>
    </p:cSldViewPr>
  </p:slideViewPr>
  <p:outlineViewPr>
    <p:cViewPr>
      <p:scale>
        <a:sx n="33" d="100"/>
        <a:sy n="33" d="100"/>
      </p:scale>
      <p:origin x="0" y="169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4" cy="464185"/>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56551" y="0"/>
            <a:ext cx="3026834" cy="464185"/>
          </a:xfrm>
          <a:prstGeom prst="rect">
            <a:avLst/>
          </a:prstGeom>
        </p:spPr>
        <p:txBody>
          <a:bodyPr vert="horz" lIns="93177" tIns="46589" rIns="93177" bIns="46589" rtlCol="0"/>
          <a:lstStyle>
            <a:lvl1pPr algn="r">
              <a:defRPr sz="1200"/>
            </a:lvl1pPr>
          </a:lstStyle>
          <a:p>
            <a:fld id="{5A5A3909-11E9-43E9-BE83-8F8811C64290}" type="datetimeFigureOut">
              <a:rPr lang="en-US" smtClean="0"/>
              <a:t>6/3/2019</a:t>
            </a:fld>
            <a:endParaRPr lang="en-US"/>
          </a:p>
        </p:txBody>
      </p:sp>
      <p:sp>
        <p:nvSpPr>
          <p:cNvPr id="4" name="Slide Image Placeholder 3"/>
          <p:cNvSpPr>
            <a:spLocks noGrp="1" noRot="1" noChangeAspect="1"/>
          </p:cNvSpPr>
          <p:nvPr>
            <p:ph type="sldImg" idx="2"/>
          </p:nvPr>
        </p:nvSpPr>
        <p:spPr>
          <a:xfrm>
            <a:off x="1173163" y="696913"/>
            <a:ext cx="4638675" cy="34798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698501" y="4409758"/>
            <a:ext cx="5588000" cy="4177665"/>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4" cy="464185"/>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4" cy="464185"/>
          </a:xfrm>
          <a:prstGeom prst="rect">
            <a:avLst/>
          </a:prstGeom>
        </p:spPr>
        <p:txBody>
          <a:bodyPr vert="horz" lIns="93177" tIns="46589" rIns="93177" bIns="46589" rtlCol="0" anchor="b"/>
          <a:lstStyle>
            <a:lvl1pPr algn="r">
              <a:defRPr sz="1200"/>
            </a:lvl1pPr>
          </a:lstStyle>
          <a:p>
            <a:fld id="{79656676-241D-4D10-B5B1-2BD06F3C2492}" type="slidenum">
              <a:rPr lang="en-US" smtClean="0"/>
              <a:t>‹#›</a:t>
            </a:fld>
            <a:endParaRPr lang="en-US"/>
          </a:p>
        </p:txBody>
      </p:sp>
    </p:spTree>
    <p:extLst>
      <p:ext uri="{BB962C8B-B14F-4D97-AF65-F5344CB8AC3E}">
        <p14:creationId xmlns:p14="http://schemas.microsoft.com/office/powerpoint/2010/main" val="2697170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44575"/>
            <a:ext cx="6400800" cy="1241425"/>
          </a:xfrm>
        </p:spPr>
        <p:txBody>
          <a:bodyPr anchor="t" anchorCtr="0"/>
          <a:lstStyle>
            <a:lvl1pPr>
              <a:defRPr sz="38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2362200"/>
            <a:ext cx="6400800" cy="838200"/>
          </a:xfrm>
        </p:spPr>
        <p:txBody>
          <a:bodyPr/>
          <a:lstStyle>
            <a:lvl1pPr marL="0" indent="0" algn="l">
              <a:buNone/>
              <a:defRPr sz="2800">
                <a:solidFill>
                  <a:schemeClr val="accent3"/>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5867727"/>
            <a:ext cx="1534530" cy="594360"/>
          </a:xfrm>
          <a:prstGeom prst="rect">
            <a:avLst/>
          </a:prstGeom>
        </p:spPr>
      </p:pic>
      <p:cxnSp>
        <p:nvCxnSpPr>
          <p:cNvPr id="8" name="Straight Connector 7"/>
          <p:cNvCxnSpPr/>
          <p:nvPr userDrawn="1"/>
        </p:nvCxnSpPr>
        <p:spPr>
          <a:xfrm>
            <a:off x="457200" y="966158"/>
            <a:ext cx="6400800" cy="0"/>
          </a:xfrm>
          <a:prstGeom prst="line">
            <a:avLst/>
          </a:prstGeom>
          <a:ln w="31750">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hasCustomPrompt="1"/>
          </p:nvPr>
        </p:nvSpPr>
        <p:spPr>
          <a:xfrm>
            <a:off x="441384" y="3256471"/>
            <a:ext cx="6416615" cy="533400"/>
          </a:xfrm>
        </p:spPr>
        <p:txBody>
          <a:bodyPr/>
          <a:lstStyle>
            <a:lvl1pPr marL="0" indent="0">
              <a:buFontTx/>
              <a:buNone/>
              <a:defRPr b="1">
                <a:solidFill>
                  <a:schemeClr val="accent3"/>
                </a:solidFill>
                <a:latin typeface="+mj-lt"/>
              </a:defRPr>
            </a:lvl1pPr>
          </a:lstStyle>
          <a:p>
            <a:pPr lvl="0"/>
            <a:r>
              <a:rPr lang="en-US" dirty="0" smtClean="0"/>
              <a:t>Click to add presenter</a:t>
            </a:r>
            <a:endParaRPr lang="en-US" dirty="0"/>
          </a:p>
        </p:txBody>
      </p:sp>
      <p:sp>
        <p:nvSpPr>
          <p:cNvPr id="16" name="Date Placeholder 15"/>
          <p:cNvSpPr>
            <a:spLocks noGrp="1"/>
          </p:cNvSpPr>
          <p:nvPr>
            <p:ph type="dt" sz="half" idx="14"/>
          </p:nvPr>
        </p:nvSpPr>
        <p:spPr>
          <a:xfrm>
            <a:off x="457200" y="4473080"/>
            <a:ext cx="2438400" cy="259360"/>
          </a:xfrm>
          <a:prstGeom prst="rect">
            <a:avLst/>
          </a:prstGeom>
        </p:spPr>
        <p:txBody>
          <a:bodyPr lIns="0" tIns="0" rIns="0" bIns="0"/>
          <a:lstStyle>
            <a:lvl1pPr>
              <a:defRPr sz="1800" b="1">
                <a:solidFill>
                  <a:schemeClr val="bg2"/>
                </a:solidFill>
                <a:latin typeface="+mj-lt"/>
              </a:defRPr>
            </a:lvl1pPr>
          </a:lstStyle>
          <a:p>
            <a:r>
              <a:rPr lang="en-US" smtClean="0"/>
              <a:t>dd month yyyy</a:t>
            </a:r>
            <a:endParaRPr lang="en-US" dirty="0"/>
          </a:p>
        </p:txBody>
      </p:sp>
      <p:sp>
        <p:nvSpPr>
          <p:cNvPr id="17" name="Footer Placeholder 16"/>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1032716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 Picture Panel">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lvl1pPr>
              <a:defRPr/>
            </a:lvl1pPr>
          </a:lstStyle>
          <a:p>
            <a:fld id="{BA96F359-7C56-462E-B43D-3677EB0FFF3C}" type="slidenum">
              <a:rPr lang="en-US"/>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4" name="Picture Placeholder 3"/>
          <p:cNvSpPr>
            <a:spLocks noGrp="1"/>
          </p:cNvSpPr>
          <p:nvPr>
            <p:ph type="pic" sz="quarter" idx="13"/>
          </p:nvPr>
        </p:nvSpPr>
        <p:spPr>
          <a:xfrm>
            <a:off x="457200" y="1622425"/>
            <a:ext cx="2381250" cy="4156075"/>
          </a:xfrm>
        </p:spPr>
        <p:txBody>
          <a:bodyPr/>
          <a:lstStyle/>
          <a:p>
            <a:r>
              <a:rPr lang="en-US" smtClean="0"/>
              <a:t>Click icon to add picture</a:t>
            </a:r>
            <a:endParaRPr lang="en-US"/>
          </a:p>
        </p:txBody>
      </p:sp>
      <p:sp>
        <p:nvSpPr>
          <p:cNvPr id="9" name="Picture Placeholder 3"/>
          <p:cNvSpPr>
            <a:spLocks noGrp="1"/>
          </p:cNvSpPr>
          <p:nvPr>
            <p:ph type="pic" sz="quarter" idx="14"/>
          </p:nvPr>
        </p:nvSpPr>
        <p:spPr>
          <a:xfrm>
            <a:off x="6305550" y="1622425"/>
            <a:ext cx="2381250" cy="4156075"/>
          </a:xfrm>
        </p:spPr>
        <p:txBody>
          <a:bodyPr/>
          <a:lstStyle/>
          <a:p>
            <a:r>
              <a:rPr lang="en-US" smtClean="0"/>
              <a:t>Click icon to add picture</a:t>
            </a:r>
            <a:endParaRPr lang="en-US"/>
          </a:p>
        </p:txBody>
      </p:sp>
      <p:sp>
        <p:nvSpPr>
          <p:cNvPr id="10" name="Picture Placeholder 3"/>
          <p:cNvSpPr>
            <a:spLocks noGrp="1"/>
          </p:cNvSpPr>
          <p:nvPr>
            <p:ph type="pic" sz="quarter" idx="15"/>
          </p:nvPr>
        </p:nvSpPr>
        <p:spPr>
          <a:xfrm>
            <a:off x="3381375" y="1622425"/>
            <a:ext cx="2381250" cy="4156075"/>
          </a:xfrm>
        </p:spPr>
        <p:txBody>
          <a:bodyPr/>
          <a:lstStyle/>
          <a:p>
            <a:r>
              <a:rPr lang="en-US" smtClean="0"/>
              <a:t>Click icon to add picture</a:t>
            </a:r>
            <a:endParaRPr lang="en-US"/>
          </a:p>
        </p:txBody>
      </p:sp>
    </p:spTree>
    <p:extLst>
      <p:ext uri="{BB962C8B-B14F-4D97-AF65-F5344CB8AC3E}">
        <p14:creationId xmlns:p14="http://schemas.microsoft.com/office/powerpoint/2010/main" val="40552820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971644"/>
            <a:ext cx="9144000" cy="5886360"/>
          </a:xfrm>
        </p:spPr>
        <p:txBody>
          <a:bodyPr/>
          <a:lstStyle>
            <a:lvl1pPr marL="0" indent="0">
              <a:buNone/>
              <a:defRPr sz="20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7" name="Slide Number Placeholder 6"/>
          <p:cNvSpPr>
            <a:spLocks noGrp="1"/>
          </p:cNvSpPr>
          <p:nvPr>
            <p:ph type="sldNum" sz="quarter" idx="12"/>
          </p:nvPr>
        </p:nvSpPr>
        <p:spPr/>
        <p:txBody>
          <a:bodyPr/>
          <a:lstStyle>
            <a:lvl1pPr>
              <a:defRPr/>
            </a:lvl1pPr>
          </a:lstStyle>
          <a:p>
            <a:fld id="{BA96F359-7C56-462E-B43D-3677EB0FFF3C}" type="slidenum">
              <a:rPr lang="en-US"/>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96177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3088" y="228600"/>
            <a:ext cx="7932737" cy="9064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35000" y="15351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7400" y="15351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3F56DC84-DBF5-4109-9B40-8DEABA62B987}" type="slidenum">
              <a:rPr lang="en-US"/>
              <a:pPr>
                <a:defRPr/>
              </a:pPr>
              <a:t>‹#›</a:t>
            </a:fld>
            <a:endParaRPr lang="en-US"/>
          </a:p>
        </p:txBody>
      </p:sp>
    </p:spTree>
    <p:extLst>
      <p:ext uri="{BB962C8B-B14F-4D97-AF65-F5344CB8AC3E}">
        <p14:creationId xmlns:p14="http://schemas.microsoft.com/office/powerpoint/2010/main" val="4258155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73088" y="228600"/>
            <a:ext cx="7772400" cy="8382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35000" y="1535113"/>
            <a:ext cx="7772400" cy="4114800"/>
          </a:xfrm>
        </p:spPr>
        <p:txBody>
          <a:bodyPr/>
          <a:lstStyle/>
          <a:p>
            <a:endParaRPr lang="en-US" dirty="0"/>
          </a:p>
        </p:txBody>
      </p:sp>
      <p:sp>
        <p:nvSpPr>
          <p:cNvPr id="4" name="Footer Placeholder 3"/>
          <p:cNvSpPr>
            <a:spLocks noGrp="1"/>
          </p:cNvSpPr>
          <p:nvPr>
            <p:ph type="ftr" sz="quarter" idx="10"/>
          </p:nvPr>
        </p:nvSpPr>
        <p:spPr>
          <a:xfrm>
            <a:off x="587375" y="6343650"/>
            <a:ext cx="2895600" cy="457200"/>
          </a:xfrm>
        </p:spPr>
        <p:txBody>
          <a:bodyPr/>
          <a:lstStyle>
            <a:lvl1pPr>
              <a:defRPr/>
            </a:lvl1pPr>
          </a:lstStyle>
          <a:p>
            <a:endParaRPr lang="en-US" altLang="en-US"/>
          </a:p>
        </p:txBody>
      </p:sp>
      <p:sp>
        <p:nvSpPr>
          <p:cNvPr id="5" name="Slide Number Placeholder 4"/>
          <p:cNvSpPr>
            <a:spLocks noGrp="1"/>
          </p:cNvSpPr>
          <p:nvPr>
            <p:ph type="sldNum" sz="quarter" idx="11"/>
          </p:nvPr>
        </p:nvSpPr>
        <p:spPr>
          <a:xfrm>
            <a:off x="3622675" y="6343650"/>
            <a:ext cx="1905000" cy="457200"/>
          </a:xfrm>
        </p:spPr>
        <p:txBody>
          <a:bodyPr/>
          <a:lstStyle>
            <a:lvl1pPr>
              <a:defRPr/>
            </a:lvl1pPr>
          </a:lstStyle>
          <a:p>
            <a:fld id="{248D9673-FE0A-4AC6-BFF9-D05074C00EE7}" type="slidenum">
              <a:rPr lang="en-US" altLang="en-US"/>
              <a:pPr/>
              <a:t>‹#›</a:t>
            </a:fld>
            <a:endParaRPr lang="en-US" altLang="en-US"/>
          </a:p>
        </p:txBody>
      </p:sp>
    </p:spTree>
    <p:extLst>
      <p:ext uri="{BB962C8B-B14F-4D97-AF65-F5344CB8AC3E}">
        <p14:creationId xmlns:p14="http://schemas.microsoft.com/office/powerpoint/2010/main" val="34340955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44575"/>
            <a:ext cx="6400800" cy="1241425"/>
          </a:xfrm>
        </p:spPr>
        <p:txBody>
          <a:bodyPr anchor="t" anchorCtr="0"/>
          <a:lstStyle>
            <a:lvl1pPr>
              <a:defRPr sz="380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2362200"/>
            <a:ext cx="6400800" cy="838200"/>
          </a:xfrm>
        </p:spPr>
        <p:txBody>
          <a:bodyPr/>
          <a:lstStyle>
            <a:lvl1pPr marL="0" indent="0" algn="l">
              <a:buNone/>
              <a:defRPr sz="2800">
                <a:solidFill>
                  <a:schemeClr val="accent3"/>
                </a:solidFill>
                <a:latin typeface="+mj-lt"/>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0" y="5867727"/>
            <a:ext cx="1534530" cy="594360"/>
          </a:xfrm>
          <a:prstGeom prst="rect">
            <a:avLst/>
          </a:prstGeom>
        </p:spPr>
      </p:pic>
      <p:cxnSp>
        <p:nvCxnSpPr>
          <p:cNvPr id="8" name="Straight Connector 7"/>
          <p:cNvCxnSpPr/>
          <p:nvPr userDrawn="1"/>
        </p:nvCxnSpPr>
        <p:spPr>
          <a:xfrm>
            <a:off x="457200" y="966158"/>
            <a:ext cx="6400800" cy="0"/>
          </a:xfrm>
          <a:prstGeom prst="line">
            <a:avLst/>
          </a:prstGeom>
          <a:ln w="31750">
            <a:solidFill>
              <a:schemeClr val="bg2"/>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hasCustomPrompt="1"/>
          </p:nvPr>
        </p:nvSpPr>
        <p:spPr>
          <a:xfrm>
            <a:off x="441384" y="3256471"/>
            <a:ext cx="6416615" cy="533400"/>
          </a:xfrm>
        </p:spPr>
        <p:txBody>
          <a:bodyPr/>
          <a:lstStyle>
            <a:lvl1pPr marL="0" indent="0">
              <a:buFontTx/>
              <a:buNone/>
              <a:defRPr b="1">
                <a:solidFill>
                  <a:schemeClr val="accent3"/>
                </a:solidFill>
                <a:latin typeface="+mj-lt"/>
              </a:defRPr>
            </a:lvl1pPr>
          </a:lstStyle>
          <a:p>
            <a:pPr lvl="0"/>
            <a:r>
              <a:rPr lang="en-US" dirty="0" smtClean="0"/>
              <a:t>Click to add presenter</a:t>
            </a:r>
            <a:endParaRPr lang="en-US" dirty="0"/>
          </a:p>
        </p:txBody>
      </p:sp>
      <p:sp>
        <p:nvSpPr>
          <p:cNvPr id="16" name="Date Placeholder 15"/>
          <p:cNvSpPr>
            <a:spLocks noGrp="1"/>
          </p:cNvSpPr>
          <p:nvPr>
            <p:ph type="dt" sz="half" idx="14"/>
          </p:nvPr>
        </p:nvSpPr>
        <p:spPr>
          <a:xfrm>
            <a:off x="457200" y="4473080"/>
            <a:ext cx="2438400" cy="259360"/>
          </a:xfrm>
          <a:prstGeom prst="rect">
            <a:avLst/>
          </a:prstGeom>
        </p:spPr>
        <p:txBody>
          <a:bodyPr lIns="0" tIns="0" rIns="0" bIns="0"/>
          <a:lstStyle>
            <a:lvl1pPr>
              <a:defRPr sz="1800" b="1">
                <a:solidFill>
                  <a:schemeClr val="bg2"/>
                </a:solidFill>
                <a:latin typeface="+mj-lt"/>
              </a:defRPr>
            </a:lvl1pPr>
          </a:lstStyle>
          <a:p>
            <a:r>
              <a:rPr lang="en-US" smtClean="0"/>
              <a:t>dd month yyyy</a:t>
            </a:r>
            <a:endParaRPr lang="en-US" dirty="0"/>
          </a:p>
        </p:txBody>
      </p:sp>
    </p:spTree>
    <p:extLst>
      <p:ext uri="{BB962C8B-B14F-4D97-AF65-F5344CB8AC3E}">
        <p14:creationId xmlns:p14="http://schemas.microsoft.com/office/powerpoint/2010/main" val="6496071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
        <p:nvSpPr>
          <p:cNvPr id="10"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Tree>
    <p:extLst>
      <p:ext uri="{BB962C8B-B14F-4D97-AF65-F5344CB8AC3E}">
        <p14:creationId xmlns:p14="http://schemas.microsoft.com/office/powerpoint/2010/main" val="98376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2425"/>
            <a:ext cx="6400800" cy="4114800"/>
          </a:xfrm>
        </p:spPr>
        <p:txBody>
          <a:bodyPr/>
          <a:lstStyle>
            <a:lvl1pPr marL="0" indent="0">
              <a:buFontTx/>
              <a:buNone/>
              <a:defRPr/>
            </a:lvl1pPr>
            <a:lvl2pPr marL="854075" indent="-223838">
              <a:buClr>
                <a:schemeClr val="bg2"/>
              </a:buClr>
              <a:buSzPct val="120000"/>
              <a:buFont typeface="Arial" panose="020B0604020202020204" pitchFamily="34" charset="0"/>
              <a:buChar char="•"/>
              <a:defRPr/>
            </a:lvl2pPr>
          </a:lstStyle>
          <a:p>
            <a:pPr lvl="0"/>
            <a:r>
              <a:rPr lang="en-US" dirty="0" smtClean="0"/>
              <a:t>Click to edit Master text styles</a:t>
            </a:r>
          </a:p>
          <a:p>
            <a:pPr lvl="1"/>
            <a:r>
              <a:rPr lang="en-US" dirty="0" smtClean="0"/>
              <a:t>Second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9"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Tree>
    <p:extLst>
      <p:ext uri="{BB962C8B-B14F-4D97-AF65-F5344CB8AC3E}">
        <p14:creationId xmlns:p14="http://schemas.microsoft.com/office/powerpoint/2010/main" val="101605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67D5EDD-D233-4911-A9C9-6976ED576DF8}" type="slidenum">
              <a:rPr lang="en-US"/>
              <a:pPr/>
              <a:t>‹#›</a:t>
            </a:fld>
            <a:endParaRPr lang="en-US"/>
          </a:p>
        </p:txBody>
      </p:sp>
      <p:sp>
        <p:nvSpPr>
          <p:cNvPr id="10"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74642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22425"/>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68186" y="1622425"/>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E02869-8E6F-4310-91FE-3B49B0FE8F21}" type="slidenum">
              <a:rPr lang="en-US"/>
              <a:pPr/>
              <a:t>‹#›</a:t>
            </a:fld>
            <a:endParaRPr lang="en-US"/>
          </a:p>
        </p:txBody>
      </p:sp>
      <p:sp>
        <p:nvSpPr>
          <p:cNvPr id="10"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Tree>
    <p:extLst>
      <p:ext uri="{BB962C8B-B14F-4D97-AF65-F5344CB8AC3E}">
        <p14:creationId xmlns:p14="http://schemas.microsoft.com/office/powerpoint/2010/main" val="20631488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22425"/>
            <a:ext cx="4040188" cy="369887"/>
          </a:xfrm>
        </p:spPr>
        <p:txBody>
          <a:bodyPr anchor="t" anchorCtr="0"/>
          <a:lstStyle>
            <a:lvl1pPr marL="0" indent="0">
              <a:buNone/>
              <a:defRPr sz="20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79625"/>
            <a:ext cx="4040188" cy="3579363"/>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622425"/>
            <a:ext cx="4041775" cy="369887"/>
          </a:xfrm>
        </p:spPr>
        <p:txBody>
          <a:bodyPr anchor="t" anchorCtr="0"/>
          <a:lstStyle>
            <a:lvl1pPr marL="0" indent="0">
              <a:buNone/>
              <a:defRPr sz="18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79625"/>
            <a:ext cx="4041775" cy="3579363"/>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FF0DF36-2E99-4F7C-9694-B74E24F7754E}" type="slidenum">
              <a:rPr lang="en-US"/>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Tree>
    <p:extLst>
      <p:ext uri="{BB962C8B-B14F-4D97-AF65-F5344CB8AC3E}">
        <p14:creationId xmlns:p14="http://schemas.microsoft.com/office/powerpoint/2010/main" val="1759804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ln w="6350" cmpd="sng"/>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Tree>
    <p:extLst>
      <p:ext uri="{BB962C8B-B14F-4D97-AF65-F5344CB8AC3E}">
        <p14:creationId xmlns:p14="http://schemas.microsoft.com/office/powerpoint/2010/main" val="6081012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2F0A04D-63B3-4C72-B4D1-7371BEAAB9D1}" type="slidenum">
              <a:rPr lang="en-US"/>
              <a:pPr/>
              <a:t>‹#›</a:t>
            </a:fld>
            <a:endParaRPr lang="en-US"/>
          </a:p>
        </p:txBody>
      </p:sp>
      <p:sp>
        <p:nvSpPr>
          <p:cNvPr id="8"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Tree>
    <p:extLst>
      <p:ext uri="{BB962C8B-B14F-4D97-AF65-F5344CB8AC3E}">
        <p14:creationId xmlns:p14="http://schemas.microsoft.com/office/powerpoint/2010/main" val="37972040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CC71EEF-6C00-4091-9C7A-FC68D58DC390}" type="slidenum">
              <a:rPr lang="en-US"/>
              <a:pPr/>
              <a:t>‹#›</a:t>
            </a:fld>
            <a:endParaRPr lang="en-US"/>
          </a:p>
        </p:txBody>
      </p:sp>
    </p:spTree>
    <p:extLst>
      <p:ext uri="{BB962C8B-B14F-4D97-AF65-F5344CB8AC3E}">
        <p14:creationId xmlns:p14="http://schemas.microsoft.com/office/powerpoint/2010/main" val="9866852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Alternate Section">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CC71EEF-6C00-4091-9C7A-FC68D58DC390}" type="slidenum">
              <a:rPr lang="en-US"/>
              <a:pPr/>
              <a:t>‹#›</a:t>
            </a:fld>
            <a:endParaRPr lang="en-US"/>
          </a:p>
        </p:txBody>
      </p:sp>
      <p:sp>
        <p:nvSpPr>
          <p:cNvPr id="6" name="Title 5"/>
          <p:cNvSpPr>
            <a:spLocks noGrp="1"/>
          </p:cNvSpPr>
          <p:nvPr>
            <p:ph type="title"/>
          </p:nvPr>
        </p:nvSpPr>
        <p:spPr>
          <a:xfrm>
            <a:off x="1066800" y="2895600"/>
            <a:ext cx="7010400" cy="1025554"/>
          </a:xfrm>
        </p:spPr>
        <p:txBody>
          <a:bodyPr anchor="ctr" anchorCtr="0"/>
          <a:lstStyle>
            <a:lvl1pPr algn="ctr">
              <a:defRPr sz="3200">
                <a:solidFill>
                  <a:schemeClr val="bg2"/>
                </a:solidFill>
              </a:defRPr>
            </a:lvl1pPr>
          </a:lstStyle>
          <a:p>
            <a:r>
              <a:rPr lang="en-US" dirty="0"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073136"/>
            <a:ext cx="953876" cy="365760"/>
          </a:xfrm>
          <a:prstGeom prst="rect">
            <a:avLst/>
          </a:prstGeom>
        </p:spPr>
      </p:pic>
    </p:spTree>
    <p:extLst>
      <p:ext uri="{BB962C8B-B14F-4D97-AF65-F5344CB8AC3E}">
        <p14:creationId xmlns:p14="http://schemas.microsoft.com/office/powerpoint/2010/main" val="30446205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 Picture Panel">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lvl1pPr>
              <a:defRPr/>
            </a:lvl1pPr>
          </a:lstStyle>
          <a:p>
            <a:fld id="{BA96F359-7C56-462E-B43D-3677EB0FFF3C}" type="slidenum">
              <a:rPr lang="en-US"/>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4" name="Picture Placeholder 3"/>
          <p:cNvSpPr>
            <a:spLocks noGrp="1"/>
          </p:cNvSpPr>
          <p:nvPr>
            <p:ph type="pic" sz="quarter" idx="13"/>
          </p:nvPr>
        </p:nvSpPr>
        <p:spPr>
          <a:xfrm>
            <a:off x="457200" y="1622425"/>
            <a:ext cx="2381250" cy="4156075"/>
          </a:xfrm>
        </p:spPr>
        <p:txBody>
          <a:bodyPr/>
          <a:lstStyle/>
          <a:p>
            <a:endParaRPr lang="en-US"/>
          </a:p>
        </p:txBody>
      </p:sp>
      <p:sp>
        <p:nvSpPr>
          <p:cNvPr id="9" name="Picture Placeholder 3"/>
          <p:cNvSpPr>
            <a:spLocks noGrp="1"/>
          </p:cNvSpPr>
          <p:nvPr>
            <p:ph type="pic" sz="quarter" idx="14"/>
          </p:nvPr>
        </p:nvSpPr>
        <p:spPr>
          <a:xfrm>
            <a:off x="6305550" y="1622425"/>
            <a:ext cx="2381250" cy="4156075"/>
          </a:xfrm>
        </p:spPr>
        <p:txBody>
          <a:bodyPr/>
          <a:lstStyle/>
          <a:p>
            <a:endParaRPr lang="en-US"/>
          </a:p>
        </p:txBody>
      </p:sp>
      <p:sp>
        <p:nvSpPr>
          <p:cNvPr id="10" name="Picture Placeholder 3"/>
          <p:cNvSpPr>
            <a:spLocks noGrp="1"/>
          </p:cNvSpPr>
          <p:nvPr>
            <p:ph type="pic" sz="quarter" idx="15"/>
          </p:nvPr>
        </p:nvSpPr>
        <p:spPr>
          <a:xfrm>
            <a:off x="3381375" y="1622425"/>
            <a:ext cx="2381250" cy="4156075"/>
          </a:xfrm>
        </p:spPr>
        <p:txBody>
          <a:bodyPr/>
          <a:lstStyle/>
          <a:p>
            <a:endParaRPr lang="en-US"/>
          </a:p>
        </p:txBody>
      </p:sp>
      <p:sp>
        <p:nvSpPr>
          <p:cNvPr id="11" name="Text Placeholder 9"/>
          <p:cNvSpPr>
            <a:spLocks noGrp="1"/>
          </p:cNvSpPr>
          <p:nvPr>
            <p:ph type="body" sz="quarter" idx="16"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Tree>
    <p:extLst>
      <p:ext uri="{BB962C8B-B14F-4D97-AF65-F5344CB8AC3E}">
        <p14:creationId xmlns:p14="http://schemas.microsoft.com/office/powerpoint/2010/main" val="1063391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971644"/>
            <a:ext cx="9144000" cy="5886360"/>
          </a:xfrm>
        </p:spPr>
        <p:txBody>
          <a:bodyPr/>
          <a:lstStyle>
            <a:lvl1pPr marL="0" indent="0">
              <a:buNone/>
              <a:defRPr sz="20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7" name="Slide Number Placeholder 6"/>
          <p:cNvSpPr>
            <a:spLocks noGrp="1"/>
          </p:cNvSpPr>
          <p:nvPr>
            <p:ph type="sldNum" sz="quarter" idx="12"/>
          </p:nvPr>
        </p:nvSpPr>
        <p:spPr/>
        <p:txBody>
          <a:bodyPr/>
          <a:lstStyle>
            <a:lvl1pPr>
              <a:defRPr/>
            </a:lvl1pPr>
          </a:lstStyle>
          <a:p>
            <a:fld id="{BA96F359-7C56-462E-B43D-3677EB0FFF3C}" type="slidenum">
              <a:rPr lang="en-US"/>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3180784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OC Marker fo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
        <p:nvSpPr>
          <p:cNvPr id="7" name="Text Placeholder 6"/>
          <p:cNvSpPr>
            <a:spLocks noGrp="1"/>
          </p:cNvSpPr>
          <p:nvPr>
            <p:ph type="body" sz="quarter" idx="13"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39643189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OC Marker for 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928"/>
            <a:ext cx="6400800" cy="4114800"/>
          </a:xfrm>
        </p:spPr>
        <p:txBody>
          <a:bodyPr/>
          <a:lstStyle>
            <a:lvl1pPr marL="0" indent="0">
              <a:buFontTx/>
              <a:buNone/>
              <a:defRPr/>
            </a:lvl1pPr>
            <a:lvl2pPr marL="854075" indent="-223838">
              <a:buClr>
                <a:schemeClr val="bg2"/>
              </a:buClr>
              <a:buSzPct val="120000"/>
              <a:buFont typeface="Arial" panose="020B0604020202020204" pitchFamily="34" charset="0"/>
              <a:buChar char="•"/>
              <a:defRPr/>
            </a:lvl2pPr>
          </a:lstStyle>
          <a:p>
            <a:pPr lvl="0"/>
            <a:r>
              <a:rPr lang="en-US" dirty="0" smtClean="0"/>
              <a:t>Click to edit Master text styles</a:t>
            </a:r>
          </a:p>
          <a:p>
            <a:pPr lvl="1"/>
            <a:r>
              <a:rPr lang="en-US" dirty="0" smtClean="0"/>
              <a:t>Second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
        <p:nvSpPr>
          <p:cNvPr id="7" name="Text Placeholder 6"/>
          <p:cNvSpPr>
            <a:spLocks noGrp="1"/>
          </p:cNvSpPr>
          <p:nvPr>
            <p:ph type="body" sz="quarter" idx="13"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36369216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OC Marker fo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954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68186" y="12954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E02869-8E6F-4310-91FE-3B49B0FE8F21}" type="slidenum">
              <a:rPr lang="en-US"/>
              <a:pPr/>
              <a:t>‹#›</a:t>
            </a:fld>
            <a:endParaRPr lang="en-US"/>
          </a:p>
        </p:txBody>
      </p:sp>
      <p:sp>
        <p:nvSpPr>
          <p:cNvPr id="9" name="Text Placeholder 6"/>
          <p:cNvSpPr>
            <a:spLocks noGrp="1"/>
          </p:cNvSpPr>
          <p:nvPr>
            <p:ph type="body" sz="quarter" idx="13"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39880625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OC Marker for 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4040188" cy="369887"/>
          </a:xfrm>
        </p:spPr>
        <p:txBody>
          <a:bodyPr anchor="t" anchorCtr="0"/>
          <a:lstStyle>
            <a:lvl1pPr marL="0" indent="0">
              <a:buNone/>
              <a:defRPr sz="20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52600"/>
            <a:ext cx="4040188"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295400"/>
            <a:ext cx="4041775" cy="369887"/>
          </a:xfrm>
        </p:spPr>
        <p:txBody>
          <a:bodyPr anchor="t" anchorCtr="0"/>
          <a:lstStyle>
            <a:lvl1pPr marL="0" indent="0">
              <a:buNone/>
              <a:defRPr sz="18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52600"/>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FF0DF36-2E99-4F7C-9694-B74E24F7754E}" type="slidenum">
              <a:rPr lang="en-US"/>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2" name="Text Placeholder 6"/>
          <p:cNvSpPr>
            <a:spLocks noGrp="1"/>
          </p:cNvSpPr>
          <p:nvPr>
            <p:ph type="body" sz="quarter" idx="13"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36997952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OC Marker for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2F0A04D-63B3-4C72-B4D1-7371BEAAB9D1}" type="slidenum">
              <a:rPr lang="en-US"/>
              <a:pPr/>
              <a:t>‹#›</a:t>
            </a:fld>
            <a:endParaRPr lang="en-US"/>
          </a:p>
        </p:txBody>
      </p:sp>
      <p:sp>
        <p:nvSpPr>
          <p:cNvPr id="7" name="Text Placeholder 6"/>
          <p:cNvSpPr>
            <a:spLocks noGrp="1"/>
          </p:cNvSpPr>
          <p:nvPr>
            <p:ph type="body" sz="quarter" idx="13"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2264237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295928"/>
            <a:ext cx="6400800" cy="4114800"/>
          </a:xfrm>
        </p:spPr>
        <p:txBody>
          <a:bodyPr/>
          <a:lstStyle>
            <a:lvl1pPr marL="0" indent="0">
              <a:buFontTx/>
              <a:buNone/>
              <a:defRPr/>
            </a:lvl1pPr>
            <a:lvl2pPr marL="854075" indent="-223838">
              <a:buClr>
                <a:schemeClr val="bg2"/>
              </a:buClr>
              <a:buSzPct val="120000"/>
              <a:buFont typeface="Arial" panose="020B0604020202020204" pitchFamily="34" charset="0"/>
              <a:buChar char="•"/>
              <a:defRPr/>
            </a:lvl2pPr>
          </a:lstStyle>
          <a:p>
            <a:pPr lvl="0"/>
            <a:r>
              <a:rPr lang="en-US" smtClean="0"/>
              <a:t>Click to edit Master text styles</a:t>
            </a:r>
          </a:p>
          <a:p>
            <a:pPr lvl="1"/>
            <a:r>
              <a:rPr lang="en-US" smtClean="0"/>
              <a:t>Second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Tree>
    <p:extLst>
      <p:ext uri="{BB962C8B-B14F-4D97-AF65-F5344CB8AC3E}">
        <p14:creationId xmlns:p14="http://schemas.microsoft.com/office/powerpoint/2010/main" val="32849574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OC Marker for Title and Conten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
        <p:nvSpPr>
          <p:cNvPr id="10"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
        <p:nvSpPr>
          <p:cNvPr id="7" name="Text Placeholder 6"/>
          <p:cNvSpPr>
            <a:spLocks noGrp="1"/>
          </p:cNvSpPr>
          <p:nvPr>
            <p:ph type="body" sz="quarter" idx="14"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36767329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OC Marker for Introduction with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22425"/>
            <a:ext cx="6400800" cy="4114800"/>
          </a:xfrm>
        </p:spPr>
        <p:txBody>
          <a:bodyPr/>
          <a:lstStyle>
            <a:lvl1pPr marL="0" indent="0">
              <a:buFontTx/>
              <a:buNone/>
              <a:defRPr/>
            </a:lvl1pPr>
            <a:lvl2pPr marL="854075" indent="-223838">
              <a:buClr>
                <a:schemeClr val="bg2"/>
              </a:buClr>
              <a:buSzPct val="120000"/>
              <a:buFont typeface="Arial" panose="020B0604020202020204" pitchFamily="34" charset="0"/>
              <a:buChar char="•"/>
              <a:defRPr/>
            </a:lvl2pPr>
          </a:lstStyle>
          <a:p>
            <a:pPr lvl="0"/>
            <a:r>
              <a:rPr lang="en-US" dirty="0" smtClean="0"/>
              <a:t>Click to edit Master text styles</a:t>
            </a:r>
          </a:p>
          <a:p>
            <a:pPr lvl="1"/>
            <a:r>
              <a:rPr lang="en-US" dirty="0" smtClean="0"/>
              <a:t>Second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6815AD9-F1A4-4B56-A2F0-04160DD9FCFD}" type="slidenum">
              <a:rPr lang="en-US"/>
              <a:pPr/>
              <a:t>‹#›</a:t>
            </a:fld>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9"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
        <p:nvSpPr>
          <p:cNvPr id="7" name="Text Placeholder 6"/>
          <p:cNvSpPr>
            <a:spLocks noGrp="1"/>
          </p:cNvSpPr>
          <p:nvPr>
            <p:ph type="body" sz="quarter" idx="14"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24097347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OC Marker for Two Content with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22425"/>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868186" y="1622425"/>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E02869-8E6F-4310-91FE-3B49B0FE8F21}" type="slidenum">
              <a:rPr lang="en-US"/>
              <a:pPr/>
              <a:t>‹#›</a:t>
            </a:fld>
            <a:endParaRPr lang="en-US"/>
          </a:p>
        </p:txBody>
      </p:sp>
      <p:sp>
        <p:nvSpPr>
          <p:cNvPr id="10"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
        <p:nvSpPr>
          <p:cNvPr id="8" name="Text Placeholder 6"/>
          <p:cNvSpPr>
            <a:spLocks noGrp="1"/>
          </p:cNvSpPr>
          <p:nvPr>
            <p:ph type="body" sz="quarter" idx="14"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18985557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OC Marker for Comparison with Subtit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22425"/>
            <a:ext cx="4040188" cy="369887"/>
          </a:xfrm>
        </p:spPr>
        <p:txBody>
          <a:bodyPr anchor="t" anchorCtr="0"/>
          <a:lstStyle>
            <a:lvl1pPr marL="0" indent="0">
              <a:buNone/>
              <a:defRPr sz="20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079625"/>
            <a:ext cx="4040188" cy="3579363"/>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622425"/>
            <a:ext cx="4041775" cy="369887"/>
          </a:xfrm>
        </p:spPr>
        <p:txBody>
          <a:bodyPr anchor="t" anchorCtr="0"/>
          <a:lstStyle>
            <a:lvl1pPr marL="0" indent="0">
              <a:buNone/>
              <a:defRPr sz="18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79625"/>
            <a:ext cx="4041775" cy="3579363"/>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FF0DF36-2E99-4F7C-9694-B74E24F7754E}" type="slidenum">
              <a:rPr lang="en-US"/>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
        <p:nvSpPr>
          <p:cNvPr id="10" name="Text Placeholder 6"/>
          <p:cNvSpPr>
            <a:spLocks noGrp="1"/>
          </p:cNvSpPr>
          <p:nvPr>
            <p:ph type="body" sz="quarter" idx="14"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184300014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OC Marker for Title Only w/ Subtit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2F0A04D-63B3-4C72-B4D1-7371BEAAB9D1}" type="slidenum">
              <a:rPr lang="en-US"/>
              <a:pPr/>
              <a:t>‹#›</a:t>
            </a:fld>
            <a:endParaRPr lang="en-US"/>
          </a:p>
        </p:txBody>
      </p:sp>
      <p:sp>
        <p:nvSpPr>
          <p:cNvPr id="8" name="Text Placeholder 9"/>
          <p:cNvSpPr>
            <a:spLocks noGrp="1"/>
          </p:cNvSpPr>
          <p:nvPr>
            <p:ph type="body" sz="quarter" idx="13" hasCustomPrompt="1"/>
          </p:nvPr>
        </p:nvSpPr>
        <p:spPr>
          <a:xfrm>
            <a:off x="457201" y="1009861"/>
            <a:ext cx="8229600" cy="258762"/>
          </a:xfrm>
        </p:spPr>
        <p:txBody>
          <a:bodyPr/>
          <a:lstStyle>
            <a:lvl1pPr marL="0" indent="0">
              <a:buFontTx/>
              <a:buNone/>
              <a:defRPr sz="1600" b="1">
                <a:solidFill>
                  <a:schemeClr val="bg2"/>
                </a:solidFill>
                <a:latin typeface="+mj-lt"/>
              </a:defRPr>
            </a:lvl1pPr>
            <a:lvl2pPr marL="630238" indent="0">
              <a:buFontTx/>
              <a:buNone/>
              <a:defRPr/>
            </a:lvl2pPr>
            <a:lvl3pPr marL="1027113" indent="0">
              <a:buFontTx/>
              <a:buNone/>
              <a:defRPr/>
            </a:lvl3pPr>
            <a:lvl4pPr marL="1430338" indent="0">
              <a:buFontTx/>
              <a:buNone/>
              <a:defRPr/>
            </a:lvl4pPr>
            <a:lvl5pPr marL="1836738" indent="0">
              <a:buFontTx/>
              <a:buNone/>
              <a:defRPr/>
            </a:lvl5pPr>
          </a:lstStyle>
          <a:p>
            <a:pPr lvl="0"/>
            <a:r>
              <a:rPr lang="en-US" dirty="0" smtClean="0"/>
              <a:t>Click to edit subtitle styles</a:t>
            </a:r>
          </a:p>
        </p:txBody>
      </p:sp>
      <p:sp>
        <p:nvSpPr>
          <p:cNvPr id="6" name="Text Placeholder 6"/>
          <p:cNvSpPr>
            <a:spLocks noGrp="1"/>
          </p:cNvSpPr>
          <p:nvPr>
            <p:ph type="body" sz="quarter" idx="14" hasCustomPrompt="1"/>
          </p:nvPr>
        </p:nvSpPr>
        <p:spPr>
          <a:xfrm>
            <a:off x="121191" y="641910"/>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Tree>
    <p:extLst>
      <p:ext uri="{BB962C8B-B14F-4D97-AF65-F5344CB8AC3E}">
        <p14:creationId xmlns:p14="http://schemas.microsoft.com/office/powerpoint/2010/main" val="5729696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6" name="Rectangle 5"/>
          <p:cNvSpPr/>
          <p:nvPr userDrawn="1"/>
        </p:nvSpPr>
        <p:spPr>
          <a:xfrm>
            <a:off x="0" y="0"/>
            <a:ext cx="9144000" cy="9661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8" name="Title 7"/>
          <p:cNvSpPr>
            <a:spLocks noGrp="1"/>
          </p:cNvSpPr>
          <p:nvPr>
            <p:ph type="title" hasCustomPrompt="1"/>
          </p:nvPr>
        </p:nvSpPr>
        <p:spPr/>
        <p:txBody>
          <a:bodyPr/>
          <a:lstStyle>
            <a:lvl1pPr>
              <a:defRPr baseline="0"/>
            </a:lvl1pPr>
          </a:lstStyle>
          <a:p>
            <a:r>
              <a:rPr lang="en-US" dirty="0" smtClean="0"/>
              <a:t>Style Guide: Fonts</a:t>
            </a:r>
            <a:endParaRPr lang="en-US" dirty="0"/>
          </a:p>
        </p:txBody>
      </p:sp>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71549" y="1205182"/>
            <a:ext cx="7199313" cy="5448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4427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2954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68186" y="1295400"/>
            <a:ext cx="3810000" cy="411480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5E02869-8E6F-4310-91FE-3B49B0FE8F21}" type="slidenum">
              <a:rPr lang="en-US"/>
              <a:pPr/>
              <a:t>‹#›</a:t>
            </a:fld>
            <a:endParaRPr lang="en-US"/>
          </a:p>
        </p:txBody>
      </p:sp>
    </p:spTree>
    <p:extLst>
      <p:ext uri="{BB962C8B-B14F-4D97-AF65-F5344CB8AC3E}">
        <p14:creationId xmlns:p14="http://schemas.microsoft.com/office/powerpoint/2010/main" val="134677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4040188" cy="369887"/>
          </a:xfrm>
        </p:spPr>
        <p:txBody>
          <a:bodyPr anchor="t" anchorCtr="0"/>
          <a:lstStyle>
            <a:lvl1pPr marL="0" indent="0">
              <a:buNone/>
              <a:defRPr sz="20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752600"/>
            <a:ext cx="4040188"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295400"/>
            <a:ext cx="4041775" cy="369887"/>
          </a:xfrm>
        </p:spPr>
        <p:txBody>
          <a:bodyPr anchor="t" anchorCtr="0"/>
          <a:lstStyle>
            <a:lvl1pPr marL="0" indent="0">
              <a:buNone/>
              <a:defRPr sz="18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52600"/>
            <a:ext cx="4041775" cy="3951288"/>
          </a:xfrm>
        </p:spPr>
        <p:txBody>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6FF0DF36-2E99-4F7C-9694-B74E24F7754E}" type="slidenum">
              <a:rPr lang="en-US"/>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03397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82F0A04D-63B3-4C72-B4D1-7371BEAAB9D1}" type="slidenum">
              <a:rPr lang="en-US"/>
              <a:pPr/>
              <a:t>‹#›</a:t>
            </a:fld>
            <a:endParaRPr lang="en-US"/>
          </a:p>
        </p:txBody>
      </p:sp>
    </p:spTree>
    <p:extLst>
      <p:ext uri="{BB962C8B-B14F-4D97-AF65-F5344CB8AC3E}">
        <p14:creationId xmlns:p14="http://schemas.microsoft.com/office/powerpoint/2010/main" val="405453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O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endParaRPr lang="en-US" dirty="0"/>
          </a:p>
        </p:txBody>
      </p:sp>
      <p:sp>
        <p:nvSpPr>
          <p:cNvPr id="4" name="Slide Number Placeholder 3"/>
          <p:cNvSpPr>
            <a:spLocks noGrp="1"/>
          </p:cNvSpPr>
          <p:nvPr>
            <p:ph type="sldNum" sz="quarter" idx="11"/>
          </p:nvPr>
        </p:nvSpPr>
        <p:spPr/>
        <p:txBody>
          <a:bodyPr/>
          <a:lstStyle/>
          <a:p>
            <a:fld id="{2AC8AD05-1BA4-41F4-8E32-23AAAC6E60E8}" type="slidenum">
              <a:rPr lang="en-US" smtClean="0"/>
              <a:pPr/>
              <a:t>‹#›</a:t>
            </a:fld>
            <a:endParaRPr lang="en-US" dirty="0"/>
          </a:p>
        </p:txBody>
      </p:sp>
      <p:sp>
        <p:nvSpPr>
          <p:cNvPr id="5" name="Content Placeholder 2"/>
          <p:cNvSpPr>
            <a:spLocks noGrp="1"/>
          </p:cNvSpPr>
          <p:nvPr>
            <p:ph idx="1" hasCustomPrompt="1"/>
          </p:nvPr>
        </p:nvSpPr>
        <p:spPr>
          <a:xfrm>
            <a:off x="826619" y="1296094"/>
            <a:ext cx="7860182" cy="4592641"/>
          </a:xfrm>
        </p:spPr>
        <p:txBody>
          <a:bodyPr/>
          <a:lstStyle>
            <a:lvl1pPr marL="0" marR="0" indent="0" algn="l" defTabSz="914400" rtl="0" eaLnBrk="1" fontAlgn="base" latinLnBrk="0" hangingPunct="1">
              <a:lnSpc>
                <a:spcPct val="100000"/>
              </a:lnSpc>
              <a:spcBef>
                <a:spcPts val="1200"/>
              </a:spcBef>
              <a:spcAft>
                <a:spcPct val="0"/>
              </a:spcAft>
              <a:buClr>
                <a:schemeClr val="bg2"/>
              </a:buClr>
              <a:buSzPct val="120000"/>
              <a:buFontTx/>
              <a:buNone/>
              <a:tabLst/>
              <a:defRPr b="1">
                <a:solidFill>
                  <a:schemeClr val="tx2">
                    <a:lumMod val="75000"/>
                  </a:schemeClr>
                </a:solidFill>
                <a:latin typeface="+mj-lt"/>
              </a:defRPr>
            </a:lvl1pPr>
            <a:lvl2pPr marL="630238" indent="0">
              <a:buNone/>
              <a:defRPr/>
            </a:lvl2pPr>
            <a:lvl3pPr marL="1027113" indent="0">
              <a:buNone/>
              <a:defRPr/>
            </a:lvl3pPr>
            <a:lvl4pPr marL="1430338" indent="0">
              <a:buNone/>
              <a:defRPr/>
            </a:lvl4pPr>
            <a:lvl5pPr marL="1836738" indent="0">
              <a:buNone/>
              <a:defRPr/>
            </a:lvl5pPr>
          </a:lstStyle>
          <a:p>
            <a:pPr lvl="0"/>
            <a:r>
              <a:rPr lang="en-US" dirty="0" smtClean="0"/>
              <a:t>Click to add text</a:t>
            </a:r>
          </a:p>
          <a:p>
            <a:pPr lvl="0"/>
            <a:r>
              <a:rPr lang="en-US" dirty="0" smtClean="0"/>
              <a:t>Click to add text</a:t>
            </a:r>
          </a:p>
          <a:p>
            <a:pPr marL="0" marR="0" lvl="0" indent="0" algn="l" defTabSz="914400" rtl="0" eaLnBrk="1" fontAlgn="base" latinLnBrk="0" hangingPunct="1">
              <a:lnSpc>
                <a:spcPct val="100000"/>
              </a:lnSpc>
              <a:spcBef>
                <a:spcPts val="1200"/>
              </a:spcBef>
              <a:spcAft>
                <a:spcPct val="0"/>
              </a:spcAft>
              <a:buClr>
                <a:schemeClr val="bg2"/>
              </a:buClr>
              <a:buSzPct val="120000"/>
              <a:buFontTx/>
              <a:buNone/>
              <a:tabLst/>
              <a:defRPr/>
            </a:pPr>
            <a:r>
              <a:rPr lang="en-US" dirty="0" smtClean="0"/>
              <a:t>Click to add text</a:t>
            </a:r>
          </a:p>
          <a:p>
            <a:pPr lvl="0"/>
            <a:r>
              <a:rPr lang="en-US" dirty="0" smtClean="0"/>
              <a:t>Click to add text</a:t>
            </a:r>
          </a:p>
          <a:p>
            <a:pPr lvl="0"/>
            <a:r>
              <a:rPr lang="en-US" dirty="0" smtClean="0"/>
              <a:t>Click to add text</a:t>
            </a:r>
          </a:p>
          <a:p>
            <a:pPr lvl="0"/>
            <a:r>
              <a:rPr lang="en-US" dirty="0" smtClean="0"/>
              <a:t>Click to add text</a:t>
            </a:r>
          </a:p>
          <a:p>
            <a:pPr lvl="0"/>
            <a:r>
              <a:rPr lang="en-US" dirty="0" smtClean="0"/>
              <a:t>Click to add text</a:t>
            </a:r>
          </a:p>
          <a:p>
            <a:pPr marL="0" marR="0" lvl="0" indent="0" algn="l" defTabSz="914400" rtl="0" eaLnBrk="1" fontAlgn="base" latinLnBrk="0" hangingPunct="1">
              <a:lnSpc>
                <a:spcPct val="100000"/>
              </a:lnSpc>
              <a:spcBef>
                <a:spcPts val="1200"/>
              </a:spcBef>
              <a:spcAft>
                <a:spcPct val="0"/>
              </a:spcAft>
              <a:buClr>
                <a:schemeClr val="bg2"/>
              </a:buClr>
              <a:buSzPct val="120000"/>
              <a:buFontTx/>
              <a:buNone/>
              <a:tabLst/>
              <a:defRPr/>
            </a:pPr>
            <a:r>
              <a:rPr lang="en-US" dirty="0" smtClean="0"/>
              <a:t>Click to add text</a:t>
            </a:r>
          </a:p>
          <a:p>
            <a:pPr marL="0" marR="0" lvl="0" indent="0" algn="l" defTabSz="914400" rtl="0" eaLnBrk="1" fontAlgn="base" latinLnBrk="0" hangingPunct="1">
              <a:lnSpc>
                <a:spcPct val="100000"/>
              </a:lnSpc>
              <a:spcBef>
                <a:spcPts val="1200"/>
              </a:spcBef>
              <a:spcAft>
                <a:spcPct val="0"/>
              </a:spcAft>
              <a:buClr>
                <a:schemeClr val="bg2"/>
              </a:buClr>
              <a:buSzPct val="120000"/>
              <a:buFontTx/>
              <a:buNone/>
              <a:tabLst/>
              <a:defRPr/>
            </a:pPr>
            <a:r>
              <a:rPr lang="en-US" dirty="0" smtClean="0"/>
              <a:t>Click to add text</a:t>
            </a:r>
          </a:p>
          <a:p>
            <a:pPr lvl="0"/>
            <a:endParaRPr lang="en-US" dirty="0" smtClean="0"/>
          </a:p>
        </p:txBody>
      </p:sp>
      <p:sp>
        <p:nvSpPr>
          <p:cNvPr id="6" name="Oval 5"/>
          <p:cNvSpPr/>
          <p:nvPr userDrawn="1"/>
        </p:nvSpPr>
        <p:spPr>
          <a:xfrm>
            <a:off x="458351" y="1307624"/>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 Placeholder 6"/>
          <p:cNvSpPr>
            <a:spLocks noGrp="1"/>
          </p:cNvSpPr>
          <p:nvPr>
            <p:ph type="body" sz="quarter" idx="14" hasCustomPrompt="1"/>
          </p:nvPr>
        </p:nvSpPr>
        <p:spPr>
          <a:xfrm>
            <a:off x="428421" y="1312364"/>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1</a:t>
            </a:r>
            <a:endParaRPr lang="en-US" dirty="0"/>
          </a:p>
        </p:txBody>
      </p:sp>
      <p:sp>
        <p:nvSpPr>
          <p:cNvPr id="8" name="Oval 7"/>
          <p:cNvSpPr/>
          <p:nvPr userDrawn="1"/>
        </p:nvSpPr>
        <p:spPr>
          <a:xfrm>
            <a:off x="458351" y="1762181"/>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Placeholder 6"/>
          <p:cNvSpPr>
            <a:spLocks noGrp="1"/>
          </p:cNvSpPr>
          <p:nvPr>
            <p:ph type="body" sz="quarter" idx="15" hasCustomPrompt="1"/>
          </p:nvPr>
        </p:nvSpPr>
        <p:spPr>
          <a:xfrm>
            <a:off x="428421" y="1761311"/>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2</a:t>
            </a:r>
            <a:endParaRPr lang="en-US" dirty="0"/>
          </a:p>
        </p:txBody>
      </p:sp>
      <p:sp>
        <p:nvSpPr>
          <p:cNvPr id="10" name="Oval 9"/>
          <p:cNvSpPr/>
          <p:nvPr userDrawn="1"/>
        </p:nvSpPr>
        <p:spPr>
          <a:xfrm>
            <a:off x="458351" y="2222024"/>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6"/>
          <p:cNvSpPr>
            <a:spLocks noGrp="1"/>
          </p:cNvSpPr>
          <p:nvPr>
            <p:ph type="body" sz="quarter" idx="16" hasCustomPrompt="1"/>
          </p:nvPr>
        </p:nvSpPr>
        <p:spPr>
          <a:xfrm>
            <a:off x="428421" y="2221154"/>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3</a:t>
            </a:r>
            <a:endParaRPr lang="en-US" dirty="0"/>
          </a:p>
        </p:txBody>
      </p:sp>
      <p:sp>
        <p:nvSpPr>
          <p:cNvPr id="12" name="Oval 11"/>
          <p:cNvSpPr/>
          <p:nvPr userDrawn="1"/>
        </p:nvSpPr>
        <p:spPr>
          <a:xfrm>
            <a:off x="458351" y="2681866"/>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6"/>
          <p:cNvSpPr>
            <a:spLocks noGrp="1"/>
          </p:cNvSpPr>
          <p:nvPr>
            <p:ph type="body" sz="quarter" idx="17" hasCustomPrompt="1"/>
          </p:nvPr>
        </p:nvSpPr>
        <p:spPr>
          <a:xfrm>
            <a:off x="422811" y="2686606"/>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4</a:t>
            </a:r>
            <a:endParaRPr lang="en-US" dirty="0"/>
          </a:p>
        </p:txBody>
      </p:sp>
      <p:sp>
        <p:nvSpPr>
          <p:cNvPr id="14" name="Oval 13"/>
          <p:cNvSpPr/>
          <p:nvPr userDrawn="1"/>
        </p:nvSpPr>
        <p:spPr>
          <a:xfrm>
            <a:off x="458351" y="3136424"/>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6"/>
          <p:cNvSpPr>
            <a:spLocks noGrp="1"/>
          </p:cNvSpPr>
          <p:nvPr>
            <p:ph type="body" sz="quarter" idx="18" hasCustomPrompt="1"/>
          </p:nvPr>
        </p:nvSpPr>
        <p:spPr>
          <a:xfrm>
            <a:off x="422811" y="3141164"/>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5</a:t>
            </a:r>
            <a:endParaRPr lang="en-US" dirty="0"/>
          </a:p>
        </p:txBody>
      </p:sp>
      <p:sp>
        <p:nvSpPr>
          <p:cNvPr id="16" name="Oval 15"/>
          <p:cNvSpPr/>
          <p:nvPr userDrawn="1"/>
        </p:nvSpPr>
        <p:spPr>
          <a:xfrm>
            <a:off x="458351" y="3585695"/>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6"/>
          <p:cNvSpPr>
            <a:spLocks noGrp="1"/>
          </p:cNvSpPr>
          <p:nvPr>
            <p:ph type="body" sz="quarter" idx="19" hasCustomPrompt="1"/>
          </p:nvPr>
        </p:nvSpPr>
        <p:spPr>
          <a:xfrm>
            <a:off x="428421" y="3590435"/>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6</a:t>
            </a:r>
            <a:endParaRPr lang="en-US" dirty="0"/>
          </a:p>
        </p:txBody>
      </p:sp>
      <p:sp>
        <p:nvSpPr>
          <p:cNvPr id="18" name="Oval 17"/>
          <p:cNvSpPr/>
          <p:nvPr userDrawn="1"/>
        </p:nvSpPr>
        <p:spPr>
          <a:xfrm>
            <a:off x="458351" y="4045538"/>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Placeholder 6"/>
          <p:cNvSpPr>
            <a:spLocks noGrp="1"/>
          </p:cNvSpPr>
          <p:nvPr>
            <p:ph type="body" sz="quarter" idx="20" hasCustomPrompt="1"/>
          </p:nvPr>
        </p:nvSpPr>
        <p:spPr>
          <a:xfrm>
            <a:off x="428421" y="4050278"/>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7</a:t>
            </a:r>
            <a:endParaRPr lang="en-US" dirty="0"/>
          </a:p>
        </p:txBody>
      </p:sp>
      <p:sp>
        <p:nvSpPr>
          <p:cNvPr id="20" name="Oval 19"/>
          <p:cNvSpPr/>
          <p:nvPr userDrawn="1"/>
        </p:nvSpPr>
        <p:spPr>
          <a:xfrm>
            <a:off x="458351" y="4510666"/>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 Placeholder 6"/>
          <p:cNvSpPr>
            <a:spLocks noGrp="1"/>
          </p:cNvSpPr>
          <p:nvPr>
            <p:ph type="body" sz="quarter" idx="21" hasCustomPrompt="1"/>
          </p:nvPr>
        </p:nvSpPr>
        <p:spPr>
          <a:xfrm>
            <a:off x="428421" y="4510444"/>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8</a:t>
            </a:r>
            <a:endParaRPr lang="en-US" dirty="0"/>
          </a:p>
        </p:txBody>
      </p:sp>
      <p:sp>
        <p:nvSpPr>
          <p:cNvPr id="22" name="Oval 21"/>
          <p:cNvSpPr/>
          <p:nvPr userDrawn="1"/>
        </p:nvSpPr>
        <p:spPr>
          <a:xfrm>
            <a:off x="458351" y="4971523"/>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6"/>
          <p:cNvSpPr>
            <a:spLocks noGrp="1"/>
          </p:cNvSpPr>
          <p:nvPr>
            <p:ph type="body" sz="quarter" idx="22" hasCustomPrompt="1"/>
          </p:nvPr>
        </p:nvSpPr>
        <p:spPr>
          <a:xfrm>
            <a:off x="428421" y="4971301"/>
            <a:ext cx="336009" cy="236538"/>
          </a:xfrm>
        </p:spPr>
        <p:txBody>
          <a:bodyPr lIns="91440" anchor="ctr" anchorCtr="0"/>
          <a:lstStyle>
            <a:lvl1pPr marL="0" indent="0">
              <a:buFontTx/>
              <a:buNone/>
              <a:defRPr sz="1800" b="1">
                <a:solidFill>
                  <a:schemeClr val="bg1"/>
                </a:solidFill>
                <a:latin typeface="+mj-lt"/>
              </a:defRPr>
            </a:lvl1pPr>
          </a:lstStyle>
          <a:p>
            <a:pPr lvl="0"/>
            <a:r>
              <a:rPr lang="en-US" dirty="0" smtClean="0"/>
              <a:t>9</a:t>
            </a:r>
            <a:endParaRPr lang="en-US" dirty="0"/>
          </a:p>
        </p:txBody>
      </p:sp>
    </p:spTree>
    <p:extLst>
      <p:ext uri="{BB962C8B-B14F-4D97-AF65-F5344CB8AC3E}">
        <p14:creationId xmlns:p14="http://schemas.microsoft.com/office/powerpoint/2010/main" val="1828440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CC71EEF-6C00-4091-9C7A-FC68D58DC390}" type="slidenum">
              <a:rPr lang="en-US"/>
              <a:pPr/>
              <a:t>‹#›</a:t>
            </a:fld>
            <a:endParaRPr lang="en-US"/>
          </a:p>
        </p:txBody>
      </p:sp>
    </p:spTree>
    <p:extLst>
      <p:ext uri="{BB962C8B-B14F-4D97-AF65-F5344CB8AC3E}">
        <p14:creationId xmlns:p14="http://schemas.microsoft.com/office/powerpoint/2010/main" val="425129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Alternate Section">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CC71EEF-6C00-4091-9C7A-FC68D58DC390}" type="slidenum">
              <a:rPr lang="en-US"/>
              <a:pPr/>
              <a:t>‹#›</a:t>
            </a:fld>
            <a:endParaRPr lang="en-US"/>
          </a:p>
        </p:txBody>
      </p:sp>
      <p:sp>
        <p:nvSpPr>
          <p:cNvPr id="6" name="Title 5"/>
          <p:cNvSpPr>
            <a:spLocks noGrp="1"/>
          </p:cNvSpPr>
          <p:nvPr>
            <p:ph type="title"/>
          </p:nvPr>
        </p:nvSpPr>
        <p:spPr>
          <a:xfrm>
            <a:off x="1066800" y="2895600"/>
            <a:ext cx="7010400" cy="1025554"/>
          </a:xfrm>
        </p:spPr>
        <p:txBody>
          <a:bodyPr anchor="ctr" anchorCtr="0"/>
          <a:lstStyle>
            <a:lvl1pPr algn="ctr">
              <a:defRPr sz="3200">
                <a:solidFill>
                  <a:schemeClr val="bg2"/>
                </a:solidFill>
              </a:defRPr>
            </a:lvl1pPr>
          </a:lstStyle>
          <a:p>
            <a:r>
              <a:rPr lang="en-US" smtClean="0"/>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073136"/>
            <a:ext cx="953876" cy="365760"/>
          </a:xfrm>
          <a:prstGeom prst="rect">
            <a:avLst/>
          </a:prstGeom>
        </p:spPr>
      </p:pic>
    </p:spTree>
    <p:extLst>
      <p:ext uri="{BB962C8B-B14F-4D97-AF65-F5344CB8AC3E}">
        <p14:creationId xmlns:p14="http://schemas.microsoft.com/office/powerpoint/2010/main" val="329098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image" Target="../media/image1.png"/><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theme" Target="../theme/theme3.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theme" Target="../theme/theme4.xml"/><Relationship Id="rId1"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9661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26" name="Rectangle 2"/>
          <p:cNvSpPr>
            <a:spLocks noGrp="1" noChangeArrowheads="1"/>
          </p:cNvSpPr>
          <p:nvPr>
            <p:ph type="title"/>
          </p:nvPr>
        </p:nvSpPr>
        <p:spPr bwMode="auto">
          <a:xfrm>
            <a:off x="457200" y="230188"/>
            <a:ext cx="8229600" cy="720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295928"/>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6865240" y="6438895"/>
            <a:ext cx="1821560" cy="15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sz="800">
                <a:latin typeface="+mj-lt"/>
              </a:defRPr>
            </a:lvl1pPr>
          </a:lstStyle>
          <a:p>
            <a:endParaRPr lang="en-US" dirty="0"/>
          </a:p>
        </p:txBody>
      </p:sp>
      <p:sp>
        <p:nvSpPr>
          <p:cNvPr id="1030" name="Rectangle 6"/>
          <p:cNvSpPr>
            <a:spLocks noGrp="1" noChangeArrowheads="1"/>
          </p:cNvSpPr>
          <p:nvPr>
            <p:ph type="sldNum" sz="quarter" idx="4"/>
          </p:nvPr>
        </p:nvSpPr>
        <p:spPr bwMode="auto">
          <a:xfrm>
            <a:off x="6858000" y="5981696"/>
            <a:ext cx="182018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sz="1800" b="1">
                <a:latin typeface="+mj-lt"/>
              </a:defRPr>
            </a:lvl1pPr>
          </a:lstStyle>
          <a:p>
            <a:fld id="{2AC8AD05-1BA4-41F4-8E32-23AAAC6E60E8}" type="slidenum">
              <a:rPr lang="en-US" smtClean="0"/>
              <a:pPr/>
              <a:t>‹#›</a:t>
            </a:fld>
            <a:endParaRPr lang="en-US" dirty="0"/>
          </a:p>
        </p:txBody>
      </p:sp>
      <p:cxnSp>
        <p:nvCxnSpPr>
          <p:cNvPr id="8" name="Straight Connector 7"/>
          <p:cNvCxnSpPr/>
          <p:nvPr/>
        </p:nvCxnSpPr>
        <p:spPr>
          <a:xfrm flipV="1">
            <a:off x="448586" y="955183"/>
            <a:ext cx="8229600" cy="9088"/>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457200" y="6073136"/>
            <a:ext cx="953876" cy="36576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9" r:id="rId3"/>
    <p:sldLayoutId id="2147483652" r:id="rId4"/>
    <p:sldLayoutId id="2147483653" r:id="rId5"/>
    <p:sldLayoutId id="2147483654" r:id="rId6"/>
    <p:sldLayoutId id="2147483677" r:id="rId7"/>
    <p:sldLayoutId id="2147483655" r:id="rId8"/>
    <p:sldLayoutId id="2147483658" r:id="rId9"/>
    <p:sldLayoutId id="2147483678" r:id="rId10"/>
    <p:sldLayoutId id="2147483657" r:id="rId11"/>
    <p:sldLayoutId id="2147483698" r:id="rId12"/>
    <p:sldLayoutId id="2147483699" r:id="rId13"/>
  </p:sldLayoutIdLst>
  <p:hf hdr="0" ftr="0"/>
  <p:txStyles>
    <p:titleStyle>
      <a:lvl1pPr algn="l" rtl="0" eaLnBrk="1" fontAlgn="base" hangingPunct="1">
        <a:spcBef>
          <a:spcPct val="0"/>
        </a:spcBef>
        <a:spcAft>
          <a:spcPct val="0"/>
        </a:spcAft>
        <a:defRPr sz="2600" b="1">
          <a:solidFill>
            <a:schemeClr val="tx1"/>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233363" indent="-233363" algn="l" rtl="0" eaLnBrk="1" fontAlgn="base" hangingPunct="1">
        <a:spcBef>
          <a:spcPts val="1200"/>
        </a:spcBef>
        <a:spcAft>
          <a:spcPct val="0"/>
        </a:spcAft>
        <a:buClr>
          <a:schemeClr val="bg2"/>
        </a:buClr>
        <a:buSzPct val="120000"/>
        <a:buChar char="•"/>
        <a:defRPr sz="2000">
          <a:solidFill>
            <a:schemeClr val="tx1"/>
          </a:solidFill>
          <a:latin typeface="+mn-lt"/>
          <a:ea typeface="+mn-ea"/>
          <a:cs typeface="+mn-cs"/>
        </a:defRPr>
      </a:lvl1pPr>
      <a:lvl2pPr marL="915988" indent="-285750" algn="l" rtl="0" eaLnBrk="1" fontAlgn="base" hangingPunct="1">
        <a:spcBef>
          <a:spcPts val="600"/>
        </a:spcBef>
        <a:spcAft>
          <a:spcPct val="0"/>
        </a:spcAft>
        <a:buChar char="–"/>
        <a:defRPr sz="2000">
          <a:solidFill>
            <a:schemeClr val="tx1"/>
          </a:solidFill>
          <a:latin typeface="+mn-lt"/>
        </a:defRPr>
      </a:lvl2pPr>
      <a:lvl3pPr marL="1258888" indent="-231775" algn="l" rtl="0" eaLnBrk="1" fontAlgn="base" hangingPunct="1">
        <a:spcBef>
          <a:spcPts val="600"/>
        </a:spcBef>
        <a:spcAft>
          <a:spcPct val="0"/>
        </a:spcAft>
        <a:buFont typeface="Arial" panose="020B0604020202020204" pitchFamily="34" charset="0"/>
        <a:buChar char="»"/>
        <a:defRPr sz="2000">
          <a:solidFill>
            <a:schemeClr val="tx1"/>
          </a:solidFill>
          <a:latin typeface="+mn-lt"/>
        </a:defRPr>
      </a:lvl3pPr>
      <a:lvl4pPr marL="1658938" indent="-228600" algn="l" rtl="0" eaLnBrk="1" fontAlgn="base" hangingPunct="1">
        <a:spcBef>
          <a:spcPts val="600"/>
        </a:spcBef>
        <a:spcAft>
          <a:spcPct val="0"/>
        </a:spcAft>
        <a:buFont typeface="Wingdings" panose="05000000000000000000" pitchFamily="2" charset="2"/>
        <a:buChar char="§"/>
        <a:defRPr sz="2000">
          <a:solidFill>
            <a:schemeClr val="tx1"/>
          </a:solidFill>
          <a:latin typeface="+mn-lt"/>
        </a:defRPr>
      </a:lvl4pPr>
      <a:lvl5pPr marL="2065338" indent="-228600" algn="l" rtl="0" eaLnBrk="1" fontAlgn="base" hangingPunct="1">
        <a:spcBef>
          <a:spcPts val="600"/>
        </a:spcBef>
        <a:spcAft>
          <a:spcPct val="0"/>
        </a:spcAft>
        <a:buFont typeface="Georgia" panose="02040502050405020303" pitchFamily="18" charset="0"/>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9661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26" name="Rectangle 2"/>
          <p:cNvSpPr>
            <a:spLocks noGrp="1" noChangeArrowheads="1"/>
          </p:cNvSpPr>
          <p:nvPr>
            <p:ph type="title"/>
          </p:nvPr>
        </p:nvSpPr>
        <p:spPr bwMode="auto">
          <a:xfrm>
            <a:off x="457200" y="230188"/>
            <a:ext cx="8229600" cy="720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22425"/>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865240" y="6438895"/>
            <a:ext cx="1821560" cy="15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sz="800">
                <a:latin typeface="+mj-lt"/>
              </a:defRPr>
            </a:lvl1pPr>
          </a:lstStyle>
          <a:p>
            <a:endParaRPr lang="en-US" dirty="0"/>
          </a:p>
        </p:txBody>
      </p:sp>
      <p:sp>
        <p:nvSpPr>
          <p:cNvPr id="1030" name="Rectangle 6"/>
          <p:cNvSpPr>
            <a:spLocks noGrp="1" noChangeArrowheads="1"/>
          </p:cNvSpPr>
          <p:nvPr>
            <p:ph type="sldNum" sz="quarter" idx="4"/>
          </p:nvPr>
        </p:nvSpPr>
        <p:spPr bwMode="auto">
          <a:xfrm>
            <a:off x="6858000" y="5981696"/>
            <a:ext cx="182018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sz="1800" b="1">
                <a:latin typeface="+mj-lt"/>
              </a:defRPr>
            </a:lvl1pPr>
          </a:lstStyle>
          <a:p>
            <a:fld id="{2AC8AD05-1BA4-41F4-8E32-23AAAC6E60E8}" type="slidenum">
              <a:rPr lang="en-US" smtClean="0"/>
              <a:pPr/>
              <a:t>‹#›</a:t>
            </a:fld>
            <a:endParaRPr lang="en-US" dirty="0"/>
          </a:p>
        </p:txBody>
      </p:sp>
      <p:cxnSp>
        <p:nvCxnSpPr>
          <p:cNvPr id="8" name="Straight Connector 7"/>
          <p:cNvCxnSpPr/>
          <p:nvPr/>
        </p:nvCxnSpPr>
        <p:spPr>
          <a:xfrm flipV="1">
            <a:off x="457200" y="955183"/>
            <a:ext cx="8229600" cy="9088"/>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57200" y="6073136"/>
            <a:ext cx="953876" cy="365760"/>
          </a:xfrm>
          <a:prstGeom prst="rect">
            <a:avLst/>
          </a:prstGeom>
        </p:spPr>
      </p:pic>
    </p:spTree>
    <p:extLst>
      <p:ext uri="{BB962C8B-B14F-4D97-AF65-F5344CB8AC3E}">
        <p14:creationId xmlns:p14="http://schemas.microsoft.com/office/powerpoint/2010/main" val="19179278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0" r:id="rId10"/>
    <p:sldLayoutId id="2147483670" r:id="rId11"/>
  </p:sldLayoutIdLst>
  <p:hf hdr="0" ftr="0"/>
  <p:txStyles>
    <p:titleStyle>
      <a:lvl1pPr algn="l" rtl="0" eaLnBrk="1" fontAlgn="base" hangingPunct="1">
        <a:spcBef>
          <a:spcPct val="0"/>
        </a:spcBef>
        <a:spcAft>
          <a:spcPct val="0"/>
        </a:spcAft>
        <a:defRPr sz="2600" b="1">
          <a:solidFill>
            <a:schemeClr val="tx1"/>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233363" indent="-233363" algn="l" rtl="0" eaLnBrk="1" fontAlgn="base" hangingPunct="1">
        <a:spcBef>
          <a:spcPts val="1200"/>
        </a:spcBef>
        <a:spcAft>
          <a:spcPct val="0"/>
        </a:spcAft>
        <a:buClr>
          <a:schemeClr val="bg2"/>
        </a:buClr>
        <a:buSzPct val="120000"/>
        <a:buChar char="•"/>
        <a:defRPr sz="2000">
          <a:solidFill>
            <a:schemeClr val="tx1"/>
          </a:solidFill>
          <a:latin typeface="+mn-lt"/>
          <a:ea typeface="+mn-ea"/>
          <a:cs typeface="+mn-cs"/>
        </a:defRPr>
      </a:lvl1pPr>
      <a:lvl2pPr marL="915988" indent="-285750" algn="l" rtl="0" eaLnBrk="1" fontAlgn="base" hangingPunct="1">
        <a:spcBef>
          <a:spcPts val="600"/>
        </a:spcBef>
        <a:spcAft>
          <a:spcPct val="0"/>
        </a:spcAft>
        <a:buChar char="–"/>
        <a:defRPr sz="2000">
          <a:solidFill>
            <a:schemeClr val="tx1"/>
          </a:solidFill>
          <a:latin typeface="+mn-lt"/>
        </a:defRPr>
      </a:lvl2pPr>
      <a:lvl3pPr marL="1258888" indent="-231775" algn="l" rtl="0" eaLnBrk="1" fontAlgn="base" hangingPunct="1">
        <a:spcBef>
          <a:spcPts val="600"/>
        </a:spcBef>
        <a:spcAft>
          <a:spcPct val="0"/>
        </a:spcAft>
        <a:buFont typeface="Arial" panose="020B0604020202020204" pitchFamily="34" charset="0"/>
        <a:buChar char="»"/>
        <a:defRPr sz="2000">
          <a:solidFill>
            <a:schemeClr val="tx1"/>
          </a:solidFill>
          <a:latin typeface="+mn-lt"/>
        </a:defRPr>
      </a:lvl3pPr>
      <a:lvl4pPr marL="1658938" indent="-228600" algn="l" rtl="0" eaLnBrk="1" fontAlgn="base" hangingPunct="1">
        <a:spcBef>
          <a:spcPts val="600"/>
        </a:spcBef>
        <a:spcAft>
          <a:spcPct val="0"/>
        </a:spcAft>
        <a:buFont typeface="Wingdings" panose="05000000000000000000" pitchFamily="2" charset="2"/>
        <a:buChar char="§"/>
        <a:defRPr sz="2000">
          <a:solidFill>
            <a:schemeClr val="tx1"/>
          </a:solidFill>
          <a:latin typeface="+mn-lt"/>
        </a:defRPr>
      </a:lvl4pPr>
      <a:lvl5pPr marL="2065338" indent="-228600" algn="l" rtl="0" eaLnBrk="1" fontAlgn="base" hangingPunct="1">
        <a:spcBef>
          <a:spcPts val="600"/>
        </a:spcBef>
        <a:spcAft>
          <a:spcPct val="0"/>
        </a:spcAft>
        <a:buFont typeface="Georgia" panose="02040502050405020303" pitchFamily="18" charset="0"/>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9661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26" name="Rectangle 2"/>
          <p:cNvSpPr>
            <a:spLocks noGrp="1" noChangeArrowheads="1"/>
          </p:cNvSpPr>
          <p:nvPr>
            <p:ph type="title"/>
          </p:nvPr>
        </p:nvSpPr>
        <p:spPr bwMode="auto">
          <a:xfrm>
            <a:off x="457200" y="230188"/>
            <a:ext cx="8229600" cy="720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295928"/>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dirty="0" smtClean="0"/>
              <a:t>Click to edit Master text styles</a:t>
            </a:r>
          </a:p>
        </p:txBody>
      </p:sp>
      <p:sp>
        <p:nvSpPr>
          <p:cNvPr id="1029" name="Rectangle 5"/>
          <p:cNvSpPr>
            <a:spLocks noGrp="1" noChangeArrowheads="1"/>
          </p:cNvSpPr>
          <p:nvPr>
            <p:ph type="ftr" sz="quarter" idx="3"/>
          </p:nvPr>
        </p:nvSpPr>
        <p:spPr bwMode="auto">
          <a:xfrm>
            <a:off x="6865240" y="6438895"/>
            <a:ext cx="1821560" cy="15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sz="800">
                <a:latin typeface="+mj-lt"/>
              </a:defRPr>
            </a:lvl1pPr>
          </a:lstStyle>
          <a:p>
            <a:endParaRPr lang="en-US" dirty="0"/>
          </a:p>
        </p:txBody>
      </p:sp>
      <p:sp>
        <p:nvSpPr>
          <p:cNvPr id="1030" name="Rectangle 6"/>
          <p:cNvSpPr>
            <a:spLocks noGrp="1" noChangeArrowheads="1"/>
          </p:cNvSpPr>
          <p:nvPr>
            <p:ph type="sldNum" sz="quarter" idx="4"/>
          </p:nvPr>
        </p:nvSpPr>
        <p:spPr bwMode="auto">
          <a:xfrm>
            <a:off x="6858000" y="5981696"/>
            <a:ext cx="182018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defRPr sz="1800" b="1">
                <a:latin typeface="+mj-lt"/>
              </a:defRPr>
            </a:lvl1pPr>
          </a:lstStyle>
          <a:p>
            <a:fld id="{2AC8AD05-1BA4-41F4-8E32-23AAAC6E60E8}" type="slidenum">
              <a:rPr lang="en-US" smtClean="0"/>
              <a:pPr/>
              <a:t>‹#›</a:t>
            </a:fld>
            <a:endParaRPr lang="en-US" dirty="0"/>
          </a:p>
        </p:txBody>
      </p:sp>
      <p:cxnSp>
        <p:nvCxnSpPr>
          <p:cNvPr id="8" name="Straight Connector 7"/>
          <p:cNvCxnSpPr/>
          <p:nvPr/>
        </p:nvCxnSpPr>
        <p:spPr>
          <a:xfrm flipV="1">
            <a:off x="457200" y="952412"/>
            <a:ext cx="8229600" cy="9088"/>
          </a:xfrm>
          <a:prstGeom prst="line">
            <a:avLst/>
          </a:prstGeom>
          <a:ln w="22225">
            <a:solidFill>
              <a:schemeClr val="bg2"/>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57200" y="6073136"/>
            <a:ext cx="953876" cy="365760"/>
          </a:xfrm>
          <a:prstGeom prst="rect">
            <a:avLst/>
          </a:prstGeom>
        </p:spPr>
      </p:pic>
      <p:sp>
        <p:nvSpPr>
          <p:cNvPr id="2" name="Oval 1"/>
          <p:cNvSpPr/>
          <p:nvPr/>
        </p:nvSpPr>
        <p:spPr>
          <a:xfrm>
            <a:off x="153761" y="641507"/>
            <a:ext cx="246888" cy="24688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0084983"/>
      </p:ext>
    </p:extLst>
  </p:cSld>
  <p:clrMap bg1="lt1" tx1="dk1" bg2="lt2" tx2="dk2" accent1="accent1" accent2="accent2" accent3="accent3" accent4="accent4" accent5="accent5" accent6="accent6" hlink="hlink" folHlink="folHlink"/>
  <p:sldLayoutIdLst>
    <p:sldLayoutId id="2147483672" r:id="rId1"/>
    <p:sldLayoutId id="2147483679" r:id="rId2"/>
    <p:sldLayoutId id="2147483673" r:id="rId3"/>
    <p:sldLayoutId id="2147483674" r:id="rId4"/>
    <p:sldLayoutId id="2147483675" r:id="rId5"/>
    <p:sldLayoutId id="2147483681" r:id="rId6"/>
    <p:sldLayoutId id="2147483682" r:id="rId7"/>
    <p:sldLayoutId id="2147483683" r:id="rId8"/>
    <p:sldLayoutId id="2147483684" r:id="rId9"/>
    <p:sldLayoutId id="2147483685" r:id="rId10"/>
  </p:sldLayoutIdLst>
  <p:hf hdr="0" ftr="0"/>
  <p:txStyles>
    <p:titleStyle>
      <a:lvl1pPr algn="l" rtl="0" eaLnBrk="1" fontAlgn="base" hangingPunct="1">
        <a:spcBef>
          <a:spcPct val="0"/>
        </a:spcBef>
        <a:spcAft>
          <a:spcPct val="0"/>
        </a:spcAft>
        <a:defRPr sz="2600" b="1">
          <a:solidFill>
            <a:schemeClr val="tx1"/>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233363" indent="-233363" algn="l" rtl="0" eaLnBrk="1" fontAlgn="base" hangingPunct="1">
        <a:spcBef>
          <a:spcPts val="1200"/>
        </a:spcBef>
        <a:spcAft>
          <a:spcPct val="0"/>
        </a:spcAft>
        <a:buClr>
          <a:schemeClr val="bg2"/>
        </a:buClr>
        <a:buSzPct val="120000"/>
        <a:buChar char="•"/>
        <a:defRPr sz="2000">
          <a:solidFill>
            <a:schemeClr val="tx1"/>
          </a:solidFill>
          <a:latin typeface="+mn-lt"/>
          <a:ea typeface="+mn-ea"/>
          <a:cs typeface="+mn-cs"/>
        </a:defRPr>
      </a:lvl1pPr>
      <a:lvl2pPr marL="915988" indent="-285750" algn="l" rtl="0" eaLnBrk="1" fontAlgn="base" hangingPunct="1">
        <a:spcBef>
          <a:spcPts val="600"/>
        </a:spcBef>
        <a:spcAft>
          <a:spcPct val="0"/>
        </a:spcAft>
        <a:buChar char="–"/>
        <a:defRPr sz="2000">
          <a:solidFill>
            <a:schemeClr val="tx1"/>
          </a:solidFill>
          <a:latin typeface="+mn-lt"/>
        </a:defRPr>
      </a:lvl2pPr>
      <a:lvl3pPr marL="1258888" indent="-231775" algn="l" rtl="0" eaLnBrk="1" fontAlgn="base" hangingPunct="1">
        <a:spcBef>
          <a:spcPts val="600"/>
        </a:spcBef>
        <a:spcAft>
          <a:spcPct val="0"/>
        </a:spcAft>
        <a:buFont typeface="Arial" panose="020B0604020202020204" pitchFamily="34" charset="0"/>
        <a:buChar char="»"/>
        <a:defRPr sz="2000">
          <a:solidFill>
            <a:schemeClr val="tx1"/>
          </a:solidFill>
          <a:latin typeface="+mn-lt"/>
        </a:defRPr>
      </a:lvl3pPr>
      <a:lvl4pPr marL="1658938" indent="-228600" algn="l" rtl="0" eaLnBrk="1" fontAlgn="base" hangingPunct="1">
        <a:spcBef>
          <a:spcPts val="600"/>
        </a:spcBef>
        <a:spcAft>
          <a:spcPct val="0"/>
        </a:spcAft>
        <a:buFont typeface="Wingdings" panose="05000000000000000000" pitchFamily="2" charset="2"/>
        <a:buChar char="§"/>
        <a:defRPr sz="2000">
          <a:solidFill>
            <a:schemeClr val="tx1"/>
          </a:solidFill>
          <a:latin typeface="+mn-lt"/>
        </a:defRPr>
      </a:lvl4pPr>
      <a:lvl5pPr marL="2065338" indent="-228600" algn="l" rtl="0" eaLnBrk="1" fontAlgn="base" hangingPunct="1">
        <a:spcBef>
          <a:spcPts val="600"/>
        </a:spcBef>
        <a:spcAft>
          <a:spcPct val="0"/>
        </a:spcAft>
        <a:buFont typeface="Georgia" panose="02040502050405020303" pitchFamily="18" charset="0"/>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0"/>
            <a:ext cx="9144000" cy="9661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26" name="Rectangle 2"/>
          <p:cNvSpPr>
            <a:spLocks noGrp="1" noChangeArrowheads="1"/>
          </p:cNvSpPr>
          <p:nvPr>
            <p:ph type="title"/>
          </p:nvPr>
        </p:nvSpPr>
        <p:spPr bwMode="auto">
          <a:xfrm>
            <a:off x="457200" y="230188"/>
            <a:ext cx="8229600" cy="720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dirty="0" smtClean="0"/>
              <a:t>Style Guide: Colors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021" y="1216296"/>
            <a:ext cx="8225958" cy="5391520"/>
          </a:xfrm>
          <a:prstGeom prst="rect">
            <a:avLst/>
          </a:prstGeom>
        </p:spPr>
      </p:pic>
    </p:spTree>
    <p:extLst>
      <p:ext uri="{BB962C8B-B14F-4D97-AF65-F5344CB8AC3E}">
        <p14:creationId xmlns:p14="http://schemas.microsoft.com/office/powerpoint/2010/main" val="876310224"/>
      </p:ext>
    </p:extLst>
  </p:cSld>
  <p:clrMap bg1="lt1" tx1="dk1" bg2="lt2" tx2="dk2" accent1="accent1" accent2="accent2" accent3="accent3" accent4="accent4" accent5="accent5" accent6="accent6" hlink="hlink" folHlink="folHlink"/>
  <p:sldLayoutIdLst>
    <p:sldLayoutId id="2147483697" r:id="rId1"/>
  </p:sldLayoutIdLst>
  <p:hf hdr="0" ftr="0"/>
  <p:txStyles>
    <p:titleStyle>
      <a:lvl1pPr algn="l" rtl="0" eaLnBrk="1" fontAlgn="base" hangingPunct="1">
        <a:spcBef>
          <a:spcPct val="0"/>
        </a:spcBef>
        <a:spcAft>
          <a:spcPct val="0"/>
        </a:spcAft>
        <a:defRPr sz="2600" b="1">
          <a:solidFill>
            <a:schemeClr val="tx1"/>
          </a:solidFill>
          <a:latin typeface="+mj-lt"/>
          <a:ea typeface="+mj-ea"/>
          <a:cs typeface="+mj-cs"/>
        </a:defRPr>
      </a:lvl1pPr>
      <a:lvl2pPr algn="ctr" rtl="0" eaLnBrk="1" fontAlgn="base" hangingPunct="1">
        <a:spcBef>
          <a:spcPct val="0"/>
        </a:spcBef>
        <a:spcAft>
          <a:spcPct val="0"/>
        </a:spcAft>
        <a:defRPr sz="4400">
          <a:solidFill>
            <a:schemeClr val="tx2"/>
          </a:solidFill>
          <a:latin typeface="Times New Roman" charset="0"/>
        </a:defRPr>
      </a:lvl2pPr>
      <a:lvl3pPr algn="ctr" rtl="0" eaLnBrk="1" fontAlgn="base" hangingPunct="1">
        <a:spcBef>
          <a:spcPct val="0"/>
        </a:spcBef>
        <a:spcAft>
          <a:spcPct val="0"/>
        </a:spcAft>
        <a:defRPr sz="4400">
          <a:solidFill>
            <a:schemeClr val="tx2"/>
          </a:solidFill>
          <a:latin typeface="Times New Roman" charset="0"/>
        </a:defRPr>
      </a:lvl3pPr>
      <a:lvl4pPr algn="ctr" rtl="0" eaLnBrk="1" fontAlgn="base" hangingPunct="1">
        <a:spcBef>
          <a:spcPct val="0"/>
        </a:spcBef>
        <a:spcAft>
          <a:spcPct val="0"/>
        </a:spcAft>
        <a:defRPr sz="4400">
          <a:solidFill>
            <a:schemeClr val="tx2"/>
          </a:solidFill>
          <a:latin typeface="Times New Roman" charset="0"/>
        </a:defRPr>
      </a:lvl4pPr>
      <a:lvl5pPr algn="ctr" rtl="0" eaLnBrk="1" fontAlgn="base" hangingPunct="1">
        <a:spcBef>
          <a:spcPct val="0"/>
        </a:spcBef>
        <a:spcAft>
          <a:spcPct val="0"/>
        </a:spcAft>
        <a:defRPr sz="4400">
          <a:solidFill>
            <a:schemeClr val="tx2"/>
          </a:solidFill>
          <a:latin typeface="Times New Roman" charset="0"/>
        </a:defRPr>
      </a:lvl5pPr>
      <a:lvl6pPr marL="457200" algn="ctr" rtl="0" eaLnBrk="1" fontAlgn="base" hangingPunct="1">
        <a:spcBef>
          <a:spcPct val="0"/>
        </a:spcBef>
        <a:spcAft>
          <a:spcPct val="0"/>
        </a:spcAft>
        <a:defRPr sz="4400">
          <a:solidFill>
            <a:schemeClr val="tx2"/>
          </a:solidFill>
          <a:latin typeface="Times New Roman" charset="0"/>
        </a:defRPr>
      </a:lvl6pPr>
      <a:lvl7pPr marL="914400" algn="ctr" rtl="0" eaLnBrk="1" fontAlgn="base" hangingPunct="1">
        <a:spcBef>
          <a:spcPct val="0"/>
        </a:spcBef>
        <a:spcAft>
          <a:spcPct val="0"/>
        </a:spcAft>
        <a:defRPr sz="4400">
          <a:solidFill>
            <a:schemeClr val="tx2"/>
          </a:solidFill>
          <a:latin typeface="Times New Roman" charset="0"/>
        </a:defRPr>
      </a:lvl7pPr>
      <a:lvl8pPr marL="1371600" algn="ctr" rtl="0" eaLnBrk="1" fontAlgn="base" hangingPunct="1">
        <a:spcBef>
          <a:spcPct val="0"/>
        </a:spcBef>
        <a:spcAft>
          <a:spcPct val="0"/>
        </a:spcAft>
        <a:defRPr sz="4400">
          <a:solidFill>
            <a:schemeClr val="tx2"/>
          </a:solidFill>
          <a:latin typeface="Times New Roman" charset="0"/>
        </a:defRPr>
      </a:lvl8pPr>
      <a:lvl9pPr marL="1828800" algn="ctr" rtl="0" eaLnBrk="1" fontAlgn="base" hangingPunct="1">
        <a:spcBef>
          <a:spcPct val="0"/>
        </a:spcBef>
        <a:spcAft>
          <a:spcPct val="0"/>
        </a:spcAft>
        <a:defRPr sz="4400">
          <a:solidFill>
            <a:schemeClr val="tx2"/>
          </a:solidFill>
          <a:latin typeface="Times New Roman" charset="0"/>
        </a:defRPr>
      </a:lvl9pPr>
    </p:titleStyle>
    <p:bodyStyle>
      <a:lvl1pPr marL="233363" indent="-233363" algn="l" rtl="0" eaLnBrk="1" fontAlgn="base" hangingPunct="1">
        <a:spcBef>
          <a:spcPts val="1200"/>
        </a:spcBef>
        <a:spcAft>
          <a:spcPct val="0"/>
        </a:spcAft>
        <a:buClr>
          <a:schemeClr val="bg2"/>
        </a:buClr>
        <a:buSzPct val="120000"/>
        <a:buChar char="•"/>
        <a:defRPr sz="2000">
          <a:solidFill>
            <a:schemeClr val="tx1"/>
          </a:solidFill>
          <a:latin typeface="+mn-lt"/>
          <a:ea typeface="+mn-ea"/>
          <a:cs typeface="+mn-cs"/>
        </a:defRPr>
      </a:lvl1pPr>
      <a:lvl2pPr marL="915988" indent="-285750" algn="l" rtl="0" eaLnBrk="1" fontAlgn="base" hangingPunct="1">
        <a:spcBef>
          <a:spcPts val="600"/>
        </a:spcBef>
        <a:spcAft>
          <a:spcPct val="0"/>
        </a:spcAft>
        <a:buChar char="–"/>
        <a:defRPr sz="2000">
          <a:solidFill>
            <a:schemeClr val="tx1"/>
          </a:solidFill>
          <a:latin typeface="+mn-lt"/>
        </a:defRPr>
      </a:lvl2pPr>
      <a:lvl3pPr marL="1258888" indent="-231775" algn="l" rtl="0" eaLnBrk="1" fontAlgn="base" hangingPunct="1">
        <a:spcBef>
          <a:spcPts val="600"/>
        </a:spcBef>
        <a:spcAft>
          <a:spcPct val="0"/>
        </a:spcAft>
        <a:buFont typeface="Arial" panose="020B0604020202020204" pitchFamily="34" charset="0"/>
        <a:buChar char="»"/>
        <a:defRPr sz="2000">
          <a:solidFill>
            <a:schemeClr val="tx1"/>
          </a:solidFill>
          <a:latin typeface="+mn-lt"/>
        </a:defRPr>
      </a:lvl3pPr>
      <a:lvl4pPr marL="1658938" indent="-228600" algn="l" rtl="0" eaLnBrk="1" fontAlgn="base" hangingPunct="1">
        <a:spcBef>
          <a:spcPts val="600"/>
        </a:spcBef>
        <a:spcAft>
          <a:spcPct val="0"/>
        </a:spcAft>
        <a:buFont typeface="Wingdings" panose="05000000000000000000" pitchFamily="2" charset="2"/>
        <a:buChar char="§"/>
        <a:defRPr sz="2000">
          <a:solidFill>
            <a:schemeClr val="tx1"/>
          </a:solidFill>
          <a:latin typeface="+mn-lt"/>
        </a:defRPr>
      </a:lvl4pPr>
      <a:lvl5pPr marL="2065338" indent="-228600" algn="l" rtl="0" eaLnBrk="1" fontAlgn="base" hangingPunct="1">
        <a:spcBef>
          <a:spcPts val="600"/>
        </a:spcBef>
        <a:spcAft>
          <a:spcPct val="0"/>
        </a:spcAft>
        <a:buFont typeface="Georgia" panose="02040502050405020303" pitchFamily="18" charset="0"/>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5119" y="1403876"/>
            <a:ext cx="8261396" cy="1241425"/>
          </a:xfrm>
        </p:spPr>
        <p:txBody>
          <a:bodyPr/>
          <a:lstStyle/>
          <a:p>
            <a:r>
              <a:rPr lang="ru-RU" sz="3200" dirty="0" err="1" smtClean="0"/>
              <a:t>Заверени</a:t>
            </a:r>
            <a:r>
              <a:rPr lang="en-US" sz="3200" dirty="0" smtClean="0"/>
              <a:t>я</a:t>
            </a:r>
            <a:r>
              <a:rPr lang="ru-RU" sz="3200" dirty="0" smtClean="0"/>
              <a:t> об обстоятельствах в российском праве</a:t>
            </a:r>
            <a:r>
              <a:rPr lang="en-US" sz="3200" dirty="0" smtClean="0"/>
              <a:t>: </a:t>
            </a:r>
            <a:r>
              <a:rPr lang="en-US" sz="3200" dirty="0" err="1" smtClean="0"/>
              <a:t>прижился</a:t>
            </a:r>
            <a:r>
              <a:rPr lang="en-US" sz="3200" dirty="0" smtClean="0"/>
              <a:t> </a:t>
            </a:r>
            <a:r>
              <a:rPr lang="en-US" sz="3200" dirty="0" err="1" smtClean="0"/>
              <a:t>ли</a:t>
            </a:r>
            <a:r>
              <a:rPr lang="en-US" sz="3200" dirty="0" smtClean="0"/>
              <a:t> </a:t>
            </a:r>
            <a:r>
              <a:rPr lang="en-US" sz="3200" dirty="0" err="1" smtClean="0"/>
              <a:t>результат</a:t>
            </a:r>
            <a:r>
              <a:rPr lang="en-US" sz="3200" dirty="0" smtClean="0"/>
              <a:t> </a:t>
            </a:r>
            <a:r>
              <a:rPr lang="en-US" sz="3200" dirty="0" err="1" smtClean="0"/>
              <a:t>заимствования</a:t>
            </a:r>
            <a:r>
              <a:rPr lang="en-US" sz="3200" dirty="0"/>
              <a:t>?</a:t>
            </a:r>
            <a:r>
              <a:rPr lang="en-US" sz="3200" dirty="0" smtClean="0"/>
              <a:t/>
            </a:r>
            <a:br>
              <a:rPr lang="en-US" sz="3200" dirty="0" smtClean="0"/>
            </a:br>
            <a:r>
              <a:rPr lang="ru-RU" sz="3000" dirty="0" smtClean="0"/>
              <a:t/>
            </a:r>
            <a:br>
              <a:rPr lang="ru-RU" sz="3000" dirty="0" smtClean="0"/>
            </a:br>
            <a:endParaRPr lang="en-US" sz="3000" dirty="0"/>
          </a:p>
        </p:txBody>
      </p:sp>
      <p:sp>
        <p:nvSpPr>
          <p:cNvPr id="6" name="Text Placeholder 2"/>
          <p:cNvSpPr txBox="1">
            <a:spLocks/>
          </p:cNvSpPr>
          <p:nvPr/>
        </p:nvSpPr>
        <p:spPr bwMode="auto">
          <a:xfrm>
            <a:off x="365119" y="3255963"/>
            <a:ext cx="8124363"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0" indent="0" algn="l" rtl="0" eaLnBrk="0" fontAlgn="base" hangingPunct="0">
              <a:spcBef>
                <a:spcPts val="1200"/>
              </a:spcBef>
              <a:spcAft>
                <a:spcPct val="0"/>
              </a:spcAft>
              <a:buClr>
                <a:schemeClr val="bg2"/>
              </a:buClr>
              <a:buSzPct val="120000"/>
              <a:buFontTx/>
              <a:buNone/>
              <a:defRPr sz="2000" b="1">
                <a:solidFill>
                  <a:schemeClr val="accent3"/>
                </a:solidFill>
                <a:latin typeface="+mj-lt"/>
                <a:ea typeface="+mn-ea"/>
                <a:cs typeface="+mn-cs"/>
              </a:defRPr>
            </a:lvl1pPr>
            <a:lvl2pPr marL="915988" indent="-285750" algn="l" rtl="0" eaLnBrk="0" fontAlgn="base" hangingPunct="0">
              <a:spcBef>
                <a:spcPts val="600"/>
              </a:spcBef>
              <a:spcAft>
                <a:spcPct val="0"/>
              </a:spcAft>
              <a:buChar char="–"/>
              <a:defRPr sz="2000">
                <a:solidFill>
                  <a:schemeClr val="tx1"/>
                </a:solidFill>
                <a:latin typeface="+mn-lt"/>
              </a:defRPr>
            </a:lvl2pPr>
            <a:lvl3pPr marL="1258888" indent="-231775" algn="l" rtl="0" eaLnBrk="0" fontAlgn="base" hangingPunct="0">
              <a:spcBef>
                <a:spcPts val="600"/>
              </a:spcBef>
              <a:spcAft>
                <a:spcPct val="0"/>
              </a:spcAft>
              <a:buFont typeface="Arial" charset="0"/>
              <a:buChar char="»"/>
              <a:defRPr sz="2000">
                <a:solidFill>
                  <a:schemeClr val="tx1"/>
                </a:solidFill>
                <a:latin typeface="+mn-lt"/>
              </a:defRPr>
            </a:lvl3pPr>
            <a:lvl4pPr marL="1658938" indent="-228600" algn="l" rtl="0" eaLnBrk="0" fontAlgn="base" hangingPunct="0">
              <a:spcBef>
                <a:spcPts val="600"/>
              </a:spcBef>
              <a:spcAft>
                <a:spcPct val="0"/>
              </a:spcAft>
              <a:buFont typeface="Wingdings" pitchFamily="2" charset="2"/>
              <a:buChar char="§"/>
              <a:defRPr sz="2000">
                <a:solidFill>
                  <a:schemeClr val="tx1"/>
                </a:solidFill>
                <a:latin typeface="+mn-lt"/>
              </a:defRPr>
            </a:lvl4pPr>
            <a:lvl5pPr marL="2065338" indent="-228600" algn="l" rtl="0" eaLnBrk="0" fontAlgn="base" hangingPunct="0">
              <a:spcBef>
                <a:spcPts val="600"/>
              </a:spcBef>
              <a:spcAft>
                <a:spcPct val="0"/>
              </a:spcAft>
              <a:buFont typeface="Georgia" pitchFamily="18" charset="0"/>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defRPr/>
            </a:pPr>
            <a:r>
              <a:rPr lang="ru-RU" kern="0" dirty="0"/>
              <a:t> </a:t>
            </a:r>
            <a:r>
              <a:rPr lang="ru-RU" dirty="0" smtClean="0"/>
              <a:t>Всероссийская </a:t>
            </a:r>
            <a:r>
              <a:rPr lang="ru-RU" dirty="0"/>
              <a:t>конференция по</a:t>
            </a:r>
            <a:r>
              <a:rPr lang="en-US" dirty="0"/>
              <a:t> </a:t>
            </a:r>
            <a:r>
              <a:rPr lang="ru-RU" dirty="0"/>
              <a:t>обязательственному </a:t>
            </a:r>
            <a:r>
              <a:rPr lang="ru-RU" dirty="0" smtClean="0"/>
              <a:t>праву</a:t>
            </a:r>
            <a:endParaRPr lang="en-US" dirty="0" smtClean="0"/>
          </a:p>
          <a:p>
            <a:pPr>
              <a:defRPr/>
            </a:pPr>
            <a:r>
              <a:rPr lang="ru-RU" dirty="0" smtClean="0"/>
              <a:t> </a:t>
            </a:r>
            <a:endParaRPr lang="ru-RU" kern="0" dirty="0"/>
          </a:p>
          <a:p>
            <a:pPr>
              <a:defRPr/>
            </a:pPr>
            <a:r>
              <a:rPr lang="en-US" kern="0" dirty="0" smtClean="0"/>
              <a:t>	</a:t>
            </a:r>
            <a:r>
              <a:rPr lang="ru-RU" sz="1800" kern="0" dirty="0" smtClean="0"/>
              <a:t>Алена Кучер, </a:t>
            </a:r>
            <a:r>
              <a:rPr lang="ru-RU" sz="1800" kern="0" dirty="0" err="1" smtClean="0"/>
              <a:t>к.ю.н</a:t>
            </a:r>
            <a:r>
              <a:rPr lang="ru-RU" sz="1800" kern="0" dirty="0" smtClean="0"/>
              <a:t>., доцент кафедры </a:t>
            </a:r>
            <a:br>
              <a:rPr lang="ru-RU" sz="1800" kern="0" dirty="0" smtClean="0"/>
            </a:br>
            <a:r>
              <a:rPr lang="ru-RU" sz="1800" kern="0" dirty="0" smtClean="0"/>
              <a:t>       </a:t>
            </a:r>
            <a:r>
              <a:rPr lang="en-US" sz="1800" kern="0" dirty="0" smtClean="0"/>
              <a:t>	</a:t>
            </a:r>
            <a:r>
              <a:rPr lang="ru-RU" sz="1800" kern="0" dirty="0" smtClean="0"/>
              <a:t>гражданского права МГУ </a:t>
            </a:r>
            <a:r>
              <a:rPr lang="ru-RU" sz="1800" kern="0" dirty="0" err="1" smtClean="0"/>
              <a:t>им.М.В</a:t>
            </a:r>
            <a:r>
              <a:rPr lang="en-US" sz="1800" kern="0" dirty="0" smtClean="0"/>
              <a:t>. </a:t>
            </a:r>
            <a:r>
              <a:rPr lang="ru-RU" sz="1800" kern="0" dirty="0" smtClean="0"/>
              <a:t>Ломоносова, </a:t>
            </a:r>
            <a:r>
              <a:rPr lang="en-US" sz="1800" kern="0" dirty="0" smtClean="0"/>
              <a:t/>
            </a:r>
            <a:br>
              <a:rPr lang="en-US" sz="1800" kern="0" dirty="0" smtClean="0"/>
            </a:br>
            <a:r>
              <a:rPr lang="en-US" sz="1800" kern="0" dirty="0" smtClean="0"/>
              <a:t>	</a:t>
            </a:r>
            <a:r>
              <a:rPr lang="ru-RU" sz="1800" kern="0" dirty="0" smtClean="0"/>
              <a:t>партнёр «</a:t>
            </a:r>
            <a:r>
              <a:rPr lang="ru-RU" sz="1800" kern="0" dirty="0" err="1" smtClean="0"/>
              <a:t>Дебевойз</a:t>
            </a:r>
            <a:r>
              <a:rPr lang="ru-RU" sz="1800" kern="0" dirty="0" smtClean="0"/>
              <a:t> энд </a:t>
            </a:r>
            <a:r>
              <a:rPr lang="ru-RU" sz="1800" kern="0" dirty="0" err="1" smtClean="0"/>
              <a:t>Плимптон</a:t>
            </a:r>
            <a:r>
              <a:rPr lang="ru-RU" sz="1800" kern="0" dirty="0" smtClean="0"/>
              <a:t> ЛЛП»</a:t>
            </a:r>
          </a:p>
          <a:p>
            <a:pPr>
              <a:defRPr/>
            </a:pPr>
            <a:r>
              <a:rPr lang="en-US" sz="1800" kern="0" dirty="0" smtClean="0"/>
              <a:t>29 </a:t>
            </a:r>
            <a:r>
              <a:rPr lang="en-US" sz="1800" kern="0" dirty="0" err="1" smtClean="0"/>
              <a:t>августа</a:t>
            </a:r>
            <a:r>
              <a:rPr lang="en-US" sz="1800" kern="0" dirty="0" smtClean="0"/>
              <a:t> </a:t>
            </a:r>
            <a:r>
              <a:rPr lang="ru-RU" sz="1800" kern="0" dirty="0" smtClean="0"/>
              <a:t>2018 г. </a:t>
            </a:r>
          </a:p>
        </p:txBody>
      </p:sp>
    </p:spTree>
    <p:extLst>
      <p:ext uri="{BB962C8B-B14F-4D97-AF65-F5344CB8AC3E}">
        <p14:creationId xmlns:p14="http://schemas.microsoft.com/office/powerpoint/2010/main" val="9502080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Судебная </a:t>
            </a:r>
            <a:r>
              <a:rPr lang="en-US" dirty="0" err="1" smtClean="0"/>
              <a:t>практика</a:t>
            </a:r>
            <a:r>
              <a:rPr lang="en-US" dirty="0" smtClean="0"/>
              <a:t> </a:t>
            </a:r>
            <a:r>
              <a:rPr lang="en-US" dirty="0" err="1" smtClean="0"/>
              <a:t>по</a:t>
            </a:r>
            <a:r>
              <a:rPr lang="en-US" dirty="0" smtClean="0"/>
              <a:t> </a:t>
            </a:r>
            <a:r>
              <a:rPr lang="en-US" dirty="0" err="1" smtClean="0"/>
              <a:t>ст</a:t>
            </a:r>
            <a:r>
              <a:rPr lang="en-US" dirty="0"/>
              <a:t>.</a:t>
            </a:r>
            <a:r>
              <a:rPr lang="en-US" dirty="0" smtClean="0"/>
              <a:t> 431.2</a:t>
            </a:r>
            <a:endParaRPr lang="en-US" dirty="0"/>
          </a:p>
        </p:txBody>
      </p:sp>
      <p:sp>
        <p:nvSpPr>
          <p:cNvPr id="3" name="Content Placeholder 2"/>
          <p:cNvSpPr>
            <a:spLocks noGrp="1"/>
          </p:cNvSpPr>
          <p:nvPr>
            <p:ph idx="1"/>
          </p:nvPr>
        </p:nvSpPr>
        <p:spPr>
          <a:xfrm>
            <a:off x="296779" y="1063318"/>
            <a:ext cx="8534400" cy="4114800"/>
          </a:xfrm>
        </p:spPr>
        <p:txBody>
          <a:bodyPr/>
          <a:lstStyle/>
          <a:p>
            <a:pPr lvl="0"/>
            <a:r>
              <a:rPr lang="ru-RU" sz="1300" b="1" i="1" dirty="0" smtClean="0"/>
              <a:t>Заверение об обстоятельствах </a:t>
            </a:r>
            <a:r>
              <a:rPr lang="ru-RU" sz="1300" b="1" i="1" dirty="0" err="1" smtClean="0"/>
              <a:t>vs</a:t>
            </a:r>
            <a:r>
              <a:rPr lang="ru-RU" sz="1300" b="1" i="1" dirty="0" smtClean="0"/>
              <a:t> Обещание. </a:t>
            </a:r>
            <a:r>
              <a:rPr lang="ru-RU" sz="1300" dirty="0" smtClean="0"/>
              <a:t>Обещание отказаться от права либо совершить действие в будущем суды не признают заверением об обстоятельствах </a:t>
            </a:r>
            <a:r>
              <a:rPr lang="ru-RU" sz="1300" i="1" dirty="0" smtClean="0"/>
              <a:t>( дело 1 в Приложении 4)</a:t>
            </a:r>
            <a:r>
              <a:rPr lang="ru-RU" sz="1300" dirty="0" smtClean="0"/>
              <a:t>. Обещание стороны совершить какие-либо действия, например, возместить расходы на погашение задолженности, не может рассматриваться как заверение об обстоятельствах; заверение понимается как утверждение о свершившихся фактах </a:t>
            </a:r>
            <a:r>
              <a:rPr lang="ru-RU" sz="1300" i="1" dirty="0" smtClean="0"/>
              <a:t>(дело 5)</a:t>
            </a:r>
            <a:r>
              <a:rPr lang="ru-RU" sz="1300" dirty="0" smtClean="0"/>
              <a:t>.  </a:t>
            </a:r>
            <a:r>
              <a:rPr lang="ru-RU" sz="1300" i="1" u="sng" dirty="0" smtClean="0"/>
              <a:t>- эта правовая позиция заслуживает поддержки</a:t>
            </a:r>
            <a:r>
              <a:rPr lang="ru-RU" sz="1300" dirty="0" smtClean="0"/>
              <a:t>. </a:t>
            </a:r>
          </a:p>
          <a:p>
            <a:pPr lvl="0"/>
            <a:r>
              <a:rPr lang="ru-RU" sz="1300" b="1" i="1" dirty="0" smtClean="0"/>
              <a:t>Знание о недостоверности заверения</a:t>
            </a:r>
            <a:r>
              <a:rPr lang="ru-RU" sz="1300" dirty="0" smtClean="0"/>
              <a:t>. Право на иск о взыскании неустойки или убытков, вызванных недостоверными заверениями, имеет только добросовестная сторона. Сторона, которая обнаружила недостоверность заверений до заключения договора, в дальнейшем утрачивает право ссылаться на недостоверность таких заверений </a:t>
            </a:r>
            <a:r>
              <a:rPr lang="ru-RU" sz="1300" i="1" dirty="0" smtClean="0"/>
              <a:t>(дело 5)</a:t>
            </a:r>
            <a:r>
              <a:rPr lang="ru-RU" sz="1300" dirty="0" smtClean="0"/>
              <a:t>. Включение в договор заверения об обстоятельствах, о недостоверности которого известно стороне, готовящей проект договора, может рассматриваться как злоупотребление правом </a:t>
            </a:r>
            <a:r>
              <a:rPr lang="ru-RU" sz="1300" i="1" dirty="0" smtClean="0"/>
              <a:t>(дело 5)</a:t>
            </a:r>
            <a:r>
              <a:rPr lang="ru-RU" sz="1300" dirty="0" smtClean="0"/>
              <a:t>. – </a:t>
            </a:r>
            <a:r>
              <a:rPr lang="ru-RU" sz="1300" i="1" u="sng" dirty="0" smtClean="0"/>
              <a:t>эта правовая позиция является спорной. </a:t>
            </a:r>
          </a:p>
          <a:p>
            <a:r>
              <a:rPr lang="ru-RU" sz="1300" b="1" i="1" dirty="0" smtClean="0"/>
              <a:t>Обязанность проявить усмотрение и заботливость (вмененное знание о недостоверности заверения). </a:t>
            </a:r>
            <a:r>
              <a:rPr lang="ru-RU" sz="1300" dirty="0" smtClean="0"/>
              <a:t>Предоставление информации об отсутствии залога недвижимого имущества не может рассматриваться как предоставление недостоверного заверения, поскольку покупатель имеет возможность самостоятельно проверить наличие (отсутствие) обременения. Сторона, получающая заверения, должна проявлять должную осмотрительность и действовать разумно и добросовестно в той степени, в которой это ожидается в гражданском обороте при заключении аналогичных сделок </a:t>
            </a:r>
            <a:r>
              <a:rPr lang="ru-RU" sz="1300" i="1" dirty="0" smtClean="0"/>
              <a:t>(дела 5</a:t>
            </a:r>
            <a:r>
              <a:rPr lang="ru-RU" sz="1300" dirty="0" smtClean="0"/>
              <a:t>, </a:t>
            </a:r>
            <a:r>
              <a:rPr lang="ru-RU" sz="1300" i="1" dirty="0" smtClean="0"/>
              <a:t>6</a:t>
            </a:r>
            <a:r>
              <a:rPr lang="ru-RU" sz="1300" dirty="0" smtClean="0"/>
              <a:t>, </a:t>
            </a:r>
            <a:r>
              <a:rPr lang="ru-RU" sz="1300" i="1" dirty="0" smtClean="0"/>
              <a:t>15)</a:t>
            </a:r>
            <a:r>
              <a:rPr lang="ru-RU" sz="1300" dirty="0" smtClean="0"/>
              <a:t>. </a:t>
            </a:r>
            <a:r>
              <a:rPr lang="ru-RU" sz="1300" dirty="0" err="1" smtClean="0"/>
              <a:t>Непредоставление</a:t>
            </a:r>
            <a:r>
              <a:rPr lang="ru-RU" sz="1300" dirty="0" smtClean="0"/>
              <a:t> информации не рассматривается как нарушение положений ст. 431.2 ГК РФ, если другая сторона, действуя разумно и добросовестно, должна была и могла запросить у контрагента сведения, которые являются существенными для подобных сделок </a:t>
            </a:r>
            <a:r>
              <a:rPr lang="ru-RU" sz="1300" i="1" dirty="0" smtClean="0"/>
              <a:t>(дела 15</a:t>
            </a:r>
            <a:r>
              <a:rPr lang="ru-RU" sz="1300" dirty="0" smtClean="0"/>
              <a:t>, </a:t>
            </a:r>
            <a:r>
              <a:rPr lang="ru-RU" sz="1300" i="1" dirty="0" smtClean="0"/>
              <a:t>20)</a:t>
            </a:r>
            <a:r>
              <a:rPr lang="ru-RU" sz="1300" dirty="0" smtClean="0"/>
              <a:t>. – </a:t>
            </a:r>
            <a:r>
              <a:rPr lang="ru-RU" sz="1300" i="1" u="sng" dirty="0" smtClean="0"/>
              <a:t>эта правовая позиция является спорной. </a:t>
            </a:r>
          </a:p>
          <a:p>
            <a:pPr lvl="0"/>
            <a:r>
              <a:rPr lang="ru-RU" sz="1300" b="1" i="1" dirty="0" smtClean="0"/>
              <a:t>Природа убытка при нарушении заверения. </a:t>
            </a:r>
            <a:r>
              <a:rPr lang="ru-RU" sz="1300" dirty="0" smtClean="0"/>
              <a:t>Убыток рассчитывается по договорной модели, по </a:t>
            </a:r>
            <a:r>
              <a:rPr lang="ru-RU" sz="1300" dirty="0" err="1" smtClean="0"/>
              <a:t>деликтной</a:t>
            </a:r>
            <a:r>
              <a:rPr lang="ru-RU" sz="1300" dirty="0" smtClean="0"/>
              <a:t> модели или в размере потери (н: сумма задолженности перед третьими лицами об отсутствии которой гарантировали в заверении</a:t>
            </a:r>
            <a:r>
              <a:rPr lang="ru-RU" sz="1300" i="1" dirty="0" smtClean="0"/>
              <a:t>) (дело 12) </a:t>
            </a:r>
            <a:r>
              <a:rPr lang="ru-RU" sz="1300" i="1" u="sng" dirty="0" smtClean="0"/>
              <a:t>– эта правовая позиция заслуживает поддержки (кроме модели взыскания потери)</a:t>
            </a:r>
          </a:p>
          <a:p>
            <a:pPr lvl="0"/>
            <a:endParaRPr lang="en-US" sz="1300" dirty="0"/>
          </a:p>
        </p:txBody>
      </p:sp>
      <p:sp>
        <p:nvSpPr>
          <p:cNvPr id="4" name="Slide Number Placeholder 3"/>
          <p:cNvSpPr>
            <a:spLocks noGrp="1"/>
          </p:cNvSpPr>
          <p:nvPr>
            <p:ph type="sldNum" sz="quarter" idx="12"/>
          </p:nvPr>
        </p:nvSpPr>
        <p:spPr/>
        <p:txBody>
          <a:bodyPr/>
          <a:lstStyle/>
          <a:p>
            <a:fld id="{46815AD9-F1A4-4B56-A2F0-04160DD9FCFD}" type="slidenum">
              <a:rPr lang="en-US" smtClean="0"/>
              <a:pPr/>
              <a:t>10</a:t>
            </a:fld>
            <a:endParaRPr lang="en-US"/>
          </a:p>
        </p:txBody>
      </p:sp>
    </p:spTree>
    <p:extLst>
      <p:ext uri="{BB962C8B-B14F-4D97-AF65-F5344CB8AC3E}">
        <p14:creationId xmlns:p14="http://schemas.microsoft.com/office/powerpoint/2010/main" val="1773705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10" y="84221"/>
            <a:ext cx="7772400" cy="838200"/>
          </a:xfrm>
        </p:spPr>
        <p:txBody>
          <a:bodyPr/>
          <a:lstStyle/>
          <a:p>
            <a:r>
              <a:rPr lang="en-US" dirty="0"/>
              <a:t>Судебная </a:t>
            </a:r>
            <a:r>
              <a:rPr lang="en-US" dirty="0" err="1"/>
              <a:t>практика</a:t>
            </a:r>
            <a:r>
              <a:rPr lang="en-US" dirty="0"/>
              <a:t> </a:t>
            </a:r>
            <a:r>
              <a:rPr lang="en-US" dirty="0" err="1"/>
              <a:t>по</a:t>
            </a:r>
            <a:r>
              <a:rPr lang="en-US" dirty="0"/>
              <a:t> </a:t>
            </a:r>
            <a:r>
              <a:rPr lang="en-US" dirty="0" err="1"/>
              <a:t>ст</a:t>
            </a:r>
            <a:r>
              <a:rPr lang="en-US" dirty="0"/>
              <a:t>. 431.2</a:t>
            </a:r>
          </a:p>
        </p:txBody>
      </p:sp>
      <p:sp>
        <p:nvSpPr>
          <p:cNvPr id="4" name="Slide Number Placeholder 3"/>
          <p:cNvSpPr>
            <a:spLocks noGrp="1"/>
          </p:cNvSpPr>
          <p:nvPr>
            <p:ph type="sldNum" sz="quarter" idx="11"/>
          </p:nvPr>
        </p:nvSpPr>
        <p:spPr/>
        <p:txBody>
          <a:bodyPr/>
          <a:lstStyle/>
          <a:p>
            <a:fld id="{248D9673-FE0A-4AC6-BFF9-D05074C00EE7}" type="slidenum">
              <a:rPr lang="en-US" altLang="en-US" smtClean="0"/>
              <a:pPr/>
              <a:t>11</a:t>
            </a:fld>
            <a:endParaRPr lang="en-US" altLang="en-US"/>
          </a:p>
        </p:txBody>
      </p:sp>
      <p:sp>
        <p:nvSpPr>
          <p:cNvPr id="6" name="Rectangle 5"/>
          <p:cNvSpPr/>
          <p:nvPr/>
        </p:nvSpPr>
        <p:spPr>
          <a:xfrm>
            <a:off x="569495" y="1202099"/>
            <a:ext cx="8045116" cy="3493264"/>
          </a:xfrm>
          <a:prstGeom prst="rect">
            <a:avLst/>
          </a:prstGeom>
        </p:spPr>
        <p:txBody>
          <a:bodyPr wrap="square">
            <a:spAutoFit/>
          </a:bodyPr>
          <a:lstStyle/>
          <a:p>
            <a:pPr marL="285750" indent="-285750">
              <a:buFont typeface="Arial" panose="020B0604020202020204" pitchFamily="34" charset="0"/>
              <a:buChar char="•"/>
            </a:pPr>
            <a:r>
              <a:rPr lang="ru-RU" sz="1300" b="1" i="1" dirty="0" smtClean="0">
                <a:latin typeface="+mn-lt"/>
              </a:rPr>
              <a:t>Полномочие делать заверение. </a:t>
            </a:r>
            <a:r>
              <a:rPr lang="ru-RU" sz="1300" dirty="0" smtClean="0">
                <a:latin typeface="+mn-lt"/>
              </a:rPr>
              <a:t>Суд отклонил ссылку истца на заверения об обстоятельствах, которые содержались в письме, подписанном не генеральным директором, который подписывал соответствующие договоры, а его заместителем, указав, что заместитель не является уполномоченным на это лицом (</a:t>
            </a:r>
            <a:r>
              <a:rPr lang="ru-RU" sz="1300" i="1" dirty="0" smtClean="0">
                <a:latin typeface="+mn-lt"/>
              </a:rPr>
              <a:t>дело 13).</a:t>
            </a:r>
            <a:r>
              <a:rPr lang="ru-RU" sz="1300" i="1" u="sng" dirty="0" smtClean="0"/>
              <a:t> </a:t>
            </a:r>
            <a:r>
              <a:rPr lang="ru-RU" sz="1300" i="1" u="sng" dirty="0" smtClean="0">
                <a:latin typeface="+mn-lt"/>
              </a:rPr>
              <a:t>- эта правовая позиция является спорной. </a:t>
            </a:r>
          </a:p>
          <a:p>
            <a:pPr marL="285750" lvl="0" indent="-285750">
              <a:buFont typeface="Arial" panose="020B0604020202020204" pitchFamily="34" charset="0"/>
              <a:buChar char="•"/>
            </a:pPr>
            <a:endParaRPr lang="ru-RU" sz="1300" i="1" dirty="0" smtClean="0">
              <a:latin typeface="+mn-lt"/>
            </a:endParaRPr>
          </a:p>
          <a:p>
            <a:pPr marL="285750" lvl="0" indent="-285750">
              <a:buFont typeface="Arial" panose="020B0604020202020204" pitchFamily="34" charset="0"/>
              <a:buChar char="•"/>
            </a:pPr>
            <a:endParaRPr lang="ru-RU" sz="1300" i="1" dirty="0" smtClean="0">
              <a:latin typeface="+mn-lt"/>
            </a:endParaRPr>
          </a:p>
          <a:p>
            <a:pPr marL="285750" indent="-285750">
              <a:buFont typeface="Arial" panose="020B0604020202020204" pitchFamily="34" charset="0"/>
              <a:buChar char="•"/>
            </a:pPr>
            <a:r>
              <a:rPr lang="ru-RU" sz="1300" b="1" i="1" dirty="0" smtClean="0">
                <a:latin typeface="+mn-lt"/>
              </a:rPr>
              <a:t>Применение ст. 431.2 во времени. </a:t>
            </a:r>
            <a:r>
              <a:rPr lang="ru-RU" sz="1300" dirty="0" smtClean="0">
                <a:latin typeface="+mn-lt"/>
              </a:rPr>
              <a:t>Статья не применяется к договорам, заключенным до вступления ст. 431.2 в силу </a:t>
            </a:r>
            <a:r>
              <a:rPr lang="ru-RU" sz="1300" i="1" dirty="0" smtClean="0">
                <a:latin typeface="+mn-lt"/>
              </a:rPr>
              <a:t>(дела 18, 19, 20).  - </a:t>
            </a:r>
            <a:r>
              <a:rPr lang="ru-RU" sz="1300" i="1" u="sng" dirty="0" smtClean="0">
                <a:latin typeface="+mn-lt"/>
              </a:rPr>
              <a:t>эта правовая позиция является спорной. </a:t>
            </a:r>
          </a:p>
          <a:p>
            <a:r>
              <a:rPr lang="ru-RU" sz="1300" b="1" i="1" dirty="0" smtClean="0">
                <a:latin typeface="+mn-lt"/>
              </a:rPr>
              <a:t> </a:t>
            </a:r>
          </a:p>
          <a:p>
            <a:endParaRPr lang="ru-RU" sz="1300" b="1" i="1" dirty="0" smtClean="0">
              <a:latin typeface="+mn-lt"/>
            </a:endParaRPr>
          </a:p>
          <a:p>
            <a:pPr marL="285750" indent="-285750">
              <a:buFont typeface="Arial" panose="020B0604020202020204" pitchFamily="34" charset="0"/>
              <a:buChar char="•"/>
            </a:pPr>
            <a:r>
              <a:rPr lang="ru-RU" sz="1300" b="1" i="1" dirty="0" smtClean="0">
                <a:latin typeface="+mn-lt"/>
              </a:rPr>
              <a:t>Значение оговорки </a:t>
            </a:r>
            <a:r>
              <a:rPr lang="ru-RU" sz="1300" b="1" i="1" dirty="0" err="1" smtClean="0">
                <a:latin typeface="+mn-lt"/>
              </a:rPr>
              <a:t>Entire</a:t>
            </a:r>
            <a:r>
              <a:rPr lang="ru-RU" sz="1300" b="1" i="1" dirty="0" smtClean="0">
                <a:latin typeface="+mn-lt"/>
              </a:rPr>
              <a:t> </a:t>
            </a:r>
            <a:r>
              <a:rPr lang="ru-RU" sz="1300" b="1" i="1" dirty="0" err="1" smtClean="0">
                <a:latin typeface="+mn-lt"/>
              </a:rPr>
              <a:t>Agreement</a:t>
            </a:r>
            <a:r>
              <a:rPr lang="ru-RU" sz="1300" b="1" i="1" dirty="0" smtClean="0">
                <a:latin typeface="+mn-lt"/>
              </a:rPr>
              <a:t> </a:t>
            </a:r>
            <a:r>
              <a:rPr lang="ru-RU" sz="1300" b="1" i="1" dirty="0" err="1" smtClean="0">
                <a:latin typeface="+mn-lt"/>
              </a:rPr>
              <a:t>Clause</a:t>
            </a:r>
            <a:r>
              <a:rPr lang="ru-RU" sz="1300" b="1" i="1" dirty="0" smtClean="0">
                <a:latin typeface="+mn-lt"/>
              </a:rPr>
              <a:t>. </a:t>
            </a:r>
            <a:r>
              <a:rPr lang="ru-RU" sz="1300" dirty="0" smtClean="0">
                <a:latin typeface="+mn-lt"/>
              </a:rPr>
              <a:t>Если договор содержит оговорку, что все предшествующие договору переговоры и документы теряют силу и договор имеет приоритет, то все данные до заключения договора и не повторенные в договоре заверения об обстоятельствах не имеют правового значения </a:t>
            </a:r>
            <a:r>
              <a:rPr lang="ru-RU" sz="1300" i="1" dirty="0" smtClean="0">
                <a:latin typeface="+mn-lt"/>
              </a:rPr>
              <a:t>(дело 18) –</a:t>
            </a:r>
            <a:r>
              <a:rPr lang="ru-RU" sz="1300" i="1" u="sng" dirty="0" smtClean="0">
                <a:latin typeface="+mn-lt"/>
              </a:rPr>
              <a:t> </a:t>
            </a:r>
            <a:r>
              <a:rPr lang="ru-RU" sz="1300" i="1" u="sng" smtClean="0">
                <a:latin typeface="+mn-lt"/>
              </a:rPr>
              <a:t>эта правовая </a:t>
            </a:r>
            <a:r>
              <a:rPr lang="ru-RU" sz="1300" i="1" u="sng" dirty="0" smtClean="0">
                <a:latin typeface="+mn-lt"/>
              </a:rPr>
              <a:t>позиция является спорной. </a:t>
            </a:r>
          </a:p>
          <a:p>
            <a:pPr marL="285750" lvl="0" indent="-285750">
              <a:buFont typeface="Arial" panose="020B0604020202020204" pitchFamily="34" charset="0"/>
              <a:buChar char="•"/>
            </a:pPr>
            <a:endParaRPr lang="ru-RU" sz="1300" i="1" dirty="0" smtClean="0">
              <a:latin typeface="+mn-lt"/>
            </a:endParaRPr>
          </a:p>
          <a:p>
            <a:pPr marL="285750" lvl="0" indent="-285750">
              <a:buFont typeface="Arial" panose="020B0604020202020204" pitchFamily="34" charset="0"/>
              <a:buChar char="•"/>
            </a:pPr>
            <a:endParaRPr lang="en-US" sz="1300" i="1" dirty="0">
              <a:latin typeface="+mn-lt"/>
            </a:endParaRPr>
          </a:p>
          <a:p>
            <a:pPr marL="285750" lvl="0" indent="-285750">
              <a:buFont typeface="Arial" panose="020B0604020202020204" pitchFamily="34" charset="0"/>
              <a:buChar char="•"/>
            </a:pPr>
            <a:endParaRPr lang="en-US" sz="1300" i="1" dirty="0">
              <a:latin typeface="+mn-lt"/>
            </a:endParaRPr>
          </a:p>
        </p:txBody>
      </p:sp>
    </p:spTree>
    <p:extLst>
      <p:ext uri="{BB962C8B-B14F-4D97-AF65-F5344CB8AC3E}">
        <p14:creationId xmlns:p14="http://schemas.microsoft.com/office/powerpoint/2010/main" val="3735571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6" name="Table Placeholder 5"/>
          <p:cNvGraphicFramePr>
            <a:graphicFrameLocks noGrp="1"/>
          </p:cNvGraphicFramePr>
          <p:nvPr>
            <p:ph type="tbl" idx="1"/>
            <p:extLst>
              <p:ext uri="{D42A27DB-BD31-4B8C-83A1-F6EECF244321}">
                <p14:modId xmlns:p14="http://schemas.microsoft.com/office/powerpoint/2010/main" val="1620742593"/>
              </p:ext>
            </p:extLst>
          </p:nvPr>
        </p:nvGraphicFramePr>
        <p:xfrm>
          <a:off x="567623" y="1495809"/>
          <a:ext cx="8104739" cy="3584213"/>
        </p:xfrm>
        <a:graphic>
          <a:graphicData uri="http://schemas.openxmlformats.org/drawingml/2006/table">
            <a:tbl>
              <a:tblPr firstRow="1" firstCol="1" lastRow="1" lastCol="1" bandRow="1" bandCol="1">
                <a:tableStyleId>{69012ECD-51FC-41F1-AA8D-1B2483CD663E}</a:tableStyleId>
              </a:tblPr>
              <a:tblGrid>
                <a:gridCol w="273588"/>
                <a:gridCol w="2146737"/>
                <a:gridCol w="2650388"/>
                <a:gridCol w="3034026"/>
              </a:tblGrid>
              <a:tr h="313241">
                <a:tc>
                  <a:txBody>
                    <a:bodyPr/>
                    <a:lstStyle/>
                    <a:p>
                      <a:pPr marL="0" marR="0" indent="0" algn="ctr">
                        <a:spcBef>
                          <a:spcPts val="1200"/>
                        </a:spcBef>
                        <a:spcAft>
                          <a:spcPts val="1200"/>
                        </a:spcAft>
                      </a:pPr>
                      <a:r>
                        <a:rPr lang="ru-RU" sz="900" dirty="0">
                          <a:effectLst/>
                        </a:rPr>
                        <a:t>№</a:t>
                      </a:r>
                      <a:endParaRPr lang="en-US" sz="1000" dirty="0">
                        <a:effectLst/>
                        <a:latin typeface="Times New Roman"/>
                        <a:ea typeface="Times New Roman"/>
                      </a:endParaRPr>
                    </a:p>
                  </a:txBody>
                  <a:tcPr marL="56020" marR="56020" marT="0" marB="0"/>
                </a:tc>
                <a:tc>
                  <a:txBody>
                    <a:bodyPr/>
                    <a:lstStyle/>
                    <a:p>
                      <a:pPr marL="0" marR="0" indent="0" algn="ctr">
                        <a:spcBef>
                          <a:spcPts val="1200"/>
                        </a:spcBef>
                        <a:spcAft>
                          <a:spcPts val="1200"/>
                        </a:spcAft>
                      </a:pPr>
                      <a:r>
                        <a:rPr lang="ru-RU" sz="900" dirty="0">
                          <a:effectLst/>
                        </a:rPr>
                        <a:t>Реквизиты</a:t>
                      </a:r>
                      <a:endParaRPr lang="en-US" sz="1000" dirty="0">
                        <a:effectLst/>
                        <a:latin typeface="Times New Roman"/>
                        <a:ea typeface="Times New Roman"/>
                      </a:endParaRPr>
                    </a:p>
                  </a:txBody>
                  <a:tcPr marL="56020" marR="56020" marT="0" marB="0"/>
                </a:tc>
                <a:tc>
                  <a:txBody>
                    <a:bodyPr/>
                    <a:lstStyle/>
                    <a:p>
                      <a:pPr marL="0" marR="0" indent="0" algn="ctr">
                        <a:spcBef>
                          <a:spcPts val="1200"/>
                        </a:spcBef>
                        <a:spcAft>
                          <a:spcPts val="1200"/>
                        </a:spcAft>
                      </a:pPr>
                      <a:r>
                        <a:rPr lang="ru-RU" sz="900" dirty="0">
                          <a:effectLst/>
                        </a:rPr>
                        <a:t>Обман / заблуждение, на которые ссылается истец</a:t>
                      </a:r>
                      <a:endParaRPr lang="en-US" sz="1000" dirty="0">
                        <a:effectLst/>
                        <a:latin typeface="Times New Roman"/>
                        <a:ea typeface="Times New Roman"/>
                      </a:endParaRPr>
                    </a:p>
                  </a:txBody>
                  <a:tcPr marL="56020" marR="56020" marT="0" marB="0"/>
                </a:tc>
                <a:tc>
                  <a:txBody>
                    <a:bodyPr/>
                    <a:lstStyle/>
                    <a:p>
                      <a:pPr marL="0" marR="0" indent="0" algn="ctr">
                        <a:spcBef>
                          <a:spcPts val="1200"/>
                        </a:spcBef>
                        <a:spcAft>
                          <a:spcPts val="1200"/>
                        </a:spcAft>
                      </a:pPr>
                      <a:r>
                        <a:rPr lang="ru-RU" sz="900" dirty="0">
                          <a:effectLst/>
                        </a:rPr>
                        <a:t>Обоснование решения суда</a:t>
                      </a:r>
                      <a:endParaRPr lang="en-US" sz="1000" dirty="0">
                        <a:effectLst/>
                        <a:latin typeface="Times New Roman"/>
                        <a:ea typeface="Times New Roman"/>
                      </a:endParaRPr>
                    </a:p>
                  </a:txBody>
                  <a:tcPr marL="56020" marR="56020" marT="0" marB="0"/>
                </a:tc>
              </a:tr>
              <a:tr h="260382">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1000" b="1" kern="1200" dirty="0" smtClean="0">
                          <a:solidFill>
                            <a:schemeClr val="tx1"/>
                          </a:solidFill>
                          <a:effectLst/>
                          <a:latin typeface="+mn-lt"/>
                          <a:ea typeface="+mn-ea"/>
                          <a:cs typeface="+mn-cs"/>
                        </a:rPr>
                        <a:t>Иск удовлетворен</a:t>
                      </a:r>
                      <a:endParaRPr lang="en-US" sz="1050" dirty="0" smtClean="0">
                        <a:effectLst/>
                        <a:latin typeface="Times New Roman"/>
                        <a:ea typeface="Times New Roman"/>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227489">
                <a:tc>
                  <a:txBody>
                    <a:bodyPr/>
                    <a:lstStyle/>
                    <a:p>
                      <a:pPr marL="0" marR="0" lvl="0" indent="0" algn="just">
                        <a:spcBef>
                          <a:spcPts val="1200"/>
                        </a:spcBef>
                        <a:spcAft>
                          <a:spcPts val="1200"/>
                        </a:spcAft>
                        <a:buFont typeface="+mj-lt"/>
                        <a:buNone/>
                      </a:pPr>
                      <a:r>
                        <a:rPr lang="ru-RU" sz="900" dirty="0">
                          <a:effectLst/>
                        </a:rPr>
                        <a:t> </a:t>
                      </a:r>
                      <a:r>
                        <a:rPr lang="en-US" sz="900" dirty="0" smtClean="0">
                          <a:effectLst/>
                        </a:rPr>
                        <a:t>1.</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dirty="0">
                          <a:effectLst/>
                        </a:rPr>
                        <a:t>Постановление Арбитражного суда Западно-Сибирского округа от 09.11.2016 г. № Ф04-4649/2016 по делу № А70-15870/2015</a:t>
                      </a:r>
                      <a:endParaRPr lang="en-US" sz="1000" dirty="0">
                        <a:effectLst/>
                      </a:endParaRPr>
                    </a:p>
                    <a:p>
                      <a:pPr marL="0" marR="0" indent="0" algn="just">
                        <a:spcBef>
                          <a:spcPts val="1200"/>
                        </a:spcBef>
                        <a:spcAft>
                          <a:spcPts val="1200"/>
                        </a:spcAft>
                      </a:pPr>
                      <a:r>
                        <a:rPr lang="ru-RU" sz="900" dirty="0">
                          <a:effectLst/>
                        </a:rPr>
                        <a:t>Определение ВС РФ от 15.02.2017 г. № 304-ЭС16-20429 по этому же делу </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dirty="0">
                          <a:effectLst/>
                        </a:rPr>
                        <a:t>Основным активом приобретаемого ООО являлся контрольный пакет акций АО, которое являлось владельцем сельхозугодий, обрабатываемых истцом. При заключении договора купли-продажи доли в ООО продавец умышленно умолчал (фактически обманул) о том, что акции АО оплачены не полностью. Продавец, управляя ООО, намеренно допустил просрочку оплаты акций, в результате чего ООО потеряло корпоративный контроль над АО, в связи с чем истец в значительной мере лишился того, на что рассчитывал при заключении договора купли-продажи доли.</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Истцом доказано, что его воля состояла в том, </a:t>
                      </a:r>
                      <a:r>
                        <a:rPr lang="ru-RU" sz="900" b="0" kern="1200" dirty="0">
                          <a:effectLst/>
                        </a:rPr>
                        <a:t>чтобы</a:t>
                      </a:r>
                      <a:r>
                        <a:rPr lang="ru-RU" sz="900" b="0" dirty="0">
                          <a:effectLst/>
                        </a:rPr>
                        <a:t> заключить договор купли-продажи доли именно при том условии, что 126 000 000 акций АО оплачены ООО в полном объеме.</a:t>
                      </a:r>
                      <a:endParaRPr lang="en-US" sz="1000" b="0" dirty="0">
                        <a:effectLst/>
                      </a:endParaRPr>
                    </a:p>
                    <a:p>
                      <a:pPr marL="0" marR="0" indent="0" algn="just">
                        <a:spcBef>
                          <a:spcPts val="1200"/>
                        </a:spcBef>
                        <a:spcAft>
                          <a:spcPts val="1200"/>
                        </a:spcAft>
                      </a:pPr>
                      <a:r>
                        <a:rPr lang="ru-RU" sz="900" b="0" dirty="0">
                          <a:effectLst/>
                        </a:rPr>
                        <a:t>Тот факт, что продавец не принял меры к отражению в бухгалтерской отчетности ООО сведений о наличии неисполненных обязательств в части оплаты акций АО и не сообщил истцу о факте неполной оплаты акций АО, свидетельствует о наличии у продавца умысла на обман истца посредством умолчания о неоплате акций АО.</a:t>
                      </a:r>
                      <a:endParaRPr lang="en-US" sz="1000" b="0" dirty="0">
                        <a:effectLst/>
                        <a:latin typeface="Times New Roman"/>
                        <a:ea typeface="Times New Roman"/>
                      </a:endParaRPr>
                    </a:p>
                  </a:txBody>
                  <a:tcPr marL="56020" marR="56020"/>
                </a:tc>
              </a:tr>
              <a:tr h="783101">
                <a:tc>
                  <a:txBody>
                    <a:bodyPr/>
                    <a:lstStyle/>
                    <a:p>
                      <a:pPr marL="0" marR="0" lvl="0" indent="0" algn="just">
                        <a:spcBef>
                          <a:spcPts val="1200"/>
                        </a:spcBef>
                        <a:spcAft>
                          <a:spcPts val="1200"/>
                        </a:spcAft>
                        <a:buFont typeface="+mj-lt"/>
                        <a:buNone/>
                      </a:pPr>
                      <a:r>
                        <a:rPr lang="ru-RU" sz="900" dirty="0">
                          <a:effectLst/>
                        </a:rPr>
                        <a:t> </a:t>
                      </a:r>
                      <a:r>
                        <a:rPr lang="en-US" sz="900" dirty="0" smtClean="0">
                          <a:effectLst/>
                        </a:rPr>
                        <a:t>2.</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Арбитражного суда Западно-Сибирского округа от 27.07.2015 г. № Ф04-20643/2015 по делу № А46-16228/2013</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Продавец при заключении договора купли-продажи доли в ООО предоставил покупателю ложные сведения относительно помещений, оборудования, персонала общества.</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Факт обмана подтвержден: у общества отсутствуют помещения на правах аренды, оборудование на праве собственности, а также ведется совместная деятельность с конкурирующей фирмой.</a:t>
                      </a:r>
                      <a:endParaRPr lang="en-US" sz="1000" b="0" dirty="0">
                        <a:effectLst/>
                        <a:latin typeface="Times New Roman"/>
                        <a:ea typeface="Times New Roman"/>
                      </a:endParaRPr>
                    </a:p>
                  </a:txBody>
                  <a:tcPr marL="56020" marR="56020"/>
                </a:tc>
              </a:tr>
            </a:tbl>
          </a:graphicData>
        </a:graphic>
      </p:graphicFrame>
      <p:sp>
        <p:nvSpPr>
          <p:cNvPr id="12"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12</a:t>
            </a:fld>
            <a:endParaRPr lang="en-US" sz="1800" b="1" dirty="0">
              <a:latin typeface="+mj-lt"/>
            </a:endParaRPr>
          </a:p>
        </p:txBody>
      </p:sp>
    </p:spTree>
    <p:extLst>
      <p:ext uri="{BB962C8B-B14F-4D97-AF65-F5344CB8AC3E}">
        <p14:creationId xmlns:p14="http://schemas.microsoft.com/office/powerpoint/2010/main" val="156065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smtClean="0"/>
              <a:t>П</a:t>
            </a:r>
            <a:r>
              <a:rPr lang="en-US" altLang="en-US" sz="2000" dirty="0" err="1" smtClean="0"/>
              <a:t>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211182488"/>
              </p:ext>
            </p:extLst>
          </p:nvPr>
        </p:nvGraphicFramePr>
        <p:xfrm>
          <a:off x="596499" y="1456507"/>
          <a:ext cx="7772399" cy="3983371"/>
        </p:xfrm>
        <a:graphic>
          <a:graphicData uri="http://schemas.openxmlformats.org/drawingml/2006/table">
            <a:tbl>
              <a:tblPr firstRow="1" firstCol="1" lastRow="1" lastCol="1" bandRow="1" bandCol="1">
                <a:tableStyleId>{69012ECD-51FC-41F1-AA8D-1B2483CD663E}</a:tableStyleId>
              </a:tblPr>
              <a:tblGrid>
                <a:gridCol w="273588"/>
                <a:gridCol w="2146737"/>
                <a:gridCol w="2650388"/>
                <a:gridCol w="2701686"/>
              </a:tblGrid>
              <a:tr h="295291">
                <a:tc>
                  <a:txBody>
                    <a:bodyPr/>
                    <a:lstStyle/>
                    <a:p>
                      <a:pPr marL="0" marR="0" indent="0" algn="ctr">
                        <a:spcBef>
                          <a:spcPts val="1200"/>
                        </a:spcBef>
                        <a:spcAft>
                          <a:spcPts val="1200"/>
                        </a:spcAft>
                      </a:pPr>
                      <a:r>
                        <a:rPr lang="ru-RU" sz="900" dirty="0">
                          <a:effectLst/>
                        </a:rPr>
                        <a:t>№</a:t>
                      </a:r>
                      <a:endParaRPr lang="en-US" sz="1000" dirty="0">
                        <a:effectLst/>
                        <a:latin typeface="Times New Roman"/>
                        <a:ea typeface="Times New Roman"/>
                      </a:endParaRPr>
                    </a:p>
                  </a:txBody>
                  <a:tcPr marL="56020" marR="56020" marT="0" marB="0"/>
                </a:tc>
                <a:tc>
                  <a:txBody>
                    <a:bodyPr/>
                    <a:lstStyle/>
                    <a:p>
                      <a:pPr marL="0" marR="0" indent="0" algn="ctr">
                        <a:spcBef>
                          <a:spcPts val="1200"/>
                        </a:spcBef>
                        <a:spcAft>
                          <a:spcPts val="1200"/>
                        </a:spcAft>
                      </a:pPr>
                      <a:r>
                        <a:rPr lang="ru-RU" sz="900" dirty="0">
                          <a:effectLst/>
                        </a:rPr>
                        <a:t>Реквизиты</a:t>
                      </a:r>
                      <a:endParaRPr lang="en-US" sz="1000" dirty="0">
                        <a:effectLst/>
                        <a:latin typeface="Times New Roman"/>
                        <a:ea typeface="Times New Roman"/>
                      </a:endParaRPr>
                    </a:p>
                  </a:txBody>
                  <a:tcPr marL="56020" marR="56020" marT="0" marB="0"/>
                </a:tc>
                <a:tc>
                  <a:txBody>
                    <a:bodyPr/>
                    <a:lstStyle/>
                    <a:p>
                      <a:pPr marL="0" marR="0" indent="0" algn="ctr">
                        <a:spcBef>
                          <a:spcPts val="1200"/>
                        </a:spcBef>
                        <a:spcAft>
                          <a:spcPts val="1200"/>
                        </a:spcAft>
                      </a:pPr>
                      <a:r>
                        <a:rPr lang="ru-RU" sz="900">
                          <a:effectLst/>
                        </a:rPr>
                        <a:t>Обман / заблуждение, на которые ссылается истец</a:t>
                      </a:r>
                      <a:endParaRPr lang="en-US" sz="1000">
                        <a:effectLst/>
                        <a:latin typeface="Times New Roman"/>
                        <a:ea typeface="Times New Roman"/>
                      </a:endParaRPr>
                    </a:p>
                  </a:txBody>
                  <a:tcPr marL="56020" marR="56020" marT="0" marB="0"/>
                </a:tc>
                <a:tc>
                  <a:txBody>
                    <a:bodyPr/>
                    <a:lstStyle/>
                    <a:p>
                      <a:pPr marL="0" marR="0" indent="0" algn="ctr">
                        <a:spcBef>
                          <a:spcPts val="1200"/>
                        </a:spcBef>
                        <a:spcAft>
                          <a:spcPts val="1200"/>
                        </a:spcAft>
                      </a:pPr>
                      <a:r>
                        <a:rPr lang="ru-RU" sz="900">
                          <a:effectLst/>
                        </a:rPr>
                        <a:t>Обоснование решения суда</a:t>
                      </a:r>
                      <a:endParaRPr lang="en-US" sz="1000">
                        <a:effectLst/>
                        <a:latin typeface="Times New Roman"/>
                        <a:ea typeface="Times New Roman"/>
                      </a:endParaRPr>
                    </a:p>
                  </a:txBody>
                  <a:tcPr marL="56020" marR="56020" marT="0" marB="0"/>
                </a:tc>
              </a:tr>
              <a:tr h="0">
                <a:tc gridSpan="4">
                  <a:txBody>
                    <a:bodyPr/>
                    <a:lstStyle/>
                    <a:p>
                      <a:pPr marL="0" marR="0" indent="0" algn="ctr">
                        <a:spcBef>
                          <a:spcPts val="1200"/>
                        </a:spcBef>
                        <a:spcAft>
                          <a:spcPts val="1200"/>
                        </a:spcAft>
                      </a:pPr>
                      <a:r>
                        <a:rPr lang="ru-RU" sz="900" b="1" kern="1200" dirty="0" smtClean="0">
                          <a:solidFill>
                            <a:schemeClr val="tx1"/>
                          </a:solidFill>
                          <a:effectLst/>
                          <a:latin typeface="+mn-lt"/>
                          <a:ea typeface="+mn-ea"/>
                          <a:cs typeface="+mn-cs"/>
                        </a:rPr>
                        <a:t>Иск удовлетворен</a:t>
                      </a:r>
                      <a:endParaRPr lang="en-US" sz="1000" dirty="0">
                        <a:effectLst/>
                        <a:latin typeface="Times New Roman"/>
                        <a:ea typeface="Times New Roman"/>
                      </a:endParaRPr>
                    </a:p>
                  </a:txBody>
                  <a:tcPr marL="56020" marR="56020" marT="91440" marB="91440"/>
                </a:tc>
                <a:tc hMerge="1">
                  <a:txBody>
                    <a:bodyPr/>
                    <a:lstStyle/>
                    <a:p>
                      <a:endParaRPr lang="en-US"/>
                    </a:p>
                  </a:txBody>
                  <a:tcPr/>
                </a:tc>
                <a:tc hMerge="1">
                  <a:txBody>
                    <a:bodyPr/>
                    <a:lstStyle/>
                    <a:p>
                      <a:endParaRPr lang="en-US"/>
                    </a:p>
                  </a:txBody>
                  <a:tcPr/>
                </a:tc>
                <a:tc hMerge="1">
                  <a:txBody>
                    <a:bodyPr/>
                    <a:lstStyle/>
                    <a:p>
                      <a:endParaRPr lang="en-US"/>
                    </a:p>
                  </a:txBody>
                  <a:tcPr/>
                </a:tc>
              </a:tr>
              <a:tr h="933662">
                <a:tc>
                  <a:txBody>
                    <a:bodyPr/>
                    <a:lstStyle/>
                    <a:p>
                      <a:pPr marL="0" marR="0" lvl="0" indent="0" algn="just" defTabSz="914400" rtl="0" eaLnBrk="1" latinLnBrk="0" hangingPunct="1">
                        <a:spcBef>
                          <a:spcPts val="1200"/>
                        </a:spcBef>
                        <a:spcAft>
                          <a:spcPts val="1200"/>
                        </a:spcAft>
                        <a:buFont typeface="+mj-lt"/>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3.</a:t>
                      </a:r>
                      <a:endParaRPr lang="en-US" sz="900" b="1" kern="1200" dirty="0">
                        <a:solidFill>
                          <a:schemeClr val="tx1"/>
                        </a:solidFill>
                        <a:effectLst/>
                        <a:latin typeface="+mn-lt"/>
                        <a:ea typeface="+mn-ea"/>
                        <a:cs typeface="+mn-cs"/>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Арбитражного суда Центрального округа от 17.09.2014 г. по делу № А36-4047/2013</a:t>
                      </a:r>
                      <a:endParaRPr lang="en-US" sz="1000" b="0" dirty="0">
                        <a:effectLst/>
                      </a:endParaRPr>
                    </a:p>
                    <a:p>
                      <a:pPr marL="0" marR="0" indent="0" algn="just">
                        <a:spcBef>
                          <a:spcPts val="1200"/>
                        </a:spcBef>
                        <a:spcAft>
                          <a:spcPts val="1200"/>
                        </a:spcAft>
                      </a:pPr>
                      <a:r>
                        <a:rPr lang="ru-RU" sz="900" b="0" dirty="0">
                          <a:effectLst/>
                        </a:rPr>
                        <a:t>Определение ВС РФ от 26.12.2014 г. по этому же делу</a:t>
                      </a:r>
                      <a:endParaRPr lang="en-US" sz="1000" b="0" dirty="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При заключении договора купли-продажи продавец скрыл от истца обстоятельство увеличения уставного капитала ООО, что повлекло уменьшение размера доли истца.</a:t>
                      </a:r>
                      <a:endParaRPr lang="en-US" sz="1000" b="0" dirty="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Истцу не было известно о принятом решении об увеличении уставного капитала ООО. Тем не менее, вины продавца в неполучении истцом информации о деятельности общества не установлено, поэтому сделка была заключена под влиянием заблуждения, а не обмана.</a:t>
                      </a:r>
                      <a:endParaRPr lang="en-US" sz="1000" b="0" dirty="0">
                        <a:effectLst/>
                        <a:latin typeface="Times New Roman"/>
                        <a:ea typeface="Times New Roman"/>
                      </a:endParaRPr>
                    </a:p>
                  </a:txBody>
                  <a:tcPr marL="56020" marR="56020" marB="0"/>
                </a:tc>
              </a:tr>
              <a:tr h="933662">
                <a:tc>
                  <a:txBody>
                    <a:bodyPr/>
                    <a:lstStyle/>
                    <a:p>
                      <a:pPr marL="0" marR="0" lvl="0" indent="0" algn="just" defTabSz="914400" rtl="0" eaLnBrk="1" latinLnBrk="0" hangingPunct="1">
                        <a:spcBef>
                          <a:spcPts val="1200"/>
                        </a:spcBef>
                        <a:spcAft>
                          <a:spcPts val="1200"/>
                        </a:spcAft>
                        <a:buFont typeface="+mj-lt"/>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4.</a:t>
                      </a:r>
                      <a:endParaRPr lang="en-US" sz="900" b="1" kern="1200" dirty="0">
                        <a:solidFill>
                          <a:schemeClr val="tx1"/>
                        </a:solidFill>
                        <a:effectLst/>
                        <a:latin typeface="+mn-lt"/>
                        <a:ea typeface="+mn-ea"/>
                        <a:cs typeface="+mn-cs"/>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ФАС Восточно-Сибирского округа от 09.04.2010 г. по делу № А78-1879/2009</a:t>
                      </a:r>
                      <a:endParaRPr lang="en-US" sz="1000" b="0" dirty="0">
                        <a:effectLst/>
                      </a:endParaRPr>
                    </a:p>
                    <a:p>
                      <a:pPr marL="0" marR="0" indent="0" algn="just">
                        <a:spcBef>
                          <a:spcPts val="1200"/>
                        </a:spcBef>
                        <a:spcAft>
                          <a:spcPts val="1200"/>
                        </a:spcAft>
                      </a:pPr>
                      <a:r>
                        <a:rPr lang="ru-RU" sz="900" b="0" dirty="0">
                          <a:effectLst/>
                        </a:rPr>
                        <a:t>Определение ВАС РФ от 03.06.2010 г. № ВАС-6958/10 по этому же </a:t>
                      </a:r>
                      <a:r>
                        <a:rPr lang="ru-RU" sz="900" b="0" dirty="0" smtClean="0">
                          <a:effectLst/>
                        </a:rPr>
                        <a:t>делу</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Истцу не была предоставлена информация о наличии задолженности общества, акции которого приобретались, перед бюджетом. </a:t>
                      </a:r>
                      <a:endParaRPr lang="en-US" sz="1000" b="0" dirty="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Факт введения в заблуждение путем сообщения недостоверных сведений имел место. </a:t>
                      </a:r>
                      <a:endParaRPr lang="en-US" sz="1000" b="0" dirty="0">
                        <a:effectLst/>
                        <a:latin typeface="Times New Roman"/>
                        <a:ea typeface="Times New Roman"/>
                      </a:endParaRPr>
                    </a:p>
                  </a:txBody>
                  <a:tcPr marL="56020" marR="56020" marB="0"/>
                </a:tc>
              </a:tr>
              <a:tr h="821622">
                <a:tc>
                  <a:txBody>
                    <a:bodyPr/>
                    <a:lstStyle/>
                    <a:p>
                      <a:pPr marL="0" marR="0" lvl="0" indent="0" algn="just" defTabSz="914400" rtl="0" eaLnBrk="1" latinLnBrk="0" hangingPunct="1">
                        <a:spcBef>
                          <a:spcPts val="1200"/>
                        </a:spcBef>
                        <a:spcAft>
                          <a:spcPts val="1200"/>
                        </a:spcAft>
                        <a:buFont typeface="+mj-lt"/>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5.</a:t>
                      </a:r>
                      <a:endParaRPr lang="en-US" sz="900" b="1" kern="1200" dirty="0">
                        <a:solidFill>
                          <a:schemeClr val="tx1"/>
                        </a:solidFill>
                        <a:effectLst/>
                        <a:latin typeface="+mn-lt"/>
                        <a:ea typeface="+mn-ea"/>
                        <a:cs typeface="+mn-cs"/>
                      </a:endParaRPr>
                    </a:p>
                  </a:txBody>
                  <a:tcPr marL="56020" marR="56020" marT="0" marB="0"/>
                </a:tc>
                <a:tc>
                  <a:txBody>
                    <a:bodyPr/>
                    <a:lstStyle/>
                    <a:p>
                      <a:pPr marL="0" marR="0" indent="0" algn="just">
                        <a:spcBef>
                          <a:spcPts val="1200"/>
                        </a:spcBef>
                        <a:spcAft>
                          <a:spcPts val="1200"/>
                        </a:spcAft>
                      </a:pPr>
                      <a:r>
                        <a:rPr lang="ru-RU" sz="900" b="0">
                          <a:effectLst/>
                        </a:rPr>
                        <a:t>Постановление ФАС Уральского округа от 10.05.2006 г. по делу № Ф09-3534/06-С5</a:t>
                      </a:r>
                      <a:endParaRPr lang="en-US" sz="1000" b="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Продавцом был существенно занижен размер задолженности эмитента перед бюджетом, которая влияет на степень ликвидности отчуждаемых акций.</a:t>
                      </a:r>
                      <a:endParaRPr lang="en-US" sz="1000" b="0" dirty="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Ликвидность акций относится к качеству предмета договора купли-продажи ценных бумаг, в связи с чем заблуждение относительно финансового состояния эмитента является заблуждением относительно качеств предмета сделки, которые значительно снижают возможности его использования по назначению.</a:t>
                      </a:r>
                      <a:endParaRPr lang="en-US" sz="1000" b="0" dirty="0">
                        <a:effectLst/>
                        <a:latin typeface="Times New Roman"/>
                        <a:ea typeface="Times New Roman"/>
                      </a:endParaRPr>
                    </a:p>
                  </a:txBody>
                  <a:tcPr marL="56020" marR="56020" marB="0"/>
                </a:tc>
              </a:tr>
            </a:tbl>
          </a:graphicData>
        </a:graphic>
      </p:graphicFrame>
      <p:sp>
        <p:nvSpPr>
          <p:cNvPr id="7"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13</a:t>
            </a:fld>
            <a:endParaRPr lang="en-US" sz="1800" b="1" dirty="0">
              <a:latin typeface="+mj-lt"/>
            </a:endParaRPr>
          </a:p>
        </p:txBody>
      </p:sp>
    </p:spTree>
    <p:extLst>
      <p:ext uri="{BB962C8B-B14F-4D97-AF65-F5344CB8AC3E}">
        <p14:creationId xmlns:p14="http://schemas.microsoft.com/office/powerpoint/2010/main" val="205863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166909917"/>
              </p:ext>
            </p:extLst>
          </p:nvPr>
        </p:nvGraphicFramePr>
        <p:xfrm>
          <a:off x="615749" y="1289785"/>
          <a:ext cx="8162491" cy="4552750"/>
        </p:xfrm>
        <a:graphic>
          <a:graphicData uri="http://schemas.openxmlformats.org/drawingml/2006/table">
            <a:tbl>
              <a:tblPr firstRow="1" firstCol="1" lastRow="1" lastCol="1" bandRow="1" bandCol="1">
                <a:tableStyleId>{69012ECD-51FC-41F1-AA8D-1B2483CD663E}</a:tableStyleId>
              </a:tblPr>
              <a:tblGrid>
                <a:gridCol w="273588"/>
                <a:gridCol w="2146737"/>
                <a:gridCol w="2650388"/>
                <a:gridCol w="3091778"/>
              </a:tblGrid>
              <a:tr h="455275">
                <a:tc gridSpan="4">
                  <a:txBody>
                    <a:bodyPr/>
                    <a:lstStyle/>
                    <a:p>
                      <a:pPr marL="0" marR="0" indent="0" algn="ctr">
                        <a:spcBef>
                          <a:spcPts val="1200"/>
                        </a:spcBef>
                        <a:spcAft>
                          <a:spcPts val="1200"/>
                        </a:spcAft>
                      </a:pPr>
                      <a:r>
                        <a:rPr lang="en-US" sz="900" dirty="0" smtClean="0">
                          <a:effectLst/>
                        </a:rPr>
                        <a:t/>
                      </a:r>
                      <a:br>
                        <a:rPr lang="en-US" sz="900" dirty="0" smtClean="0">
                          <a:effectLst/>
                        </a:rPr>
                      </a:br>
                      <a:r>
                        <a:rPr lang="ru-RU" sz="900" dirty="0" smtClean="0">
                          <a:effectLst/>
                        </a:rPr>
                        <a:t>В </a:t>
                      </a:r>
                      <a:r>
                        <a:rPr lang="ru-RU" sz="900" dirty="0">
                          <a:effectLst/>
                        </a:rPr>
                        <a:t>иске </a:t>
                      </a:r>
                      <a:r>
                        <a:rPr lang="ru-RU" sz="900" dirty="0" smtClean="0">
                          <a:effectLst/>
                        </a:rPr>
                        <a:t>отказано</a:t>
                      </a:r>
                      <a:r>
                        <a:rPr lang="en-US" sz="900" dirty="0" smtClean="0">
                          <a:effectLst/>
                        </a:rPr>
                        <a:t/>
                      </a:r>
                      <a:br>
                        <a:rPr lang="en-US" sz="900" dirty="0" smtClean="0">
                          <a:effectLst/>
                        </a:rPr>
                      </a:br>
                      <a:endParaRPr lang="en-US" sz="1000" dirty="0">
                        <a:effectLst/>
                        <a:latin typeface="Times New Roman"/>
                        <a:ea typeface="Times New Roman"/>
                      </a:endParaRPr>
                    </a:p>
                  </a:txBody>
                  <a:tcPr marL="56020" marR="56020" marT="0" marB="0"/>
                </a:tc>
                <a:tc hMerge="1">
                  <a:txBody>
                    <a:bodyPr/>
                    <a:lstStyle/>
                    <a:p>
                      <a:endParaRPr lang="en-US"/>
                    </a:p>
                  </a:txBody>
                  <a:tcPr/>
                </a:tc>
                <a:tc hMerge="1">
                  <a:txBody>
                    <a:bodyPr/>
                    <a:lstStyle/>
                    <a:p>
                      <a:endParaRPr lang="en-US"/>
                    </a:p>
                  </a:txBody>
                  <a:tcPr/>
                </a:tc>
                <a:tc hMerge="1">
                  <a:txBody>
                    <a:bodyPr/>
                    <a:lstStyle/>
                    <a:p>
                      <a:endParaRPr lang="en-US"/>
                    </a:p>
                  </a:txBody>
                  <a:tcPr/>
                </a:tc>
              </a:tr>
              <a:tr h="4097475">
                <a:tc>
                  <a:txBody>
                    <a:bodyPr/>
                    <a:lstStyle/>
                    <a:p>
                      <a:pPr marL="0" marR="0" lvl="0" indent="0" algn="just" defTabSz="914400" rtl="0" eaLnBrk="1" latinLnBrk="0" hangingPunct="1">
                        <a:spcBef>
                          <a:spcPts val="1200"/>
                        </a:spcBef>
                        <a:spcAft>
                          <a:spcPts val="1200"/>
                        </a:spcAft>
                        <a:buFont typeface="+mj-lt"/>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1.</a:t>
                      </a:r>
                      <a:endParaRPr lang="en-US" sz="900" b="1" kern="1200" dirty="0">
                        <a:solidFill>
                          <a:schemeClr val="tx1"/>
                        </a:solidFill>
                        <a:effectLst/>
                        <a:latin typeface="+mn-lt"/>
                        <a:ea typeface="+mn-ea"/>
                        <a:cs typeface="+mn-cs"/>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Арбитражного суда Западно-Сибирского округа от 10.05.2017 г. № Ф04-1383/2016 по делу № А75-6754/2015</a:t>
                      </a:r>
                      <a:endParaRPr lang="en-US" sz="1000" b="0" dirty="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Истец не располагал сведениями о наличии у ООО обязательств перед третьими лицами, вследствие чего он приобрел долю по цене, не сопоставимой с действительными экономическими характеристиками; продавец скрыл информацию о составе обязательств ООО.</a:t>
                      </a:r>
                      <a:endParaRPr lang="en-US" sz="1000" b="0" dirty="0">
                        <a:effectLst/>
                        <a:latin typeface="Times New Roman"/>
                        <a:ea typeface="Times New Roman"/>
                      </a:endParaRPr>
                    </a:p>
                  </a:txBody>
                  <a:tcPr marL="56020" marR="56020" marB="0"/>
                </a:tc>
                <a:tc>
                  <a:txBody>
                    <a:bodyPr/>
                    <a:lstStyle/>
                    <a:p>
                      <a:pPr marL="0" marR="0" indent="0" algn="just">
                        <a:spcBef>
                          <a:spcPts val="1200"/>
                        </a:spcBef>
                        <a:spcAft>
                          <a:spcPts val="1200"/>
                        </a:spcAft>
                      </a:pPr>
                      <a:r>
                        <a:rPr lang="ru-RU" sz="900" b="0" dirty="0">
                          <a:effectLst/>
                        </a:rPr>
                        <a:t>Истцу было известно о наличии инвестиционного договора между ООО и третьим лицом, о привлеченных последним третьих лицах, продавцом была передана вся необходимая бухгалтерская документация, недостоверность которой не доказана. </a:t>
                      </a:r>
                      <a:endParaRPr lang="en-US" sz="1000" b="0" dirty="0">
                        <a:effectLst/>
                      </a:endParaRPr>
                    </a:p>
                    <a:p>
                      <a:pPr marL="0" marR="0" indent="0" algn="just">
                        <a:spcBef>
                          <a:spcPts val="1200"/>
                        </a:spcBef>
                        <a:spcAft>
                          <a:spcPts val="1200"/>
                        </a:spcAft>
                      </a:pPr>
                      <a:r>
                        <a:rPr lang="ru-RU" sz="900" b="0" dirty="0">
                          <a:effectLst/>
                        </a:rPr>
                        <a:t>Коммерческая невыгодность достигнутых результатов в данном случае не является основанием для признания сделки недействительной.</a:t>
                      </a:r>
                      <a:endParaRPr lang="en-US" sz="1000" b="0" dirty="0">
                        <a:effectLst/>
                      </a:endParaRPr>
                    </a:p>
                    <a:p>
                      <a:pPr marL="0" marR="0" indent="0" algn="just">
                        <a:spcBef>
                          <a:spcPts val="1200"/>
                        </a:spcBef>
                        <a:spcAft>
                          <a:spcPts val="1200"/>
                        </a:spcAft>
                      </a:pPr>
                      <a:r>
                        <a:rPr lang="ru-RU" sz="900" b="0" dirty="0">
                          <a:effectLst/>
                        </a:rPr>
                        <a:t>Доказательств того, что истец не получил права участника ООО, не представлено.</a:t>
                      </a:r>
                      <a:endParaRPr lang="en-US" sz="1000" b="0" dirty="0">
                        <a:effectLst/>
                      </a:endParaRPr>
                    </a:p>
                    <a:p>
                      <a:pPr marL="0" marR="0" indent="0" algn="just">
                        <a:spcBef>
                          <a:spcPts val="1200"/>
                        </a:spcBef>
                        <a:spcAft>
                          <a:spcPts val="1200"/>
                        </a:spcAft>
                      </a:pPr>
                      <a:r>
                        <a:rPr lang="ru-RU" sz="900" b="0" dirty="0">
                          <a:effectLst/>
                        </a:rPr>
                        <a:t>Покупатель доли, действуя с заботливостью и осмотрительностью, должен был предпринять все необходимые меры для проверки состояния ООО на предмет наличия финансовых обязательств, претензий третьих лиц; доказательств наличия препятствий в принятии таких мер не представлено.</a:t>
                      </a:r>
                      <a:endParaRPr lang="en-US" sz="1000" b="0" dirty="0">
                        <a:effectLst/>
                      </a:endParaRPr>
                    </a:p>
                    <a:p>
                      <a:pPr marL="0" marR="0" indent="0" algn="l">
                        <a:spcBef>
                          <a:spcPts val="1200"/>
                        </a:spcBef>
                        <a:spcAft>
                          <a:spcPts val="1200"/>
                        </a:spcAft>
                      </a:pPr>
                      <a:r>
                        <a:rPr lang="ru-RU" sz="900" b="0" dirty="0">
                          <a:effectLst/>
                        </a:rPr>
                        <a:t>Признаков злоупотребления правом со стороны продавца не установлено</a:t>
                      </a:r>
                      <a:r>
                        <a:rPr lang="ru-RU" sz="900" b="0" dirty="0" smtClean="0">
                          <a:effectLst/>
                        </a:rPr>
                        <a:t>.</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marB="0"/>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14</a:t>
            </a:fld>
            <a:endParaRPr lang="en-US" sz="1800" b="1" dirty="0">
              <a:latin typeface="+mj-lt"/>
            </a:endParaRPr>
          </a:p>
        </p:txBody>
      </p:sp>
    </p:spTree>
    <p:extLst>
      <p:ext uri="{BB962C8B-B14F-4D97-AF65-F5344CB8AC3E}">
        <p14:creationId xmlns:p14="http://schemas.microsoft.com/office/powerpoint/2010/main" val="1060027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2434050912"/>
              </p:ext>
            </p:extLst>
          </p:nvPr>
        </p:nvGraphicFramePr>
        <p:xfrm>
          <a:off x="442763" y="1087137"/>
          <a:ext cx="8431731" cy="4806696"/>
        </p:xfrm>
        <a:graphic>
          <a:graphicData uri="http://schemas.openxmlformats.org/drawingml/2006/table">
            <a:tbl>
              <a:tblPr firstRow="1" firstCol="1" lastRow="1" lastCol="1" bandRow="1" bandCol="1">
                <a:tableStyleId>{69012ECD-51FC-41F1-AA8D-1B2483CD663E}</a:tableStyleId>
              </a:tblPr>
              <a:tblGrid>
                <a:gridCol w="269506"/>
                <a:gridCol w="2455116"/>
                <a:gridCol w="2517391"/>
                <a:gridCol w="3189718"/>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900" dirty="0" smtClean="0">
                          <a:effectLst/>
                        </a:rPr>
                        <a:t>В иске отказано</a:t>
                      </a:r>
                      <a:r>
                        <a:rPr lang="en-US" sz="900" b="0" dirty="0">
                          <a:effectLst/>
                        </a:rPr>
                        <a:t> </a:t>
                      </a:r>
                      <a:endParaRPr lang="en-US" sz="900" b="0" dirty="0">
                        <a:effectLst/>
                        <a:latin typeface="Times New Roman"/>
                        <a:ea typeface="Times New Roman"/>
                      </a:endParaRPr>
                    </a:p>
                  </a:txBody>
                  <a:tcPr marL="53209" marR="53209"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1667203">
                <a:tc>
                  <a:txBody>
                    <a:bodyPr/>
                    <a:lstStyle/>
                    <a:p>
                      <a:pPr marL="0" marR="0" lvl="0" indent="0" algn="just" defTabSz="914400" rtl="0" eaLnBrk="1" latinLnBrk="0" hangingPunct="1">
                        <a:spcBef>
                          <a:spcPts val="1200"/>
                        </a:spcBef>
                        <a:spcAft>
                          <a:spcPts val="1200"/>
                        </a:spcAft>
                        <a:buFont typeface="+mj-lt"/>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2.</a:t>
                      </a:r>
                      <a:endParaRPr lang="en-US" sz="900" b="1" kern="1200" dirty="0">
                        <a:solidFill>
                          <a:schemeClr val="tx1"/>
                        </a:solidFill>
                        <a:effectLst/>
                        <a:latin typeface="+mn-lt"/>
                        <a:ea typeface="+mn-ea"/>
                        <a:cs typeface="+mn-cs"/>
                      </a:endParaRPr>
                    </a:p>
                  </a:txBody>
                  <a:tcPr marL="53209" marR="53209" marT="0" marB="0"/>
                </a:tc>
                <a:tc>
                  <a:txBody>
                    <a:bodyPr/>
                    <a:lstStyle/>
                    <a:p>
                      <a:pPr marL="0" marR="0" indent="0" algn="just">
                        <a:spcBef>
                          <a:spcPts val="1200"/>
                        </a:spcBef>
                        <a:spcAft>
                          <a:spcPts val="1200"/>
                        </a:spcAft>
                      </a:pPr>
                      <a:r>
                        <a:rPr lang="ru-RU" sz="900" b="0" dirty="0">
                          <a:effectLst/>
                        </a:rPr>
                        <a:t>Постановление Арбитражного суда Уральского округа от 14.02.2017 г. № Ф09-12487/16 по делу № А60-3041/2016</a:t>
                      </a:r>
                      <a:endParaRPr lang="en-US" sz="900" b="0" dirty="0">
                        <a:effectLst/>
                        <a:latin typeface="Times New Roman"/>
                        <a:ea typeface="Times New Roman"/>
                      </a:endParaRPr>
                    </a:p>
                  </a:txBody>
                  <a:tcPr marL="53209" marR="53209" marB="0"/>
                </a:tc>
                <a:tc>
                  <a:txBody>
                    <a:bodyPr/>
                    <a:lstStyle/>
                    <a:p>
                      <a:pPr marL="0" marR="0" indent="0" algn="just">
                        <a:spcBef>
                          <a:spcPts val="1200"/>
                        </a:spcBef>
                        <a:spcAft>
                          <a:spcPts val="1200"/>
                        </a:spcAft>
                      </a:pPr>
                      <a:r>
                        <a:rPr lang="ru-RU" sz="900" b="0">
                          <a:effectLst/>
                        </a:rPr>
                        <a:t>От истца была скрыта информация о задолженности ООО перед поставщиками.</a:t>
                      </a:r>
                      <a:endParaRPr lang="en-US" sz="900" b="0">
                        <a:effectLst/>
                        <a:latin typeface="Times New Roman"/>
                        <a:ea typeface="Times New Roman"/>
                      </a:endParaRPr>
                    </a:p>
                  </a:txBody>
                  <a:tcPr marL="53209" marR="53209" marB="0"/>
                </a:tc>
                <a:tc>
                  <a:txBody>
                    <a:bodyPr/>
                    <a:lstStyle/>
                    <a:p>
                      <a:pPr marL="0" marR="0" indent="0" algn="just">
                        <a:spcBef>
                          <a:spcPts val="1200"/>
                        </a:spcBef>
                        <a:spcAft>
                          <a:spcPts val="1200"/>
                        </a:spcAft>
                      </a:pPr>
                      <a:r>
                        <a:rPr lang="ru-RU" sz="900" b="0" dirty="0">
                          <a:effectLst/>
                        </a:rPr>
                        <a:t>При приобретении доли лицо, действующее разумно и добросовестно, имеет право и обязано проявить заинтересованность относительно сделок общества, при этом, узнав о наличии сделок или решений органов управления, с которыми приобретатель доли не согласен, он может отказаться от приобретения такой доли, если полагает, что такие сделки или решения совершены в нарушение интересов общества.</a:t>
                      </a:r>
                      <a:endParaRPr lang="en-US" sz="900" b="0" dirty="0">
                        <a:effectLst/>
                      </a:endParaRPr>
                    </a:p>
                    <a:p>
                      <a:pPr marL="0" marR="0" indent="0" algn="just">
                        <a:spcBef>
                          <a:spcPts val="1200"/>
                        </a:spcBef>
                        <a:spcAft>
                          <a:spcPts val="1200"/>
                        </a:spcAft>
                      </a:pPr>
                      <a:r>
                        <a:rPr lang="ru-RU" sz="900" b="0" dirty="0">
                          <a:effectLst/>
                        </a:rPr>
                        <a:t>Истец при приобретении доли в обществе не проявил должную степень осмотрительности и не оценил имущественную ценность приобретаемой доли.</a:t>
                      </a:r>
                      <a:endParaRPr lang="en-US" sz="900" b="0" dirty="0">
                        <a:effectLst/>
                        <a:latin typeface="Times New Roman"/>
                        <a:ea typeface="Times New Roman"/>
                      </a:endParaRPr>
                    </a:p>
                  </a:txBody>
                  <a:tcPr marL="53209" marR="53209"/>
                </a:tc>
              </a:tr>
              <a:tr h="2317531">
                <a:tc>
                  <a:txBody>
                    <a:bodyPr/>
                    <a:lstStyle/>
                    <a:p>
                      <a:pPr marL="0" marR="0" lvl="0" indent="0" algn="just" defTabSz="914400" rtl="0" eaLnBrk="1" latinLnBrk="0" hangingPunct="1">
                        <a:spcBef>
                          <a:spcPts val="1200"/>
                        </a:spcBef>
                        <a:spcAft>
                          <a:spcPts val="1200"/>
                        </a:spcAft>
                        <a:buFont typeface="+mj-lt"/>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3.</a:t>
                      </a:r>
                      <a:endParaRPr lang="en-US" sz="900" b="1" kern="1200" dirty="0">
                        <a:solidFill>
                          <a:schemeClr val="tx1"/>
                        </a:solidFill>
                        <a:effectLst/>
                        <a:latin typeface="+mn-lt"/>
                        <a:ea typeface="+mn-ea"/>
                        <a:cs typeface="+mn-cs"/>
                      </a:endParaRPr>
                    </a:p>
                  </a:txBody>
                  <a:tcPr marL="53209" marR="53209" marT="0" marB="0"/>
                </a:tc>
                <a:tc>
                  <a:txBody>
                    <a:bodyPr/>
                    <a:lstStyle/>
                    <a:p>
                      <a:pPr marL="0" marR="0" indent="0" algn="just">
                        <a:spcBef>
                          <a:spcPts val="1200"/>
                        </a:spcBef>
                        <a:spcAft>
                          <a:spcPts val="1200"/>
                        </a:spcAft>
                      </a:pPr>
                      <a:r>
                        <a:rPr lang="ru-RU" sz="900" b="0" dirty="0">
                          <a:effectLst/>
                        </a:rPr>
                        <a:t>Постановление Арбитражного суда Северо-Кавказского округа от 15.11.2016 г. № Ф08-8332/2016 по делу № А32-42012/2015</a:t>
                      </a:r>
                      <a:endParaRPr lang="en-US" sz="900" b="0" dirty="0">
                        <a:effectLst/>
                      </a:endParaRPr>
                    </a:p>
                    <a:p>
                      <a:pPr marL="0" marR="0" indent="0" algn="just">
                        <a:spcBef>
                          <a:spcPts val="1200"/>
                        </a:spcBef>
                        <a:spcAft>
                          <a:spcPts val="1200"/>
                        </a:spcAft>
                      </a:pPr>
                      <a:r>
                        <a:rPr lang="ru-RU" sz="900" b="0" dirty="0">
                          <a:effectLst/>
                        </a:rPr>
                        <a:t>Постановление Арбитражного суда Северо-Кавказского округа от 11.08.2016 г. № Ф08-5361/2016 по делу № А32-42011/2015 (идентичное дело с теми же участниками)</a:t>
                      </a:r>
                      <a:endParaRPr lang="en-US" sz="900" b="0" dirty="0">
                        <a:effectLst/>
                        <a:latin typeface="Times New Roman"/>
                        <a:ea typeface="Times New Roman"/>
                      </a:endParaRPr>
                    </a:p>
                  </a:txBody>
                  <a:tcPr marL="53209" marR="53209" marB="0"/>
                </a:tc>
                <a:tc>
                  <a:txBody>
                    <a:bodyPr/>
                    <a:lstStyle/>
                    <a:p>
                      <a:pPr marL="0" marR="0" indent="0" algn="just">
                        <a:spcBef>
                          <a:spcPts val="1200"/>
                        </a:spcBef>
                        <a:spcAft>
                          <a:spcPts val="1200"/>
                        </a:spcAft>
                      </a:pPr>
                      <a:r>
                        <a:rPr lang="ru-RU" sz="900" b="0" dirty="0">
                          <a:effectLst/>
                        </a:rPr>
                        <a:t>Продавец намеренно скрыл информацию о фактическом финансовом положении общества, при заключении сделки продавец представил недостоверный бухгалтерский баланс общества.</a:t>
                      </a:r>
                      <a:endParaRPr lang="en-US" sz="900" b="0" dirty="0">
                        <a:effectLst/>
                        <a:latin typeface="Times New Roman"/>
                        <a:ea typeface="Times New Roman"/>
                      </a:endParaRPr>
                    </a:p>
                  </a:txBody>
                  <a:tcPr marL="53209" marR="53209" marB="0"/>
                </a:tc>
                <a:tc>
                  <a:txBody>
                    <a:bodyPr/>
                    <a:lstStyle/>
                    <a:p>
                      <a:pPr marL="0" marR="0" indent="0" algn="just">
                        <a:spcBef>
                          <a:spcPts val="1200"/>
                        </a:spcBef>
                        <a:spcAft>
                          <a:spcPts val="1200"/>
                        </a:spcAft>
                      </a:pPr>
                      <a:r>
                        <a:rPr lang="ru-RU" sz="900" b="0" dirty="0">
                          <a:effectLst/>
                        </a:rPr>
                        <a:t>На момент заключения договора купли-продажи истцу был предоставлен бухгалтерский баланс, отчет о финансовых результатах, отчет об изменении капитала общества. Данная бухгалтерская отчетность не содержит сведений о принадлежности обществу каких-либо основных средств или нематериальных активов. В бухгалтерском балансе зафиксировано значительное снижение величины активов общества по сравнению с предшествующими периодами более чем в 3 раза, что истец мог и должен был принять во внимание при изучении бухгалтерской отчетности общества.</a:t>
                      </a:r>
                      <a:endParaRPr lang="en-US" sz="900" b="0" dirty="0">
                        <a:effectLst/>
                      </a:endParaRPr>
                    </a:p>
                    <a:p>
                      <a:pPr marL="0" marR="0" indent="0" algn="just">
                        <a:spcBef>
                          <a:spcPts val="1200"/>
                        </a:spcBef>
                        <a:spcAft>
                          <a:spcPts val="1200"/>
                        </a:spcAft>
                      </a:pPr>
                      <a:r>
                        <a:rPr lang="ru-RU" sz="900" b="0" dirty="0">
                          <a:effectLst/>
                        </a:rPr>
                        <a:t>Истец, действуя разумно и обоснованно, должен был и имел возможность проверить финансовое состояние общества. Доказательств того, что истец не мог узнать о финансовом состоянии общества до заключения сделки, не представлено.</a:t>
                      </a:r>
                      <a:endParaRPr lang="en-US" sz="900" b="0" dirty="0">
                        <a:effectLst/>
                        <a:latin typeface="Times New Roman"/>
                        <a:ea typeface="Times New Roman"/>
                      </a:endParaRPr>
                    </a:p>
                  </a:txBody>
                  <a:tcPr marL="53209" marR="53209" marB="0"/>
                </a:tc>
              </a:tr>
            </a:tbl>
          </a:graphicData>
        </a:graphic>
      </p:graphicFrame>
      <p:sp>
        <p:nvSpPr>
          <p:cNvPr id="5"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15</a:t>
            </a:fld>
            <a:endParaRPr lang="en-US" sz="1800" b="1" dirty="0">
              <a:latin typeface="+mj-lt"/>
            </a:endParaRPr>
          </a:p>
        </p:txBody>
      </p:sp>
    </p:spTree>
    <p:extLst>
      <p:ext uri="{BB962C8B-B14F-4D97-AF65-F5344CB8AC3E}">
        <p14:creationId xmlns:p14="http://schemas.microsoft.com/office/powerpoint/2010/main" val="2666737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1837660321"/>
              </p:ext>
            </p:extLst>
          </p:nvPr>
        </p:nvGraphicFramePr>
        <p:xfrm>
          <a:off x="487037" y="1107591"/>
          <a:ext cx="8300828" cy="4336749"/>
        </p:xfrm>
        <a:graphic>
          <a:graphicData uri="http://schemas.openxmlformats.org/drawingml/2006/table">
            <a:tbl>
              <a:tblPr firstRow="1" firstCol="1" lastRow="1" lastCol="1" bandRow="1" bandCol="1">
                <a:tableStyleId>{69012ECD-51FC-41F1-AA8D-1B2483CD663E}</a:tableStyleId>
              </a:tblPr>
              <a:tblGrid>
                <a:gridCol w="238604"/>
                <a:gridCol w="1872233"/>
                <a:gridCol w="2311483"/>
                <a:gridCol w="3878508"/>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800" dirty="0" smtClean="0">
                          <a:effectLst/>
                        </a:rPr>
                        <a:t>В иске отказано</a:t>
                      </a:r>
                      <a:r>
                        <a:rPr lang="en-US" sz="800" b="0" dirty="0" smtClean="0">
                          <a:effectLst/>
                        </a:rPr>
                        <a:t> </a:t>
                      </a:r>
                      <a:r>
                        <a:rPr lang="ru-RU" sz="800" dirty="0">
                          <a:effectLst/>
                        </a:rPr>
                        <a:t> </a:t>
                      </a:r>
                      <a:endParaRPr lang="en-US" sz="900" dirty="0">
                        <a:effectLst/>
                        <a:latin typeface="Times New Roman"/>
                        <a:ea typeface="Times New Roman"/>
                      </a:endParaRPr>
                    </a:p>
                  </a:txBody>
                  <a:tcPr marL="48856" marR="48856"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2681677">
                <a:tc>
                  <a:txBody>
                    <a:bodyPr/>
                    <a:lstStyle/>
                    <a:p>
                      <a:pPr marL="0" marR="0" lvl="0" indent="0" algn="just" defTabSz="914400" rtl="0" eaLnBrk="1" latinLnBrk="0" hangingPunct="1">
                        <a:spcBef>
                          <a:spcPts val="1200"/>
                        </a:spcBef>
                        <a:spcAft>
                          <a:spcPts val="1200"/>
                        </a:spcAft>
                        <a:buFont typeface="+mj-lt"/>
                        <a:buNone/>
                      </a:pPr>
                      <a:r>
                        <a:rPr lang="en-US" sz="900" b="1" kern="1200" dirty="0" smtClean="0">
                          <a:solidFill>
                            <a:schemeClr val="tx1"/>
                          </a:solidFill>
                          <a:effectLst/>
                          <a:latin typeface="+mn-lt"/>
                          <a:ea typeface="+mn-ea"/>
                          <a:cs typeface="+mn-cs"/>
                        </a:rPr>
                        <a:t>4.</a:t>
                      </a:r>
                      <a:endParaRPr lang="en-US" sz="900" b="1" kern="1200" dirty="0">
                        <a:solidFill>
                          <a:schemeClr val="tx1"/>
                        </a:solidFill>
                        <a:effectLst/>
                        <a:latin typeface="+mn-lt"/>
                        <a:ea typeface="+mn-ea"/>
                        <a:cs typeface="+mn-cs"/>
                      </a:endParaRPr>
                    </a:p>
                  </a:txBody>
                  <a:tcPr marL="48856" marR="48856" marT="0" marB="0"/>
                </a:tc>
                <a:tc>
                  <a:txBody>
                    <a:bodyPr/>
                    <a:lstStyle/>
                    <a:p>
                      <a:pPr marL="0" marR="0" indent="0" algn="just">
                        <a:spcBef>
                          <a:spcPts val="1200"/>
                        </a:spcBef>
                        <a:spcAft>
                          <a:spcPts val="1200"/>
                        </a:spcAft>
                      </a:pPr>
                      <a:r>
                        <a:rPr lang="ru-RU" sz="800">
                          <a:effectLst/>
                        </a:rPr>
                        <a:t>Постановление Арбитражного суда Центрального округа от 08.09.2016 г. № Ф10-3280/2016 по делу № А35-8807/2015</a:t>
                      </a:r>
                      <a:endParaRPr lang="en-US" sz="900">
                        <a:effectLst/>
                        <a:latin typeface="Times New Roman"/>
                        <a:ea typeface="Times New Roman"/>
                      </a:endParaRPr>
                    </a:p>
                  </a:txBody>
                  <a:tcPr marL="48856" marR="48856"/>
                </a:tc>
                <a:tc>
                  <a:txBody>
                    <a:bodyPr/>
                    <a:lstStyle/>
                    <a:p>
                      <a:pPr marL="0" marR="0" indent="0" algn="just">
                        <a:spcBef>
                          <a:spcPts val="1200"/>
                        </a:spcBef>
                        <a:spcAft>
                          <a:spcPts val="1200"/>
                        </a:spcAft>
                      </a:pPr>
                      <a:r>
                        <a:rPr lang="ru-RU" sz="800" dirty="0">
                          <a:effectLst/>
                        </a:rPr>
                        <a:t>Истец был введен продавцом в заблуждение относительно действительной стоимости доли в ООО, при этом продавец уклонялся от передачи документов о строительстве обществом нежилого здания и предпринимал попытки признать право собственности на данную недвижимость за собой, что повлекло бы уменьшение величины чистых активов общества.</a:t>
                      </a:r>
                      <a:endParaRPr lang="en-US" sz="900" dirty="0">
                        <a:effectLst/>
                        <a:latin typeface="Times New Roman"/>
                        <a:ea typeface="Times New Roman"/>
                      </a:endParaRPr>
                    </a:p>
                  </a:txBody>
                  <a:tcPr marL="48856" marR="48856"/>
                </a:tc>
                <a:tc>
                  <a:txBody>
                    <a:bodyPr/>
                    <a:lstStyle/>
                    <a:p>
                      <a:pPr marL="0" marR="0" indent="0" algn="just">
                        <a:spcBef>
                          <a:spcPts val="1200"/>
                        </a:spcBef>
                        <a:spcAft>
                          <a:spcPts val="1200"/>
                        </a:spcAft>
                      </a:pPr>
                      <a:r>
                        <a:rPr lang="ru-RU" sz="800" b="0" dirty="0">
                          <a:effectLst/>
                        </a:rPr>
                        <a:t>Не усматривается факт принадлежности ООО указанного здания на праве собственности, в связи с чем истец, ознакомившись с имеющейся документацией, разумно и объективно оценивая ситуацию, мог и должен был выяснить указанное обстоятельство.</a:t>
                      </a:r>
                      <a:endParaRPr lang="en-US" sz="900" b="0" dirty="0">
                        <a:effectLst/>
                      </a:endParaRPr>
                    </a:p>
                    <a:p>
                      <a:pPr marL="0" marR="0" indent="0" algn="just">
                        <a:spcBef>
                          <a:spcPts val="1200"/>
                        </a:spcBef>
                        <a:spcAft>
                          <a:spcPts val="1200"/>
                        </a:spcAft>
                      </a:pPr>
                      <a:r>
                        <a:rPr lang="ru-RU" sz="800" b="0" dirty="0">
                          <a:effectLst/>
                        </a:rPr>
                        <a:t>Если и имел место факт заблуждения истца относительно наличия права собственности ООО на недвижимое имущество, то при заключении договора истец не проявил осмотрительность, обычную для деловой практики совершения подобных сделок.</a:t>
                      </a:r>
                      <a:endParaRPr lang="en-US" sz="900" b="0" dirty="0">
                        <a:effectLst/>
                      </a:endParaRPr>
                    </a:p>
                    <a:p>
                      <a:pPr marL="0" marR="0" indent="0" algn="just">
                        <a:spcBef>
                          <a:spcPts val="1200"/>
                        </a:spcBef>
                        <a:spcAft>
                          <a:spcPts val="1200"/>
                        </a:spcAft>
                      </a:pPr>
                      <a:r>
                        <a:rPr lang="ru-RU" sz="800" b="0" dirty="0">
                          <a:effectLst/>
                        </a:rPr>
                        <a:t>Согласно балансу ООО, с которым был ознакомлен истец, за обществом не числились </a:t>
                      </a:r>
                      <a:r>
                        <a:rPr lang="ru-RU" sz="800" b="0" dirty="0" err="1">
                          <a:effectLst/>
                        </a:rPr>
                        <a:t>внеоборотные</a:t>
                      </a:r>
                      <a:r>
                        <a:rPr lang="ru-RU" sz="800" b="0" dirty="0">
                          <a:effectLst/>
                        </a:rPr>
                        <a:t> активы, в балансе также указано, что чистые активы отрицательные.</a:t>
                      </a:r>
                      <a:endParaRPr lang="en-US" sz="900" b="0" dirty="0">
                        <a:effectLst/>
                      </a:endParaRPr>
                    </a:p>
                    <a:p>
                      <a:pPr marL="0" marR="0" indent="0" algn="just">
                        <a:spcBef>
                          <a:spcPts val="1200"/>
                        </a:spcBef>
                        <a:spcAft>
                          <a:spcPts val="1200"/>
                        </a:spcAft>
                      </a:pPr>
                      <a:r>
                        <a:rPr lang="ru-RU" sz="800" b="0" dirty="0">
                          <a:effectLst/>
                        </a:rPr>
                        <a:t>Не представлено доказательств, что продавец при заключении сделки действовал с целью причинения вреда истцу.</a:t>
                      </a:r>
                      <a:endParaRPr lang="en-US" sz="900" b="0" dirty="0">
                        <a:effectLst/>
                        <a:latin typeface="Times New Roman"/>
                        <a:ea typeface="Times New Roman"/>
                      </a:endParaRPr>
                    </a:p>
                  </a:txBody>
                  <a:tcPr marL="48856" marR="48856"/>
                </a:tc>
              </a:tr>
              <a:tr h="1313696">
                <a:tc>
                  <a:txBody>
                    <a:bodyPr/>
                    <a:lstStyle/>
                    <a:p>
                      <a:pPr marL="0" marR="0" lvl="0" indent="0" algn="just" defTabSz="914400" rtl="0" eaLnBrk="1" latinLnBrk="0" hangingPunct="1">
                        <a:spcBef>
                          <a:spcPts val="1200"/>
                        </a:spcBef>
                        <a:spcAft>
                          <a:spcPts val="1200"/>
                        </a:spcAft>
                        <a:buFont typeface="+mj-lt"/>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5.</a:t>
                      </a:r>
                      <a:endParaRPr lang="en-US" sz="900" b="1" kern="1200" dirty="0">
                        <a:solidFill>
                          <a:schemeClr val="tx1"/>
                        </a:solidFill>
                        <a:effectLst/>
                        <a:latin typeface="+mn-lt"/>
                        <a:ea typeface="+mn-ea"/>
                        <a:cs typeface="+mn-cs"/>
                      </a:endParaRPr>
                    </a:p>
                  </a:txBody>
                  <a:tcPr marL="48856" marR="48856" marT="0" marB="0"/>
                </a:tc>
                <a:tc>
                  <a:txBody>
                    <a:bodyPr/>
                    <a:lstStyle/>
                    <a:p>
                      <a:pPr marL="0" marR="0" indent="0" algn="just">
                        <a:spcBef>
                          <a:spcPts val="1200"/>
                        </a:spcBef>
                        <a:spcAft>
                          <a:spcPts val="1200"/>
                        </a:spcAft>
                      </a:pPr>
                      <a:r>
                        <a:rPr lang="ru-RU" sz="800" b="0" dirty="0">
                          <a:effectLst/>
                        </a:rPr>
                        <a:t>Постановление Арбитражного суда Западно-Сибирского округа от 18.07.2016 г. № Ф04-2740/2016 по делу № А46-10701/2015</a:t>
                      </a:r>
                      <a:endParaRPr lang="en-US" sz="900" b="0" dirty="0">
                        <a:effectLst/>
                      </a:endParaRPr>
                    </a:p>
                    <a:p>
                      <a:pPr marL="0" marR="0" indent="0" algn="just">
                        <a:spcBef>
                          <a:spcPts val="1200"/>
                        </a:spcBef>
                        <a:spcAft>
                          <a:spcPts val="1200"/>
                        </a:spcAft>
                      </a:pPr>
                      <a:r>
                        <a:rPr lang="ru-RU" sz="800" b="0" dirty="0">
                          <a:effectLst/>
                        </a:rPr>
                        <a:t>Определение ВС РФ от 02.11.2016 г. № 304-ЭС16-14002 по этому же делу</a:t>
                      </a:r>
                      <a:endParaRPr lang="en-US" sz="900" b="0" dirty="0">
                        <a:effectLst/>
                        <a:latin typeface="Times New Roman"/>
                        <a:ea typeface="Times New Roman"/>
                      </a:endParaRPr>
                    </a:p>
                  </a:txBody>
                  <a:tcPr marL="48856" marR="48856"/>
                </a:tc>
                <a:tc>
                  <a:txBody>
                    <a:bodyPr/>
                    <a:lstStyle/>
                    <a:p>
                      <a:pPr marL="0" marR="0" indent="0" algn="just">
                        <a:spcBef>
                          <a:spcPts val="1200"/>
                        </a:spcBef>
                        <a:spcAft>
                          <a:spcPts val="1200"/>
                        </a:spcAft>
                      </a:pPr>
                      <a:r>
                        <a:rPr lang="ru-RU" sz="800" b="0" dirty="0">
                          <a:effectLst/>
                        </a:rPr>
                        <a:t>Продавец умышленно скрыл информацию о реальной экономической деятельности общества, его активах и пассивах, а также об ином имуществе, необходимом для осуществления деятельности общества.</a:t>
                      </a:r>
                      <a:endParaRPr lang="en-US" sz="900" b="0" dirty="0">
                        <a:effectLst/>
                        <a:latin typeface="Times New Roman"/>
                        <a:ea typeface="Times New Roman"/>
                      </a:endParaRPr>
                    </a:p>
                  </a:txBody>
                  <a:tcPr marL="48856" marR="48856"/>
                </a:tc>
                <a:tc>
                  <a:txBody>
                    <a:bodyPr/>
                    <a:lstStyle/>
                    <a:p>
                      <a:pPr marL="0" marR="0" indent="0" algn="just">
                        <a:spcBef>
                          <a:spcPts val="1200"/>
                        </a:spcBef>
                        <a:spcAft>
                          <a:spcPts val="1200"/>
                        </a:spcAft>
                      </a:pPr>
                      <a:r>
                        <a:rPr lang="ru-RU" sz="800" b="0" dirty="0">
                          <a:effectLst/>
                        </a:rPr>
                        <a:t>На момент заключения договора купли-продажи истец обладал исчерпывающими сведениями об имуществе общества, до обращения за судебной защитой договор не оспаривался, при этом истец не был ограничен во времени и имел возможность принять выверенное решение о наличии либо отсутствии необходимости заключения договора (обратиться с заявлением о предоставлении бухгалтерских документов, согласовать условия, оценить предпринимательский риск, возможные экономические последствия). Кроме того, подлежит учету частичное исполнение обязательства по оплате доли.</a:t>
                      </a:r>
                      <a:endParaRPr lang="en-US" sz="900" b="0" dirty="0">
                        <a:effectLst/>
                        <a:latin typeface="Times New Roman"/>
                        <a:ea typeface="Times New Roman"/>
                      </a:endParaRPr>
                    </a:p>
                  </a:txBody>
                  <a:tcPr marL="48856" marR="48856"/>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16</a:t>
            </a:fld>
            <a:endParaRPr lang="en-US" sz="1800" b="1" dirty="0">
              <a:latin typeface="+mj-lt"/>
            </a:endParaRPr>
          </a:p>
        </p:txBody>
      </p:sp>
    </p:spTree>
    <p:extLst>
      <p:ext uri="{BB962C8B-B14F-4D97-AF65-F5344CB8AC3E}">
        <p14:creationId xmlns:p14="http://schemas.microsoft.com/office/powerpoint/2010/main" val="2883697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1470359835"/>
              </p:ext>
            </p:extLst>
          </p:nvPr>
        </p:nvGraphicFramePr>
        <p:xfrm>
          <a:off x="480995" y="1164657"/>
          <a:ext cx="8297245" cy="4084320"/>
        </p:xfrm>
        <a:graphic>
          <a:graphicData uri="http://schemas.openxmlformats.org/drawingml/2006/table">
            <a:tbl>
              <a:tblPr firstRow="1" firstCol="1" lastRow="1" lastCol="1" bandRow="1" bandCol="1">
                <a:tableStyleId>{69012ECD-51FC-41F1-AA8D-1B2483CD663E}</a:tableStyleId>
              </a:tblPr>
              <a:tblGrid>
                <a:gridCol w="273588"/>
                <a:gridCol w="2146737"/>
                <a:gridCol w="2650389"/>
                <a:gridCol w="3226531"/>
              </a:tblGrid>
              <a:tr h="255221">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en-US" sz="900" dirty="0" smtClean="0">
                          <a:effectLst/>
                        </a:rPr>
                        <a:t/>
                      </a:r>
                      <a:br>
                        <a:rPr lang="en-US" sz="900" dirty="0" smtClean="0">
                          <a:effectLst/>
                        </a:rPr>
                      </a:br>
                      <a:r>
                        <a:rPr lang="ru-RU" sz="900" dirty="0" smtClean="0">
                          <a:effectLst/>
                        </a:rPr>
                        <a:t>В иске отказано</a:t>
                      </a:r>
                      <a:r>
                        <a:rPr lang="en-US" sz="900" b="0" dirty="0" smtClean="0">
                          <a:effectLst/>
                        </a:rPr>
                        <a:t> </a:t>
                      </a:r>
                      <a:r>
                        <a:rPr lang="ru-RU" sz="900" dirty="0">
                          <a:effectLst/>
                        </a:rPr>
                        <a:t> </a:t>
                      </a:r>
                      <a:r>
                        <a:rPr lang="en-US" sz="900" dirty="0" smtClean="0">
                          <a:effectLst/>
                        </a:rPr>
                        <a:t/>
                      </a:r>
                      <a:br>
                        <a:rPr lang="en-US" sz="900" dirty="0" smtClean="0">
                          <a:effectLst/>
                        </a:rPr>
                      </a:br>
                      <a:endParaRPr lang="en-US" sz="1000" dirty="0">
                        <a:effectLst/>
                        <a:latin typeface="Times New Roman"/>
                        <a:ea typeface="Times New Roman"/>
                      </a:endParaRPr>
                    </a:p>
                  </a:txBody>
                  <a:tcPr marL="56020" marR="56020" marT="0" marB="0"/>
                </a:tc>
                <a:tc hMerge="1">
                  <a:txBody>
                    <a:bodyPr/>
                    <a:lstStyle/>
                    <a:p>
                      <a:endParaRPr lang="en-US"/>
                    </a:p>
                  </a:txBody>
                  <a:tcPr/>
                </a:tc>
                <a:tc hMerge="1">
                  <a:txBody>
                    <a:bodyPr/>
                    <a:lstStyle/>
                    <a:p>
                      <a:endParaRPr lang="en-US"/>
                    </a:p>
                  </a:txBody>
                  <a:tcPr/>
                </a:tc>
                <a:tc hMerge="1">
                  <a:txBody>
                    <a:bodyPr/>
                    <a:lstStyle/>
                    <a:p>
                      <a:endParaRPr lang="en-US"/>
                    </a:p>
                  </a:txBody>
                  <a:tcPr/>
                </a:tc>
              </a:tr>
              <a:tr h="2029159">
                <a:tc>
                  <a:txBody>
                    <a:bodyPr/>
                    <a:lstStyle/>
                    <a:p>
                      <a:pPr marL="0" marR="0" lvl="0" indent="0" algn="just">
                        <a:spcBef>
                          <a:spcPts val="1200"/>
                        </a:spcBef>
                        <a:spcAft>
                          <a:spcPts val="1200"/>
                        </a:spcAft>
                        <a:buFontTx/>
                        <a:buNone/>
                      </a:pPr>
                      <a:r>
                        <a:rPr lang="ru-RU" sz="900" dirty="0">
                          <a:effectLst/>
                        </a:rPr>
                        <a:t> </a:t>
                      </a:r>
                      <a:r>
                        <a:rPr lang="en-US" sz="900" dirty="0" smtClean="0">
                          <a:effectLst/>
                        </a:rPr>
                        <a:t>6.</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dirty="0">
                          <a:effectLst/>
                        </a:rPr>
                        <a:t>Постановление Арбитражного суда Западно-Сибирского округа от 30.03.2016 г. № Ф04-855/2016 по делу № А45-11107/2015</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dirty="0">
                          <a:effectLst/>
                        </a:rPr>
                        <a:t>Ответчик намеренно умолчала о том, что деятельность ООО не имела реальной деловой цели и была направлена на получение налоговой выгоды за счет необоснованного возмещения из бюджета сумм НДС, а дебиторская задолженность является результатом притворных сделок.</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Ответчик передал истцу документы, относящиеся к деятельности общества. Документы, необходимые для осуществления хозяйственной деятельности общества, истец у ответчика не запрашивал. </a:t>
                      </a:r>
                      <a:endParaRPr lang="en-US" sz="1000" b="0" dirty="0">
                        <a:effectLst/>
                      </a:endParaRPr>
                    </a:p>
                    <a:p>
                      <a:pPr marL="0" marR="0" indent="0" algn="just">
                        <a:spcBef>
                          <a:spcPts val="1200"/>
                        </a:spcBef>
                        <a:spcAft>
                          <a:spcPts val="1200"/>
                        </a:spcAft>
                      </a:pPr>
                      <a:r>
                        <a:rPr lang="ru-RU" sz="900" b="0" dirty="0">
                          <a:effectLst/>
                        </a:rPr>
                        <a:t>Истец, ознакомившись с документами общества, приобрел привлекательное в финансовом отношении общество по номиналу. С момента покупки доли хозяйственная деятельность обществом не велась. Изложенное </a:t>
                      </a:r>
                      <a:r>
                        <a:rPr lang="ru-RU" sz="900" b="0" kern="1200" dirty="0">
                          <a:solidFill>
                            <a:schemeClr val="tx1"/>
                          </a:solidFill>
                          <a:effectLst/>
                          <a:latin typeface="+mn-lt"/>
                          <a:ea typeface="+mn-ea"/>
                          <a:cs typeface="+mn-cs"/>
                        </a:rPr>
                        <a:t>свидетельствует</a:t>
                      </a:r>
                      <a:r>
                        <a:rPr lang="ru-RU" sz="900" b="0" dirty="0">
                          <a:effectLst/>
                        </a:rPr>
                        <a:t> о том, что истцу была известна вся информация о деятельности общества. Истец не был заинтересован в реальном осуществлении деятельности обществом, а направил свои действия на возмещение из бюджета НДС</a:t>
                      </a:r>
                      <a:r>
                        <a:rPr lang="ru-RU" sz="900" dirty="0" smtClean="0">
                          <a:effectLst/>
                        </a:rPr>
                        <a:t>.</a:t>
                      </a:r>
                      <a:r>
                        <a:rPr lang="en-US" sz="1000" dirty="0" smtClean="0">
                          <a:effectLst/>
                          <a:latin typeface="Times New Roman"/>
                        </a:rPr>
                        <a:t/>
                      </a:r>
                      <a:br>
                        <a:rPr lang="en-US" sz="1000" dirty="0" smtClean="0">
                          <a:effectLst/>
                          <a:latin typeface="Times New Roman"/>
                        </a:rPr>
                      </a:br>
                      <a:endParaRPr lang="en-US" sz="900" dirty="0" smtClean="0">
                        <a:effectLst/>
                      </a:endParaRPr>
                    </a:p>
                  </a:txBody>
                  <a:tcPr marL="56020" marR="56020"/>
                </a:tc>
              </a:tr>
              <a:tr h="958560">
                <a:tc>
                  <a:txBody>
                    <a:bodyPr/>
                    <a:lstStyle/>
                    <a:p>
                      <a:pPr marL="0" marR="0" lvl="0" indent="0" algn="just">
                        <a:spcBef>
                          <a:spcPts val="1200"/>
                        </a:spcBef>
                        <a:spcAft>
                          <a:spcPts val="1200"/>
                        </a:spcAft>
                        <a:buFontTx/>
                        <a:buNone/>
                      </a:pPr>
                      <a:r>
                        <a:rPr lang="ru-RU" sz="900" dirty="0">
                          <a:effectLst/>
                        </a:rPr>
                        <a:t> </a:t>
                      </a:r>
                      <a:r>
                        <a:rPr lang="en-US" sz="900" dirty="0" smtClean="0">
                          <a:effectLst/>
                        </a:rPr>
                        <a:t>7.</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Арбитражного суда Московского округа от 24.03.2016 г. № Ф05-2333/2016 по делу № А40-174024/2014</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Истец был введен ответчиками в заблуждение, поскольку на момент заключения договоров купли-продажи долей в ООО договор аренды земельного участка был расторгнут, а целевое назначение земельного участка изменено, при этом приобретение долей осуществлялось только с целью получения в последующем прибыли от строительства на участке объекта</a:t>
                      </a:r>
                      <a:r>
                        <a:rPr lang="ru-RU" sz="900" b="0" dirty="0" smtClean="0">
                          <a:effectLst/>
                        </a:rPr>
                        <a:t>.</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Договоры купли-продажи не содержат каких-либо дополнительных требований к составу имущественных и неимущественных прав и обязательств, которые истец намеревался получить вместе с продаваемыми долями в обществе. Кроме того, истец был ознакомлен с финансовым положением общества по данным бухгалтерской отчетности и претензий не имел.</a:t>
                      </a:r>
                      <a:endParaRPr lang="en-US" sz="1000" b="0" dirty="0">
                        <a:effectLst/>
                        <a:latin typeface="Times New Roman"/>
                        <a:ea typeface="Times New Roman"/>
                      </a:endParaRPr>
                    </a:p>
                  </a:txBody>
                  <a:tcPr marL="56020" marR="56020"/>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17</a:t>
            </a:fld>
            <a:endParaRPr lang="en-US" sz="1800" b="1" dirty="0">
              <a:latin typeface="+mj-lt"/>
            </a:endParaRPr>
          </a:p>
        </p:txBody>
      </p:sp>
    </p:spTree>
    <p:extLst>
      <p:ext uri="{BB962C8B-B14F-4D97-AF65-F5344CB8AC3E}">
        <p14:creationId xmlns:p14="http://schemas.microsoft.com/office/powerpoint/2010/main" val="3758306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9473114"/>
              </p:ext>
            </p:extLst>
          </p:nvPr>
        </p:nvGraphicFramePr>
        <p:xfrm>
          <a:off x="462013" y="1345416"/>
          <a:ext cx="8229600" cy="3861816"/>
        </p:xfrm>
        <a:graphic>
          <a:graphicData uri="http://schemas.openxmlformats.org/drawingml/2006/table">
            <a:tbl>
              <a:tblPr firstRow="1" firstCol="1" lastRow="1" lastCol="1" bandRow="1" bandCol="1">
                <a:tableStyleId>{69012ECD-51FC-41F1-AA8D-1B2483CD663E}</a:tableStyleId>
              </a:tblPr>
              <a:tblGrid>
                <a:gridCol w="379198"/>
                <a:gridCol w="2146737"/>
                <a:gridCol w="2650388"/>
                <a:gridCol w="3053277"/>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900" dirty="0" smtClean="0">
                          <a:effectLst/>
                        </a:rPr>
                        <a:t>В иске отказано</a:t>
                      </a:r>
                      <a:r>
                        <a:rPr lang="en-US" sz="900" b="0" dirty="0" smtClean="0">
                          <a:effectLst/>
                        </a:rPr>
                        <a:t> </a:t>
                      </a:r>
                      <a:r>
                        <a:rPr lang="ru-RU" sz="900" dirty="0" smtClean="0">
                          <a:effectLst/>
                        </a:rPr>
                        <a:t> </a:t>
                      </a:r>
                      <a:r>
                        <a:rPr lang="ru-RU" sz="900" b="0" dirty="0">
                          <a:effectLst/>
                        </a:rPr>
                        <a:t> </a:t>
                      </a:r>
                      <a:endParaRPr lang="en-US" sz="1000" b="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lvl="0" indent="0" algn="just" defTabSz="914400" rtl="0" eaLnBrk="1" latinLnBrk="0" hangingPunct="1">
                        <a:spcBef>
                          <a:spcPts val="1200"/>
                        </a:spcBef>
                        <a:spcAft>
                          <a:spcPts val="1200"/>
                        </a:spcAft>
                        <a:buFontTx/>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8.</a:t>
                      </a:r>
                      <a:endParaRPr lang="en-US" sz="900" b="1" kern="1200" dirty="0">
                        <a:solidFill>
                          <a:schemeClr val="tx1"/>
                        </a:solidFill>
                        <a:effectLst/>
                        <a:latin typeface="+mn-lt"/>
                        <a:ea typeface="+mn-ea"/>
                        <a:cs typeface="+mn-cs"/>
                      </a:endParaRPr>
                    </a:p>
                  </a:txBody>
                  <a:tcPr marL="56020" marR="56020"/>
                </a:tc>
                <a:tc>
                  <a:txBody>
                    <a:bodyPr/>
                    <a:lstStyle/>
                    <a:p>
                      <a:pPr marL="0" marR="0" indent="0" algn="just">
                        <a:spcBef>
                          <a:spcPts val="1200"/>
                        </a:spcBef>
                        <a:spcAft>
                          <a:spcPts val="1200"/>
                        </a:spcAft>
                      </a:pPr>
                      <a:r>
                        <a:rPr lang="ru-RU" sz="900" b="0" dirty="0">
                          <a:effectLst/>
                        </a:rPr>
                        <a:t>Постановление Арбитражного суда Западно-Сибирского округа от 10.03.2016 г. № Ф04-96/2016 по делу № </a:t>
                      </a:r>
                      <a:r>
                        <a:rPr lang="ru-RU" sz="900" b="0" kern="1200" dirty="0">
                          <a:solidFill>
                            <a:schemeClr val="tx1"/>
                          </a:solidFill>
                          <a:effectLst/>
                          <a:latin typeface="+mn-lt"/>
                          <a:ea typeface="+mn-ea"/>
                          <a:cs typeface="+mn-cs"/>
                        </a:rPr>
                        <a:t>А70-4385/2015</a:t>
                      </a:r>
                      <a:endParaRPr lang="en-US" sz="900" b="0" kern="1200" dirty="0">
                        <a:solidFill>
                          <a:schemeClr val="tx1"/>
                        </a:solidFill>
                        <a:effectLst/>
                        <a:latin typeface="+mn-lt"/>
                        <a:ea typeface="+mn-ea"/>
                        <a:cs typeface="+mn-cs"/>
                      </a:endParaRPr>
                    </a:p>
                  </a:txBody>
                  <a:tcPr marL="56020" marR="56020"/>
                </a:tc>
                <a:tc>
                  <a:txBody>
                    <a:bodyPr/>
                    <a:lstStyle/>
                    <a:p>
                      <a:pPr marL="0" marR="0" indent="0" algn="just">
                        <a:spcBef>
                          <a:spcPts val="1200"/>
                        </a:spcBef>
                        <a:spcAft>
                          <a:spcPts val="1200"/>
                        </a:spcAft>
                      </a:pPr>
                      <a:r>
                        <a:rPr lang="ru-RU" sz="900" b="0" dirty="0">
                          <a:effectLst/>
                        </a:rPr>
                        <a:t>Сделки совершены истцом под влиянием заблуждения относительно финансового состояния ООО (наличие у ООО кредита, обеспеченного залогом его имущества) и под влиянием обмана со стороны ответчиков, которые скрыли от истца сведения о предмете сделок.</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При заключении договоров купли-продажи истец понимал значение совершаемых действий. </a:t>
                      </a:r>
                      <a:endParaRPr lang="en-US" sz="1000" b="0" dirty="0">
                        <a:effectLst/>
                      </a:endParaRPr>
                    </a:p>
                    <a:p>
                      <a:pPr marL="0" marR="0" indent="0" algn="just">
                        <a:spcBef>
                          <a:spcPts val="1200"/>
                        </a:spcBef>
                        <a:spcAft>
                          <a:spcPts val="1200"/>
                        </a:spcAft>
                      </a:pPr>
                      <a:r>
                        <a:rPr lang="ru-RU" sz="900" b="0" dirty="0">
                          <a:effectLst/>
                        </a:rPr>
                        <a:t>Истец не предпринимал какие-либо меры по получению информации о финансовом состоянии общества и предмете сделок.</a:t>
                      </a:r>
                      <a:endParaRPr lang="en-US" sz="1000" b="0" dirty="0">
                        <a:effectLst/>
                      </a:endParaRPr>
                    </a:p>
                    <a:p>
                      <a:pPr marL="0" marR="0" indent="0" algn="just">
                        <a:spcBef>
                          <a:spcPts val="1200"/>
                        </a:spcBef>
                        <a:spcAft>
                          <a:spcPts val="1200"/>
                        </a:spcAft>
                      </a:pPr>
                      <a:r>
                        <a:rPr lang="ru-RU" sz="900" b="0" dirty="0">
                          <a:effectLst/>
                        </a:rPr>
                        <a:t>Коммерческая невыгодность достигнутых результатов в данном случае не является основанием для признания сделки недействительной.</a:t>
                      </a:r>
                      <a:endParaRPr lang="en-US" sz="1000" b="0" dirty="0">
                        <a:effectLst/>
                      </a:endParaRPr>
                    </a:p>
                    <a:p>
                      <a:pPr marL="0" marR="0" indent="0" algn="just">
                        <a:spcBef>
                          <a:spcPts val="1200"/>
                        </a:spcBef>
                        <a:spcAft>
                          <a:spcPts val="1200"/>
                        </a:spcAft>
                      </a:pPr>
                      <a:r>
                        <a:rPr lang="ru-RU" sz="900" b="0" dirty="0">
                          <a:effectLst/>
                        </a:rPr>
                        <a:t>Доказательств того, что в результате совершенных сделок истец не получил права участника общества, не представлено, равно как и не представлено доказательств недобросовестности ответчиков.</a:t>
                      </a:r>
                      <a:endParaRPr lang="en-US" sz="1000" b="0" dirty="0">
                        <a:effectLst/>
                      </a:endParaRPr>
                    </a:p>
                    <a:p>
                      <a:pPr marL="0" marR="0" indent="0" algn="just">
                        <a:spcBef>
                          <a:spcPts val="1200"/>
                        </a:spcBef>
                        <a:spcAft>
                          <a:spcPts val="1200"/>
                        </a:spcAft>
                      </a:pPr>
                      <a:r>
                        <a:rPr lang="ru-RU" sz="900" b="0" dirty="0">
                          <a:effectLst/>
                        </a:rPr>
                        <a:t>Отсутствует переписка сторон, из которой усматривалась бы воля истца заключить договоры именно при условии наличия в собственности общества имущественного комплекса.</a:t>
                      </a:r>
                      <a:endParaRPr lang="en-US" sz="1000" b="0" dirty="0">
                        <a:effectLst/>
                        <a:latin typeface="Times New Roman"/>
                        <a:ea typeface="Times New Roman"/>
                      </a:endParaRPr>
                    </a:p>
                  </a:txBody>
                  <a:tcPr marL="56020" marR="56020"/>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18</a:t>
            </a:fld>
            <a:endParaRPr lang="en-US" sz="1800" b="1" dirty="0">
              <a:latin typeface="+mj-lt"/>
            </a:endParaRPr>
          </a:p>
        </p:txBody>
      </p:sp>
    </p:spTree>
    <p:extLst>
      <p:ext uri="{BB962C8B-B14F-4D97-AF65-F5344CB8AC3E}">
        <p14:creationId xmlns:p14="http://schemas.microsoft.com/office/powerpoint/2010/main" val="1760764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3182320073"/>
              </p:ext>
            </p:extLst>
          </p:nvPr>
        </p:nvGraphicFramePr>
        <p:xfrm>
          <a:off x="453279" y="1166073"/>
          <a:ext cx="8238333" cy="4876800"/>
        </p:xfrm>
        <a:graphic>
          <a:graphicData uri="http://schemas.openxmlformats.org/drawingml/2006/table">
            <a:tbl>
              <a:tblPr firstRow="1" firstCol="1" lastRow="1" lastCol="1" bandRow="1" bandCol="1">
                <a:tableStyleId>{69012ECD-51FC-41F1-AA8D-1B2483CD663E}</a:tableStyleId>
              </a:tblPr>
              <a:tblGrid>
                <a:gridCol w="289989"/>
                <a:gridCol w="2275427"/>
                <a:gridCol w="2809272"/>
                <a:gridCol w="2863645"/>
              </a:tblGrid>
              <a:tr h="123669">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en-US" sz="800" dirty="0" smtClean="0">
                          <a:effectLst/>
                        </a:rPr>
                        <a:t/>
                      </a:r>
                      <a:br>
                        <a:rPr lang="en-US" sz="800" dirty="0" smtClean="0">
                          <a:effectLst/>
                        </a:rPr>
                      </a:br>
                      <a:r>
                        <a:rPr lang="ru-RU" sz="900" dirty="0" smtClean="0">
                          <a:effectLst/>
                        </a:rPr>
                        <a:t>В иске отказано</a:t>
                      </a:r>
                      <a:r>
                        <a:rPr lang="en-US" sz="900" b="0" dirty="0" smtClean="0">
                          <a:effectLst/>
                        </a:rPr>
                        <a:t> </a:t>
                      </a:r>
                      <a:r>
                        <a:rPr lang="ru-RU" sz="900" dirty="0" smtClean="0">
                          <a:effectLst/>
                        </a:rPr>
                        <a:t> </a:t>
                      </a:r>
                      <a:r>
                        <a:rPr lang="ru-RU" sz="900" dirty="0">
                          <a:effectLst/>
                        </a:rPr>
                        <a:t> </a:t>
                      </a:r>
                      <a:r>
                        <a:rPr lang="en-US" sz="800" dirty="0" smtClean="0">
                          <a:effectLst/>
                        </a:rPr>
                        <a:t/>
                      </a:r>
                      <a:br>
                        <a:rPr lang="en-US" sz="800" dirty="0" smtClean="0">
                          <a:effectLst/>
                        </a:rPr>
                      </a:br>
                      <a:endParaRPr lang="en-US" sz="900" dirty="0">
                        <a:effectLst/>
                        <a:latin typeface="Times New Roman"/>
                        <a:ea typeface="Times New Roman"/>
                      </a:endParaRPr>
                    </a:p>
                  </a:txBody>
                  <a:tcPr marL="50592" marR="50592" marT="0" marB="0"/>
                </a:tc>
                <a:tc hMerge="1">
                  <a:txBody>
                    <a:bodyPr/>
                    <a:lstStyle/>
                    <a:p>
                      <a:endParaRPr lang="en-US"/>
                    </a:p>
                  </a:txBody>
                  <a:tcPr/>
                </a:tc>
                <a:tc hMerge="1">
                  <a:txBody>
                    <a:bodyPr/>
                    <a:lstStyle/>
                    <a:p>
                      <a:endParaRPr lang="en-US"/>
                    </a:p>
                  </a:txBody>
                  <a:tcPr/>
                </a:tc>
                <a:tc hMerge="1">
                  <a:txBody>
                    <a:bodyPr/>
                    <a:lstStyle/>
                    <a:p>
                      <a:endParaRPr lang="en-US"/>
                    </a:p>
                  </a:txBody>
                  <a:tcPr/>
                </a:tc>
              </a:tr>
              <a:tr h="3991131">
                <a:tc>
                  <a:txBody>
                    <a:bodyPr/>
                    <a:lstStyle/>
                    <a:p>
                      <a:pPr marL="0" marR="0" lvl="0" indent="0" algn="just" defTabSz="914400" rtl="0" eaLnBrk="1" latinLnBrk="0" hangingPunct="1">
                        <a:spcBef>
                          <a:spcPts val="1200"/>
                        </a:spcBef>
                        <a:spcAft>
                          <a:spcPts val="1200"/>
                        </a:spcAft>
                        <a:buFontTx/>
                        <a:buNone/>
                      </a:pPr>
                      <a:r>
                        <a:rPr lang="ru-RU" sz="900" b="1" kern="1200" dirty="0">
                          <a:solidFill>
                            <a:schemeClr val="tx1"/>
                          </a:solidFill>
                          <a:effectLst/>
                          <a:latin typeface="+mn-lt"/>
                          <a:ea typeface="+mn-ea"/>
                          <a:cs typeface="+mn-cs"/>
                        </a:rPr>
                        <a:t> </a:t>
                      </a:r>
                      <a:r>
                        <a:rPr lang="en-US" sz="900" b="1" kern="1200" dirty="0" smtClean="0">
                          <a:solidFill>
                            <a:schemeClr val="tx1"/>
                          </a:solidFill>
                          <a:effectLst/>
                          <a:latin typeface="+mn-lt"/>
                          <a:ea typeface="+mn-ea"/>
                          <a:cs typeface="+mn-cs"/>
                        </a:rPr>
                        <a:t>9.</a:t>
                      </a:r>
                      <a:endParaRPr lang="en-US" sz="900" b="1" kern="1200" dirty="0">
                        <a:solidFill>
                          <a:schemeClr val="tx1"/>
                        </a:solidFill>
                        <a:effectLst/>
                        <a:latin typeface="+mn-lt"/>
                        <a:ea typeface="+mn-ea"/>
                        <a:cs typeface="+mn-cs"/>
                      </a:endParaRPr>
                    </a:p>
                  </a:txBody>
                  <a:tcPr marL="50592" marR="50592" marT="0" marB="0"/>
                </a:tc>
                <a:tc>
                  <a:txBody>
                    <a:bodyPr/>
                    <a:lstStyle/>
                    <a:p>
                      <a:pPr marL="0" marR="0" indent="0" algn="just">
                        <a:spcBef>
                          <a:spcPts val="1200"/>
                        </a:spcBef>
                        <a:spcAft>
                          <a:spcPts val="1200"/>
                        </a:spcAft>
                      </a:pPr>
                      <a:r>
                        <a:rPr lang="ru-RU" sz="800" b="0" dirty="0">
                          <a:effectLst/>
                        </a:rPr>
                        <a:t>Постановление Арбитражного суда Северо-Кавказского округа от 06.10.2015 г. № Ф08-6888/2015 по делу № А32-32157/2014</a:t>
                      </a:r>
                      <a:endParaRPr lang="en-US" sz="900" b="0" dirty="0">
                        <a:effectLst/>
                        <a:latin typeface="Times New Roman"/>
                        <a:ea typeface="Times New Roman"/>
                      </a:endParaRPr>
                    </a:p>
                  </a:txBody>
                  <a:tcPr marL="50592" marR="50592"/>
                </a:tc>
                <a:tc>
                  <a:txBody>
                    <a:bodyPr/>
                    <a:lstStyle/>
                    <a:p>
                      <a:pPr marL="0" marR="0" indent="0" algn="just">
                        <a:spcBef>
                          <a:spcPts val="1200"/>
                        </a:spcBef>
                        <a:spcAft>
                          <a:spcPts val="1200"/>
                        </a:spcAft>
                      </a:pPr>
                      <a:r>
                        <a:rPr lang="ru-RU" sz="800" b="0" dirty="0">
                          <a:effectLst/>
                        </a:rPr>
                        <a:t>Договоры купли-продажи долей в ООО заключены на невыгодных для истца условиях в результате обмана со стороны ответчиков касаемо финансового состояния общества и действительной стоимости отчуждаемых долей.</a:t>
                      </a:r>
                      <a:endParaRPr lang="en-US" sz="900" b="0" dirty="0">
                        <a:effectLst/>
                        <a:latin typeface="Times New Roman"/>
                        <a:ea typeface="Times New Roman"/>
                      </a:endParaRPr>
                    </a:p>
                  </a:txBody>
                  <a:tcPr marL="50592" marR="50592"/>
                </a:tc>
                <a:tc>
                  <a:txBody>
                    <a:bodyPr/>
                    <a:lstStyle/>
                    <a:p>
                      <a:pPr marL="0" marR="0" indent="0" algn="just">
                        <a:spcBef>
                          <a:spcPts val="1200"/>
                        </a:spcBef>
                        <a:spcAft>
                          <a:spcPts val="1200"/>
                        </a:spcAft>
                      </a:pPr>
                      <a:r>
                        <a:rPr lang="ru-RU" sz="800" b="0" dirty="0">
                          <a:effectLst/>
                        </a:rPr>
                        <a:t>Недостоверная или неполная информация о предмете сделки не может снизить возможность использования предмета (доли в уставном капитале) по назначению.</a:t>
                      </a:r>
                      <a:endParaRPr lang="en-US" sz="900" b="0" dirty="0">
                        <a:effectLst/>
                      </a:endParaRPr>
                    </a:p>
                    <a:p>
                      <a:pPr marL="0" marR="0" indent="0" algn="just">
                        <a:spcBef>
                          <a:spcPts val="1200"/>
                        </a:spcBef>
                        <a:spcAft>
                          <a:spcPts val="1200"/>
                        </a:spcAft>
                      </a:pPr>
                      <a:r>
                        <a:rPr lang="ru-RU" sz="800" b="0" dirty="0">
                          <a:effectLst/>
                        </a:rPr>
                        <a:t>В договоре купли-продажи указано, что истец ознакомлен со всей задолженностью ООО по состоянию на день подписания договора.</a:t>
                      </a:r>
                      <a:endParaRPr lang="en-US" sz="900" b="0" dirty="0">
                        <a:effectLst/>
                      </a:endParaRPr>
                    </a:p>
                    <a:p>
                      <a:pPr marL="0" marR="0" indent="0" algn="just">
                        <a:spcBef>
                          <a:spcPts val="1200"/>
                        </a:spcBef>
                        <a:spcAft>
                          <a:spcPts val="1200"/>
                        </a:spcAft>
                      </a:pPr>
                      <a:r>
                        <a:rPr lang="ru-RU" sz="800" b="0" dirty="0">
                          <a:effectLst/>
                        </a:rPr>
                        <a:t>Истец пояснил, что при совершении сделки удовлетворился устными заверениями продавцов об экономической эффективности общества, частичным изучением бухгалтерской документации (за 2012 год) и общедоступными сведениями в сети Интернет. Данное поведение истца явно не отвечает критериям осмотрительности и разумности.</a:t>
                      </a:r>
                      <a:endParaRPr lang="en-US" sz="900" b="0" dirty="0">
                        <a:effectLst/>
                      </a:endParaRPr>
                    </a:p>
                    <a:p>
                      <a:pPr marL="0" marR="0" indent="0" algn="just">
                        <a:spcBef>
                          <a:spcPts val="1200"/>
                        </a:spcBef>
                        <a:spcAft>
                          <a:spcPts val="1200"/>
                        </a:spcAft>
                      </a:pPr>
                      <a:r>
                        <a:rPr lang="ru-RU" sz="800" b="0" dirty="0">
                          <a:effectLst/>
                        </a:rPr>
                        <a:t>Довод о непредставлении по запросам истца бухгалтерских документов отклонен, поскольку истец был вправе не заключать сделку до надлежащего изучения всех рисков и объективных обстоятельств.</a:t>
                      </a:r>
                      <a:endParaRPr lang="en-US" sz="900" b="0" dirty="0">
                        <a:effectLst/>
                      </a:endParaRPr>
                    </a:p>
                    <a:p>
                      <a:pPr marL="0" marR="0" indent="0" algn="just">
                        <a:spcBef>
                          <a:spcPts val="1200"/>
                        </a:spcBef>
                        <a:spcAft>
                          <a:spcPts val="1200"/>
                        </a:spcAft>
                      </a:pPr>
                      <a:r>
                        <a:rPr lang="ru-RU" sz="800" b="0" dirty="0">
                          <a:effectLst/>
                        </a:rPr>
                        <a:t>Фактическая ценность доли не фиксирована и подвержена постоянному изменению в зависимости от множества прогнозируемых и непрогнозируемых факторов. Доказательства, подтверждающие, что рыночная стоимость долей гораздо ниже стоимости, по которой они были приобретены у ответчиков, не представлены. Признание общества банкротом само по себе не может являться доказательством указанного довода.</a:t>
                      </a:r>
                      <a:endParaRPr lang="en-US" sz="900" b="0" dirty="0">
                        <a:effectLst/>
                        <a:latin typeface="Times New Roman"/>
                        <a:ea typeface="Times New Roman"/>
                      </a:endParaRPr>
                    </a:p>
                  </a:txBody>
                  <a:tcPr marL="50592" marR="50592"/>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19</a:t>
            </a:fld>
            <a:endParaRPr lang="en-US" sz="1800" b="1" dirty="0">
              <a:latin typeface="+mj-lt"/>
            </a:endParaRPr>
          </a:p>
        </p:txBody>
      </p:sp>
    </p:spTree>
    <p:extLst>
      <p:ext uri="{BB962C8B-B14F-4D97-AF65-F5344CB8AC3E}">
        <p14:creationId xmlns:p14="http://schemas.microsoft.com/office/powerpoint/2010/main" val="3192745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title"/>
          </p:nvPr>
        </p:nvSpPr>
        <p:spPr>
          <a:xfrm>
            <a:off x="461575" y="352175"/>
            <a:ext cx="8204200" cy="6064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Заверения и гарантии </a:t>
            </a:r>
            <a:r>
              <a:rPr lang="ru-RU" altLang="en-US" sz="2000" dirty="0" smtClean="0"/>
              <a:t>континентальное право</a:t>
            </a:r>
            <a:endParaRPr lang="en-US" altLang="en-US" sz="2000" dirty="0"/>
          </a:p>
        </p:txBody>
      </p:sp>
      <p:sp>
        <p:nvSpPr>
          <p:cNvPr id="138243" name="Rectangle 3"/>
          <p:cNvSpPr>
            <a:spLocks noGrp="1" noChangeArrowheads="1"/>
          </p:cNvSpPr>
          <p:nvPr>
            <p:ph idx="1"/>
          </p:nvPr>
        </p:nvSpPr>
        <p:spPr>
          <a:xfrm>
            <a:off x="525463" y="1174750"/>
            <a:ext cx="8280400" cy="4369402"/>
          </a:xfrm>
        </p:spPr>
        <p:txBody>
          <a:bodyPr/>
          <a:lstStyle/>
          <a:p>
            <a:pPr>
              <a:lnSpc>
                <a:spcPct val="75000"/>
              </a:lnSpc>
              <a:spcBef>
                <a:spcPts val="150"/>
              </a:spcBef>
              <a:buClrTx/>
              <a:buFont typeface="Georgia" panose="02040502050405020303" pitchFamily="18" charset="0"/>
              <a:buChar char="–"/>
              <a:defRPr/>
            </a:pPr>
            <a:r>
              <a:rPr lang="ru-RU" sz="1300" dirty="0"/>
              <a:t>Защита лица, полагавшегося на достоверность представленной информации, предоставляется</a:t>
            </a:r>
            <a:r>
              <a:rPr lang="ru-RU" sz="1300" dirty="0" smtClean="0"/>
              <a:t>:</a:t>
            </a:r>
            <a:endParaRPr lang="ru-RU" sz="1300" dirty="0"/>
          </a:p>
          <a:p>
            <a:pPr lvl="1">
              <a:lnSpc>
                <a:spcPct val="75000"/>
              </a:lnSpc>
              <a:spcBef>
                <a:spcPts val="150"/>
              </a:spcBef>
              <a:buFont typeface="Georgia" panose="02040502050405020303" pitchFamily="18" charset="0"/>
              <a:buChar char="–"/>
              <a:defRPr/>
            </a:pPr>
            <a:endParaRPr lang="ru-RU" sz="1300" dirty="0"/>
          </a:p>
          <a:p>
            <a:pPr lvl="1">
              <a:lnSpc>
                <a:spcPct val="75000"/>
              </a:lnSpc>
              <a:spcBef>
                <a:spcPts val="150"/>
              </a:spcBef>
              <a:buFont typeface="Georgia" panose="02040502050405020303" pitchFamily="18" charset="0"/>
              <a:buChar char="–"/>
              <a:defRPr/>
            </a:pPr>
            <a:r>
              <a:rPr lang="ru-RU" sz="1300" b="1" dirty="0"/>
              <a:t>В Германии и Франции:</a:t>
            </a:r>
          </a:p>
          <a:p>
            <a:pPr lvl="1">
              <a:lnSpc>
                <a:spcPct val="75000"/>
              </a:lnSpc>
              <a:spcBef>
                <a:spcPts val="150"/>
              </a:spcBef>
              <a:buFont typeface="Georgia" panose="02040502050405020303" pitchFamily="18" charset="0"/>
              <a:buChar char="–"/>
              <a:defRPr/>
            </a:pPr>
            <a:endParaRPr lang="ru-RU" sz="1300" dirty="0"/>
          </a:p>
          <a:p>
            <a:pPr lvl="2">
              <a:lnSpc>
                <a:spcPct val="75000"/>
              </a:lnSpc>
              <a:spcBef>
                <a:spcPts val="150"/>
              </a:spcBef>
              <a:buFont typeface="Georgia" panose="02040502050405020303" pitchFamily="18" charset="0"/>
              <a:buChar char="–"/>
              <a:defRPr/>
            </a:pPr>
            <a:r>
              <a:rPr lang="ru-RU" sz="1300" dirty="0"/>
              <a:t>Ограниченная защита на основании положений законодательства:</a:t>
            </a:r>
          </a:p>
          <a:p>
            <a:pPr lvl="2">
              <a:lnSpc>
                <a:spcPct val="75000"/>
              </a:lnSpc>
              <a:spcBef>
                <a:spcPts val="150"/>
              </a:spcBef>
              <a:buFont typeface="Georgia" panose="02040502050405020303" pitchFamily="18" charset="0"/>
              <a:buChar char="–"/>
              <a:defRPr/>
            </a:pPr>
            <a:endParaRPr lang="ru-RU" sz="1300" dirty="0"/>
          </a:p>
          <a:p>
            <a:pPr marL="1722438" lvl="3" indent="-285750">
              <a:lnSpc>
                <a:spcPct val="75000"/>
              </a:lnSpc>
              <a:spcBef>
                <a:spcPts val="150"/>
              </a:spcBef>
              <a:buFont typeface="Georgia" panose="02040502050405020303" pitchFamily="18" charset="0"/>
              <a:buChar char="–"/>
              <a:defRPr/>
            </a:pPr>
            <a:r>
              <a:rPr lang="ru-RU" sz="1300" dirty="0"/>
              <a:t>О недействительности договоров, заключенных под влиянием заблуждения и обмана (в основном обмана, так как заблуждение часто бывает в мотиве или же покупатель не проявляет должной меры заботливости, что лишает покупателя защиты) </a:t>
            </a:r>
          </a:p>
          <a:p>
            <a:pPr marL="1722438" lvl="3" indent="-285750">
              <a:lnSpc>
                <a:spcPct val="75000"/>
              </a:lnSpc>
              <a:spcBef>
                <a:spcPts val="150"/>
              </a:spcBef>
              <a:buFont typeface="Georgia" panose="02040502050405020303" pitchFamily="18" charset="0"/>
              <a:buChar char="–"/>
              <a:defRPr/>
            </a:pPr>
            <a:endParaRPr lang="ru-RU" sz="1300" dirty="0"/>
          </a:p>
          <a:p>
            <a:pPr marL="1722438" lvl="3" indent="-285750">
              <a:lnSpc>
                <a:spcPct val="75000"/>
              </a:lnSpc>
              <a:spcBef>
                <a:spcPts val="150"/>
              </a:spcBef>
              <a:buFont typeface="Georgia" panose="02040502050405020303" pitchFamily="18" charset="0"/>
              <a:buChar char="–"/>
              <a:defRPr/>
            </a:pPr>
            <a:r>
              <a:rPr lang="ru-RU" sz="1300" dirty="0"/>
              <a:t>О защите в ситуации ненадлежащего качества товара (н: в случае, если приобретается контроль над действующим бизнесом и дефект касается всего бизнеса как такового)</a:t>
            </a:r>
          </a:p>
          <a:p>
            <a:pPr marL="1722438" lvl="3" indent="-285750">
              <a:lnSpc>
                <a:spcPct val="75000"/>
              </a:lnSpc>
              <a:spcBef>
                <a:spcPts val="150"/>
              </a:spcBef>
              <a:buFont typeface="Georgia" panose="02040502050405020303" pitchFamily="18" charset="0"/>
              <a:buChar char="–"/>
              <a:defRPr/>
            </a:pPr>
            <a:endParaRPr lang="ru-RU" sz="1300" dirty="0"/>
          </a:p>
          <a:p>
            <a:pPr marL="1722438" lvl="3" indent="-285750">
              <a:lnSpc>
                <a:spcPct val="75000"/>
              </a:lnSpc>
              <a:spcBef>
                <a:spcPts val="150"/>
              </a:spcBef>
              <a:buFont typeface="Georgia" panose="02040502050405020303" pitchFamily="18" charset="0"/>
              <a:buChar char="–"/>
              <a:defRPr/>
            </a:pPr>
            <a:r>
              <a:rPr lang="ru-RU" sz="1300" dirty="0"/>
              <a:t>О недобросовестном поведении при заключении договора (</a:t>
            </a:r>
            <a:r>
              <a:rPr lang="en-US" sz="1300" dirty="0"/>
              <a:t>culpa in </a:t>
            </a:r>
            <a:r>
              <a:rPr lang="en-US" sz="1300" dirty="0" err="1"/>
              <a:t>contrahendo</a:t>
            </a:r>
            <a:r>
              <a:rPr lang="en-US" sz="1300" dirty="0"/>
              <a:t>)</a:t>
            </a:r>
            <a:endParaRPr lang="ru-RU" sz="1300" dirty="0"/>
          </a:p>
          <a:p>
            <a:pPr marL="1722438" lvl="3" indent="-285750">
              <a:lnSpc>
                <a:spcPct val="75000"/>
              </a:lnSpc>
              <a:spcBef>
                <a:spcPts val="150"/>
              </a:spcBef>
              <a:buFont typeface="Georgia" panose="02040502050405020303" pitchFamily="18" charset="0"/>
              <a:buChar char="–"/>
              <a:defRPr/>
            </a:pPr>
            <a:endParaRPr lang="en-US" sz="1300" dirty="0"/>
          </a:p>
          <a:p>
            <a:pPr lvl="2">
              <a:lnSpc>
                <a:spcPct val="75000"/>
              </a:lnSpc>
              <a:spcBef>
                <a:spcPts val="150"/>
              </a:spcBef>
              <a:buFont typeface="Georgia" panose="02040502050405020303" pitchFamily="18" charset="0"/>
              <a:buChar char="–"/>
              <a:defRPr/>
            </a:pPr>
            <a:r>
              <a:rPr lang="ru-RU" sz="1300" dirty="0"/>
              <a:t>Судебная практика полностью поддерживает и наделяет судебной защитой договоренности сторон по заверениям и гарантиям, трактуя их на основании принципа свободы договора как взятое на себя продавцом обязательство возместить убытки в случае недостоверности предоставленной им информации или в случае </a:t>
            </a:r>
            <a:r>
              <a:rPr lang="ru-RU" sz="1300" dirty="0" err="1"/>
              <a:t>нераскрытия</a:t>
            </a:r>
            <a:r>
              <a:rPr lang="ru-RU" sz="1300" dirty="0"/>
              <a:t> существенной </a:t>
            </a:r>
            <a:r>
              <a:rPr lang="ru-RU" sz="1300" dirty="0" smtClean="0"/>
              <a:t>информации</a:t>
            </a:r>
            <a:endParaRPr lang="en-US" sz="1300" dirty="0" smtClean="0"/>
          </a:p>
          <a:p>
            <a:pPr lvl="2">
              <a:lnSpc>
                <a:spcPct val="75000"/>
              </a:lnSpc>
              <a:spcBef>
                <a:spcPts val="150"/>
              </a:spcBef>
              <a:buFont typeface="Georgia" panose="02040502050405020303" pitchFamily="18" charset="0"/>
              <a:buChar char="–"/>
              <a:defRPr/>
            </a:pPr>
            <a:endParaRPr lang="en-US" sz="1300" dirty="0" smtClean="0"/>
          </a:p>
          <a:p>
            <a:pPr lvl="1">
              <a:lnSpc>
                <a:spcPct val="75000"/>
              </a:lnSpc>
              <a:spcBef>
                <a:spcPts val="150"/>
              </a:spcBef>
              <a:buFont typeface="Georgia" panose="02040502050405020303" pitchFamily="18" charset="0"/>
              <a:buChar char="–"/>
              <a:defRPr/>
            </a:pPr>
            <a:r>
              <a:rPr lang="ru-RU" sz="1300" b="1" dirty="0" smtClean="0"/>
              <a:t>в </a:t>
            </a:r>
            <a:r>
              <a:rPr lang="ru-RU" sz="1300" b="1" dirty="0"/>
              <a:t>Великобритании </a:t>
            </a:r>
            <a:r>
              <a:rPr lang="ru-RU" sz="1300" dirty="0"/>
              <a:t>– только на основании договорных положений (заверений и гарантий – </a:t>
            </a:r>
            <a:r>
              <a:rPr lang="en-US" sz="1300" dirty="0"/>
              <a:t>representations and warranties)</a:t>
            </a:r>
            <a:r>
              <a:rPr lang="ru-RU" sz="1300" dirty="0"/>
              <a:t>, кроме ряда вопросов публичной продажи акций, н: запрет использования инсайдерской информации и проч.</a:t>
            </a:r>
            <a:endParaRPr lang="en-US" sz="1300" dirty="0"/>
          </a:p>
          <a:p>
            <a:pPr lvl="2">
              <a:lnSpc>
                <a:spcPct val="75000"/>
              </a:lnSpc>
              <a:spcBef>
                <a:spcPts val="150"/>
              </a:spcBef>
              <a:buClr>
                <a:schemeClr val="bg2"/>
              </a:buClr>
              <a:buFont typeface="Arial" panose="020B0604020202020204" pitchFamily="34" charset="0"/>
              <a:buChar char="•"/>
              <a:defRPr/>
            </a:pPr>
            <a:endParaRPr lang="ru-RU" sz="1300" i="1" dirty="0">
              <a:sym typeface="Symbol" pitchFamily="18" charset="2"/>
            </a:endParaRPr>
          </a:p>
        </p:txBody>
      </p:sp>
      <p:sp>
        <p:nvSpPr>
          <p:cNvPr id="4" name="Номер слайда 3"/>
          <p:cNvSpPr>
            <a:spLocks noGrp="1"/>
          </p:cNvSpPr>
          <p:nvPr>
            <p:ph type="sldNum" sz="quarter" idx="12"/>
          </p:nvPr>
        </p:nvSpPr>
        <p:spPr>
          <a:xfrm>
            <a:off x="6858000" y="5981696"/>
            <a:ext cx="1820186" cy="457200"/>
          </a:xfrm>
        </p:spPr>
        <p:txBody>
          <a:bodyPr/>
          <a:lstStyle/>
          <a:p>
            <a:fld id="{46815AD9-F1A4-4B56-A2F0-04160DD9FCFD}" type="slidenum">
              <a:rPr lang="en-US" smtClean="0"/>
              <a:pPr/>
              <a:t>2</a:t>
            </a:fld>
            <a:endParaRPr lang="en-US" dirty="0"/>
          </a:p>
        </p:txBody>
      </p:sp>
    </p:spTree>
    <p:extLst>
      <p:ext uri="{BB962C8B-B14F-4D97-AF65-F5344CB8AC3E}">
        <p14:creationId xmlns:p14="http://schemas.microsoft.com/office/powerpoint/2010/main" val="23784866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722611871"/>
              </p:ext>
            </p:extLst>
          </p:nvPr>
        </p:nvGraphicFramePr>
        <p:xfrm>
          <a:off x="471370" y="1053449"/>
          <a:ext cx="8306870" cy="4852416"/>
        </p:xfrm>
        <a:graphic>
          <a:graphicData uri="http://schemas.openxmlformats.org/drawingml/2006/table">
            <a:tbl>
              <a:tblPr firstRow="1" firstCol="1" lastRow="1" lastCol="1" bandRow="1" bandCol="1">
                <a:tableStyleId>{69012ECD-51FC-41F1-AA8D-1B2483CD663E}</a:tableStyleId>
              </a:tblPr>
              <a:tblGrid>
                <a:gridCol w="404529"/>
                <a:gridCol w="2182230"/>
                <a:gridCol w="2832643"/>
                <a:gridCol w="2887468"/>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900" dirty="0" smtClean="0">
                          <a:effectLst/>
                        </a:rPr>
                        <a:t>В иске отказано</a:t>
                      </a:r>
                      <a:r>
                        <a:rPr lang="en-US" sz="900" b="0" dirty="0" smtClean="0">
                          <a:effectLst/>
                        </a:rPr>
                        <a:t> </a:t>
                      </a:r>
                      <a:r>
                        <a:rPr lang="ru-RU" sz="900" dirty="0" smtClean="0">
                          <a:effectLst/>
                        </a:rPr>
                        <a:t> </a:t>
                      </a:r>
                      <a:r>
                        <a:rPr lang="ru-RU" sz="900" b="0" dirty="0" smtClean="0">
                          <a:effectLst/>
                        </a:rPr>
                        <a:t> </a:t>
                      </a:r>
                      <a:r>
                        <a:rPr lang="ru-RU" sz="900" dirty="0">
                          <a:effectLst/>
                        </a:rPr>
                        <a:t> </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indent="0" algn="just">
                        <a:spcBef>
                          <a:spcPts val="1200"/>
                        </a:spcBef>
                        <a:spcAft>
                          <a:spcPts val="1200"/>
                        </a:spcAft>
                        <a:buFontTx/>
                        <a:buNone/>
                      </a:pPr>
                      <a:r>
                        <a:rPr lang="ru-RU" sz="900" dirty="0">
                          <a:effectLst/>
                        </a:rPr>
                        <a:t> </a:t>
                      </a:r>
                      <a:r>
                        <a:rPr lang="en-US" sz="900" dirty="0" smtClean="0">
                          <a:effectLst/>
                        </a:rPr>
                        <a:t>10.</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a:effectLst/>
                        </a:rPr>
                        <a:t>Постановление Арбитражного суда Северо-Кавказского округа от 28.07.2015 г. № Ф08-5097/2015 по делу № А53-12978/2014</a:t>
                      </a:r>
                      <a:endParaRPr lang="en-US" sz="100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a:effectLst/>
                        </a:rPr>
                        <a:t>Договор купли-продажи акций заключен истцом под влиянием обмана и заблуждения.</a:t>
                      </a:r>
                      <a:endParaRPr lang="en-US" sz="1000">
                        <a:effectLst/>
                      </a:endParaRPr>
                    </a:p>
                    <a:p>
                      <a:pPr marL="0" marR="0" indent="0" algn="just">
                        <a:spcBef>
                          <a:spcPts val="1200"/>
                        </a:spcBef>
                        <a:spcAft>
                          <a:spcPts val="1200"/>
                        </a:spcAft>
                      </a:pPr>
                      <a:r>
                        <a:rPr lang="ru-RU" sz="900">
                          <a:effectLst/>
                        </a:rPr>
                        <a:t>Истец не располагал информацией о наличии задолженности общества, о приобретении дорогостоящего оборудования в неработоспособном состоянии, о наличии претензий со стороны правоохранительных органов. Действительная (рыночная) стоимость акций на момент совершения сделки составляла 0,01 руб. Стоимость чистых активов имела отрицательное значение, финансовое состояние предприятия было неудовлетворительным, имелась вероятность банкротства.</a:t>
                      </a:r>
                      <a:endParaRPr lang="en-US" sz="100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Истец не привел доказательств, свидетельствующих о наличии указанных им оснований недействительности сделки.</a:t>
                      </a:r>
                      <a:endParaRPr lang="en-US" sz="1000" b="0" dirty="0">
                        <a:effectLst/>
                      </a:endParaRPr>
                    </a:p>
                    <a:p>
                      <a:pPr marL="0" marR="0" indent="0" algn="just">
                        <a:spcBef>
                          <a:spcPts val="1200"/>
                        </a:spcBef>
                        <a:spcAft>
                          <a:spcPts val="1200"/>
                        </a:spcAft>
                      </a:pPr>
                      <a:r>
                        <a:rPr lang="ru-RU" sz="900" b="0" dirty="0">
                          <a:effectLst/>
                        </a:rPr>
                        <a:t>Будучи участником общества с долей в размере 50% уставного капитала, истец имел возможность и фактически определял поведение общества.</a:t>
                      </a:r>
                      <a:endParaRPr lang="en-US" sz="1000" b="0" dirty="0">
                        <a:effectLst/>
                      </a:endParaRPr>
                    </a:p>
                    <a:p>
                      <a:pPr marL="0" marR="0" indent="0" algn="just">
                        <a:spcBef>
                          <a:spcPts val="1200"/>
                        </a:spcBef>
                        <a:spcAft>
                          <a:spcPts val="1200"/>
                        </a:spcAft>
                      </a:pPr>
                      <a:r>
                        <a:rPr lang="ru-RU" sz="900" b="0" dirty="0">
                          <a:effectLst/>
                        </a:rPr>
                        <a:t>При формировании цены договора купли-продажи акций истец имел объективную возможность исходить из реального финансового положения общества.</a:t>
                      </a:r>
                      <a:endParaRPr lang="en-US" sz="1000" b="0" dirty="0">
                        <a:effectLst/>
                        <a:latin typeface="Times New Roman"/>
                        <a:ea typeface="Times New Roman"/>
                      </a:endParaRPr>
                    </a:p>
                  </a:txBody>
                  <a:tcPr marL="56020" marR="56020"/>
                </a:tc>
              </a:tr>
              <a:tr h="0">
                <a:tc>
                  <a:txBody>
                    <a:bodyPr/>
                    <a:lstStyle/>
                    <a:p>
                      <a:pPr marL="0" marR="0" indent="0" algn="just">
                        <a:spcBef>
                          <a:spcPts val="1200"/>
                        </a:spcBef>
                        <a:spcAft>
                          <a:spcPts val="1200"/>
                        </a:spcAft>
                        <a:buFontTx/>
                        <a:buNone/>
                      </a:pPr>
                      <a:r>
                        <a:rPr lang="ru-RU" sz="900" dirty="0">
                          <a:effectLst/>
                        </a:rPr>
                        <a:t> </a:t>
                      </a:r>
                      <a:r>
                        <a:rPr lang="en-US" sz="900" dirty="0" smtClean="0">
                          <a:effectLst/>
                        </a:rPr>
                        <a:t>11.</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Постановление Арбитражного суда Уральского округа от 03.07.2015 г. № Ф09-3735/15 по делу № А60-44814/2014</a:t>
                      </a:r>
                      <a:endParaRPr lang="en-US" sz="1000" b="0" dirty="0">
                        <a:effectLst/>
                      </a:endParaRPr>
                    </a:p>
                    <a:p>
                      <a:pPr marL="0" marR="0" indent="0" algn="just">
                        <a:spcBef>
                          <a:spcPts val="1200"/>
                        </a:spcBef>
                        <a:spcAft>
                          <a:spcPts val="1200"/>
                        </a:spcAft>
                      </a:pPr>
                      <a:r>
                        <a:rPr lang="ru-RU" sz="900" b="0" dirty="0">
                          <a:effectLst/>
                        </a:rPr>
                        <a:t>Определение ВС РФ от 22.10.2015 г. № 309-ЭС15-12854 по этому же делу</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Продавец должен был поставить покупателя в известность об истечении срока действия договора аренды</a:t>
                      </a:r>
                      <a:r>
                        <a:rPr lang="ru-RU" sz="1000" b="0" dirty="0">
                          <a:effectLst/>
                        </a:rPr>
                        <a:t> </a:t>
                      </a:r>
                      <a:r>
                        <a:rPr lang="ru-RU" sz="900" b="0" dirty="0">
                          <a:effectLst/>
                        </a:rPr>
                        <a:t>участка лесного фонда 2004 г., заключенного обществом, однако этого не сделал.</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При заключении договора купли-продажи акций истец не предложил включить в договор условие о приоритете нахождения у общества права аренды лесного участка до 2018 г., явившегося, по мнению истца, основным мотивом для покупки акций, в связи с чем истец несет риск наступления неблагоприятных для него последствий.</a:t>
                      </a:r>
                      <a:endParaRPr lang="en-US" sz="1000" b="0" dirty="0">
                        <a:effectLst/>
                      </a:endParaRPr>
                    </a:p>
                    <a:p>
                      <a:pPr marL="0" marR="0" indent="0" algn="just">
                        <a:spcBef>
                          <a:spcPts val="1200"/>
                        </a:spcBef>
                        <a:spcAft>
                          <a:spcPts val="1200"/>
                        </a:spcAft>
                      </a:pPr>
                      <a:r>
                        <a:rPr lang="ru-RU" sz="900" b="0" dirty="0">
                          <a:effectLst/>
                        </a:rPr>
                        <a:t>Не доказаны недобросовестность ответчика при заключении договора купли-продажи, преднамеренное создание продавцом у истца не соответствующего действительности представления о характере сделки, ее условиях, предмете, других обстоятельствах, влияющих на решение истца.</a:t>
                      </a:r>
                      <a:endParaRPr lang="en-US" sz="1000" b="0" dirty="0">
                        <a:effectLst/>
                        <a:latin typeface="Times New Roman"/>
                        <a:ea typeface="Times New Roman"/>
                      </a:endParaRPr>
                    </a:p>
                  </a:txBody>
                  <a:tcPr marL="56020" marR="56020"/>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20</a:t>
            </a:fld>
            <a:endParaRPr lang="en-US" sz="1800" b="1" dirty="0">
              <a:latin typeface="+mj-lt"/>
            </a:endParaRPr>
          </a:p>
        </p:txBody>
      </p:sp>
    </p:spTree>
    <p:extLst>
      <p:ext uri="{BB962C8B-B14F-4D97-AF65-F5344CB8AC3E}">
        <p14:creationId xmlns:p14="http://schemas.microsoft.com/office/powerpoint/2010/main" val="17421796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2175058522"/>
              </p:ext>
            </p:extLst>
          </p:nvPr>
        </p:nvGraphicFramePr>
        <p:xfrm>
          <a:off x="500246" y="1114810"/>
          <a:ext cx="8258742" cy="4623816"/>
        </p:xfrm>
        <a:graphic>
          <a:graphicData uri="http://schemas.openxmlformats.org/drawingml/2006/table">
            <a:tbl>
              <a:tblPr firstRow="1" firstCol="1" lastRow="1" lastCol="1" bandRow="1" bandCol="1">
                <a:tableStyleId>{69012ECD-51FC-41F1-AA8D-1B2483CD663E}</a:tableStyleId>
              </a:tblPr>
              <a:tblGrid>
                <a:gridCol w="394903"/>
                <a:gridCol w="2176869"/>
                <a:gridCol w="2816231"/>
                <a:gridCol w="2870739"/>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900" dirty="0" smtClean="0">
                          <a:effectLst/>
                        </a:rPr>
                        <a:t>В иске отказано</a:t>
                      </a:r>
                      <a:r>
                        <a:rPr lang="en-US" sz="900" b="0" dirty="0" smtClean="0">
                          <a:effectLst/>
                        </a:rPr>
                        <a:t> </a:t>
                      </a:r>
                      <a:r>
                        <a:rPr lang="ru-RU" sz="900" dirty="0" smtClean="0">
                          <a:effectLst/>
                        </a:rPr>
                        <a:t> </a:t>
                      </a:r>
                      <a:r>
                        <a:rPr lang="ru-RU" sz="900" b="0" dirty="0" smtClean="0">
                          <a:effectLst/>
                        </a:rPr>
                        <a:t> </a:t>
                      </a:r>
                      <a:r>
                        <a:rPr lang="ru-RU" sz="900" dirty="0">
                          <a:effectLst/>
                        </a:rPr>
                        <a:t> </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1070599">
                <a:tc>
                  <a:txBody>
                    <a:bodyPr/>
                    <a:lstStyle/>
                    <a:p>
                      <a:pPr marL="0" marR="0" lvl="0" indent="0" algn="just">
                        <a:spcBef>
                          <a:spcPts val="1200"/>
                        </a:spcBef>
                        <a:spcAft>
                          <a:spcPts val="1200"/>
                        </a:spcAft>
                        <a:buFontTx/>
                        <a:buNone/>
                      </a:pPr>
                      <a:r>
                        <a:rPr lang="ru-RU" sz="900" dirty="0">
                          <a:effectLst/>
                        </a:rPr>
                        <a:t> </a:t>
                      </a:r>
                      <a:r>
                        <a:rPr lang="en-US" sz="900" dirty="0" smtClean="0">
                          <a:effectLst/>
                        </a:rPr>
                        <a:t>12.</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a:effectLst/>
                        </a:rPr>
                        <a:t>Постановление Арбитражного суда Поволжского округа от 15.06.2015 г. № Ф06-23817/2015 по делу № А12-24104/2014</a:t>
                      </a:r>
                      <a:endParaRPr lang="en-US" sz="100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a:effectLst/>
                        </a:rPr>
                        <a:t>Заявленная в договоре купли-продажи стоимость доли не соответствовала ее реальной стоимости, о чем в момент совершения сделки истец не знал и не мог знать, поскольку ответчиком указанные обстоятельства были сознательно скрыты.</a:t>
                      </a:r>
                      <a:endParaRPr lang="en-US" sz="100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Не представлено доказательств, свидетельствующих о совершении сделки под влиянием обмана.</a:t>
                      </a:r>
                      <a:endParaRPr lang="en-US" sz="1000" b="0" dirty="0">
                        <a:effectLst/>
                      </a:endParaRPr>
                    </a:p>
                    <a:p>
                      <a:pPr marL="0" marR="0" indent="0" algn="just">
                        <a:spcBef>
                          <a:spcPts val="1200"/>
                        </a:spcBef>
                        <a:spcAft>
                          <a:spcPts val="1200"/>
                        </a:spcAft>
                      </a:pPr>
                      <a:r>
                        <a:rPr lang="ru-RU" sz="900" b="0" dirty="0">
                          <a:effectLst/>
                        </a:rPr>
                        <a:t>При подписании договора его стороны обладали правоспособностью, понимали значение своих действий и четко представляли себе последствия совершения сделки купли-продажи доли.</a:t>
                      </a:r>
                      <a:endParaRPr lang="en-US" sz="1000" b="0" dirty="0">
                        <a:effectLst/>
                        <a:latin typeface="Times New Roman"/>
                        <a:ea typeface="Times New Roman"/>
                      </a:endParaRPr>
                    </a:p>
                  </a:txBody>
                  <a:tcPr marL="56020" marR="56020"/>
                </a:tc>
              </a:tr>
              <a:tr h="796725">
                <a:tc>
                  <a:txBody>
                    <a:bodyPr/>
                    <a:lstStyle/>
                    <a:p>
                      <a:pPr marL="0" marR="0" lvl="0" indent="0" algn="just">
                        <a:spcBef>
                          <a:spcPts val="1200"/>
                        </a:spcBef>
                        <a:spcAft>
                          <a:spcPts val="1200"/>
                        </a:spcAft>
                        <a:buFontTx/>
                        <a:buNone/>
                      </a:pPr>
                      <a:r>
                        <a:rPr lang="ru-RU" sz="900" dirty="0">
                          <a:effectLst/>
                        </a:rPr>
                        <a:t> </a:t>
                      </a:r>
                      <a:r>
                        <a:rPr lang="en-US" sz="900" dirty="0" smtClean="0">
                          <a:effectLst/>
                        </a:rPr>
                        <a:t>13.</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dirty="0">
                          <a:effectLst/>
                        </a:rPr>
                        <a:t>Постановление Арбитражного суда Поволжского округа от 21.04.2015 г. № Ф06-22417/2013 по делу № А72-6881/2014</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dirty="0">
                          <a:effectLst/>
                        </a:rPr>
                        <a:t>При заключении договора купли-продажи продавец обманул и ввел в заблуждение истца относительно действительной стоимости доли.</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a:effectLst/>
                        </a:rPr>
                        <a:t>Истец как участник общества имел доступ к финансовым документам общества и должен был иметь информацию о стоимости имущества общества.</a:t>
                      </a:r>
                      <a:endParaRPr lang="en-US" sz="1000" b="0">
                        <a:effectLst/>
                      </a:endParaRPr>
                    </a:p>
                    <a:p>
                      <a:pPr marL="0" marR="0" indent="0" algn="just">
                        <a:spcBef>
                          <a:spcPts val="1200"/>
                        </a:spcBef>
                        <a:spcAft>
                          <a:spcPts val="1200"/>
                        </a:spcAft>
                      </a:pPr>
                      <a:r>
                        <a:rPr lang="ru-RU" sz="900" b="0">
                          <a:effectLst/>
                        </a:rPr>
                        <a:t>Факт обмана истца не доказан.</a:t>
                      </a:r>
                      <a:endParaRPr lang="en-US" sz="1000" b="0">
                        <a:effectLst/>
                        <a:latin typeface="Times New Roman"/>
                        <a:ea typeface="Times New Roman"/>
                      </a:endParaRPr>
                    </a:p>
                  </a:txBody>
                  <a:tcPr marL="56020" marR="56020"/>
                </a:tc>
              </a:tr>
              <a:tr h="684685">
                <a:tc>
                  <a:txBody>
                    <a:bodyPr/>
                    <a:lstStyle/>
                    <a:p>
                      <a:pPr marL="0" marR="0" lvl="0" indent="0" algn="just">
                        <a:spcBef>
                          <a:spcPts val="1200"/>
                        </a:spcBef>
                        <a:spcAft>
                          <a:spcPts val="1200"/>
                        </a:spcAft>
                        <a:buFontTx/>
                        <a:buNone/>
                      </a:pPr>
                      <a:r>
                        <a:rPr lang="ru-RU" sz="900" dirty="0">
                          <a:effectLst/>
                        </a:rPr>
                        <a:t> </a:t>
                      </a:r>
                      <a:r>
                        <a:rPr lang="en-US" sz="900" dirty="0" smtClean="0">
                          <a:effectLst/>
                        </a:rPr>
                        <a:t>14.</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a:effectLst/>
                        </a:rPr>
                        <a:t>Постановление Арбитражного суда Московского округа от 22.01.2015 г. № Ф05-14449/2014 по делу № А40-33044/14</a:t>
                      </a:r>
                      <a:endParaRPr lang="en-US" sz="100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dirty="0">
                          <a:effectLst/>
                        </a:rPr>
                        <a:t>Продавец сообщил истцу ложные сведения о финансово-хозяйственной деятельности ООО, при этом при заключении договора купли-продажи истцом не проверялась финансовая и бухгалтерская отчетность общества.</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Факт обмана истца не доказан.</a:t>
                      </a:r>
                      <a:endParaRPr lang="en-US" sz="1000" b="0" dirty="0">
                        <a:effectLst/>
                        <a:latin typeface="Times New Roman"/>
                        <a:ea typeface="Times New Roman"/>
                      </a:endParaRPr>
                    </a:p>
                  </a:txBody>
                  <a:tcPr marL="56020" marR="56020"/>
                </a:tc>
              </a:tr>
              <a:tr h="821622">
                <a:tc>
                  <a:txBody>
                    <a:bodyPr/>
                    <a:lstStyle/>
                    <a:p>
                      <a:pPr marL="0" marR="0" lvl="0" indent="0" algn="just">
                        <a:spcBef>
                          <a:spcPts val="1200"/>
                        </a:spcBef>
                        <a:spcAft>
                          <a:spcPts val="1200"/>
                        </a:spcAft>
                        <a:buFontTx/>
                        <a:buNone/>
                      </a:pPr>
                      <a:r>
                        <a:rPr lang="ru-RU" sz="900" dirty="0">
                          <a:effectLst/>
                        </a:rPr>
                        <a:t> </a:t>
                      </a:r>
                      <a:r>
                        <a:rPr lang="en-US" sz="900" dirty="0" smtClean="0">
                          <a:effectLst/>
                        </a:rPr>
                        <a:t>15.</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Арбитражного суда Волго-Вятского округа от 20.11.2014 г. № Ф01-4798/2014 по делу № А11-47/2014</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Ответчик продал истцу долю в ООО, находящемся в затруднительном финансовом положении и не имеющем активов для погашения задолженности.</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Истец не был лишен возможности проверить, каким образом сформирован уставный капитал общества; не доказано, что ответчик ввел истца в заблуждение относительно финансового положения общества, уклонялся от предоставления или предоставлял недостоверные сведения об обществе.</a:t>
                      </a:r>
                      <a:endParaRPr lang="en-US" sz="1000" b="0" dirty="0">
                        <a:effectLst/>
                        <a:latin typeface="Times New Roman"/>
                        <a:ea typeface="Times New Roman"/>
                      </a:endParaRPr>
                    </a:p>
                  </a:txBody>
                  <a:tcPr marL="56020" marR="56020"/>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21</a:t>
            </a:fld>
            <a:endParaRPr lang="en-US" sz="1800" b="1" dirty="0">
              <a:latin typeface="+mj-lt"/>
            </a:endParaRPr>
          </a:p>
        </p:txBody>
      </p:sp>
    </p:spTree>
    <p:extLst>
      <p:ext uri="{BB962C8B-B14F-4D97-AF65-F5344CB8AC3E}">
        <p14:creationId xmlns:p14="http://schemas.microsoft.com/office/powerpoint/2010/main" val="561448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3595484254"/>
              </p:ext>
            </p:extLst>
          </p:nvPr>
        </p:nvGraphicFramePr>
        <p:xfrm>
          <a:off x="487309" y="1032069"/>
          <a:ext cx="8271681" cy="4930782"/>
        </p:xfrm>
        <a:graphic>
          <a:graphicData uri="http://schemas.openxmlformats.org/drawingml/2006/table">
            <a:tbl>
              <a:tblPr firstRow="1" firstCol="1" lastRow="1" lastCol="1" bandRow="1" bandCol="1">
                <a:tableStyleId>{69012ECD-51FC-41F1-AA8D-1B2483CD663E}</a:tableStyleId>
              </a:tblPr>
              <a:tblGrid>
                <a:gridCol w="369339"/>
                <a:gridCol w="1722923"/>
                <a:gridCol w="2732747"/>
                <a:gridCol w="3446672"/>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800" dirty="0" smtClean="0">
                          <a:effectLst/>
                        </a:rPr>
                        <a:t>В иске отказано</a:t>
                      </a:r>
                      <a:r>
                        <a:rPr lang="en-US" sz="800" b="0" dirty="0" smtClean="0">
                          <a:effectLst/>
                        </a:rPr>
                        <a:t> </a:t>
                      </a:r>
                      <a:r>
                        <a:rPr lang="ru-RU" sz="800" dirty="0" smtClean="0">
                          <a:effectLst/>
                        </a:rPr>
                        <a:t> </a:t>
                      </a:r>
                      <a:r>
                        <a:rPr lang="ru-RU" sz="800" b="0" dirty="0" smtClean="0">
                          <a:effectLst/>
                        </a:rPr>
                        <a:t> </a:t>
                      </a:r>
                      <a:r>
                        <a:rPr lang="ru-RU" sz="700" dirty="0">
                          <a:effectLst/>
                        </a:rPr>
                        <a:t> </a:t>
                      </a:r>
                      <a:endParaRPr lang="en-US" sz="800" dirty="0">
                        <a:effectLst/>
                        <a:latin typeface="Times New Roman"/>
                        <a:ea typeface="Times New Roman"/>
                      </a:endParaRPr>
                    </a:p>
                  </a:txBody>
                  <a:tcPr marL="45384" marR="45384"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2669166">
                <a:tc>
                  <a:txBody>
                    <a:bodyPr/>
                    <a:lstStyle/>
                    <a:p>
                      <a:pPr marL="0" marR="0" lvl="0" indent="0" algn="just">
                        <a:spcBef>
                          <a:spcPts val="1200"/>
                        </a:spcBef>
                        <a:spcAft>
                          <a:spcPts val="1200"/>
                        </a:spcAft>
                        <a:buFontTx/>
                        <a:buNone/>
                      </a:pPr>
                      <a:r>
                        <a:rPr lang="ru-RU" sz="800" dirty="0">
                          <a:effectLst/>
                        </a:rPr>
                        <a:t> </a:t>
                      </a:r>
                      <a:r>
                        <a:rPr lang="en-US" sz="900" dirty="0" smtClean="0">
                          <a:effectLst/>
                        </a:rPr>
                        <a:t>16</a:t>
                      </a:r>
                      <a:r>
                        <a:rPr lang="en-US" sz="800" dirty="0" smtClean="0">
                          <a:effectLst/>
                        </a:rPr>
                        <a:t>.</a:t>
                      </a:r>
                      <a:endParaRPr lang="en-US" sz="800" dirty="0">
                        <a:effectLst/>
                        <a:latin typeface="Times New Roman"/>
                        <a:ea typeface="Times New Roman"/>
                      </a:endParaRPr>
                    </a:p>
                  </a:txBody>
                  <a:tcPr marL="45384" marR="45384" marT="0" marB="0"/>
                </a:tc>
                <a:tc>
                  <a:txBody>
                    <a:bodyPr/>
                    <a:lstStyle/>
                    <a:p>
                      <a:pPr marL="0" marR="0" indent="0" algn="just">
                        <a:spcBef>
                          <a:spcPts val="1200"/>
                        </a:spcBef>
                        <a:spcAft>
                          <a:spcPts val="1200"/>
                        </a:spcAft>
                      </a:pPr>
                      <a:r>
                        <a:rPr lang="ru-RU" sz="800" dirty="0">
                          <a:effectLst/>
                        </a:rPr>
                        <a:t>Постановление ФАС Западно-Сибирского округа от 18.02.2014 г. по делу № А70-5156/2013</a:t>
                      </a:r>
                      <a:endParaRPr lang="en-US" sz="800" dirty="0">
                        <a:effectLst/>
                        <a:latin typeface="Times New Roman"/>
                        <a:ea typeface="Times New Roman"/>
                      </a:endParaRPr>
                    </a:p>
                  </a:txBody>
                  <a:tcPr marL="45384" marR="45384"/>
                </a:tc>
                <a:tc>
                  <a:txBody>
                    <a:bodyPr/>
                    <a:lstStyle/>
                    <a:p>
                      <a:pPr marL="0" marR="0" indent="0" algn="just">
                        <a:spcBef>
                          <a:spcPts val="1200"/>
                        </a:spcBef>
                        <a:spcAft>
                          <a:spcPts val="1200"/>
                        </a:spcAft>
                      </a:pPr>
                      <a:r>
                        <a:rPr lang="ru-RU" sz="800" dirty="0">
                          <a:effectLst/>
                        </a:rPr>
                        <a:t>Продавцы долей в ООО предоставили недостоверные сведения о наличии у общества земельных участков.</a:t>
                      </a:r>
                      <a:endParaRPr lang="en-US" sz="800" dirty="0">
                        <a:effectLst/>
                      </a:endParaRPr>
                    </a:p>
                    <a:p>
                      <a:pPr marL="0" marR="0" indent="0" algn="just">
                        <a:spcBef>
                          <a:spcPts val="1200"/>
                        </a:spcBef>
                        <a:spcAft>
                          <a:spcPts val="1200"/>
                        </a:spcAft>
                      </a:pPr>
                      <a:r>
                        <a:rPr lang="ru-RU" sz="800" dirty="0">
                          <a:effectLst/>
                        </a:rPr>
                        <a:t>Воля сторон фактически была направлена на совершение сделки в отношении земельных участков и лицензий на право пользования недрами.</a:t>
                      </a:r>
                      <a:endParaRPr lang="en-US" sz="800" dirty="0">
                        <a:effectLst/>
                        <a:latin typeface="Times New Roman"/>
                        <a:ea typeface="Times New Roman"/>
                      </a:endParaRPr>
                    </a:p>
                  </a:txBody>
                  <a:tcPr marL="45384" marR="45384"/>
                </a:tc>
                <a:tc>
                  <a:txBody>
                    <a:bodyPr/>
                    <a:lstStyle/>
                    <a:p>
                      <a:pPr marL="0" marR="0" indent="0" algn="just">
                        <a:spcBef>
                          <a:spcPts val="1200"/>
                        </a:spcBef>
                        <a:spcAft>
                          <a:spcPts val="1200"/>
                        </a:spcAft>
                      </a:pPr>
                      <a:r>
                        <a:rPr lang="ru-RU" sz="800" b="0" dirty="0">
                          <a:effectLst/>
                        </a:rPr>
                        <a:t>Заблуждение, выразившееся в том, что, приобретая долю, истец рассчитывал приобрести определенные земельные участки и лицензии, является следствием незнания закона, не считается существенным и не может служить основанием для применения ст. 178 ГК РФ.</a:t>
                      </a:r>
                      <a:endParaRPr lang="en-US" sz="800" b="0" dirty="0">
                        <a:effectLst/>
                      </a:endParaRPr>
                    </a:p>
                    <a:p>
                      <a:pPr marL="0" marR="0" indent="0" algn="just">
                        <a:spcBef>
                          <a:spcPts val="1200"/>
                        </a:spcBef>
                        <a:spcAft>
                          <a:spcPts val="1200"/>
                        </a:spcAft>
                      </a:pPr>
                      <a:r>
                        <a:rPr lang="ru-RU" sz="800" b="0" dirty="0">
                          <a:effectLst/>
                        </a:rPr>
                        <a:t>Истец на свой риск вступил в сделки на условиях, предусмотренных в договорах. Коммерческая невыгодность достигнутых результатов в данном случае не является основанием для признания сделки недействительной. </a:t>
                      </a:r>
                      <a:endParaRPr lang="en-US" sz="800" b="0" dirty="0">
                        <a:effectLst/>
                      </a:endParaRPr>
                    </a:p>
                    <a:p>
                      <a:pPr marL="0" marR="0" indent="0" algn="just">
                        <a:spcBef>
                          <a:spcPts val="600"/>
                        </a:spcBef>
                        <a:spcAft>
                          <a:spcPts val="600"/>
                        </a:spcAft>
                      </a:pPr>
                      <a:r>
                        <a:rPr lang="ru-RU" sz="800" b="0" dirty="0">
                          <a:effectLst/>
                        </a:rPr>
                        <a:t>Отсутствует переписка сторон, из которой усматривалась бы воля истца заключить договоры именно при условии наличия в собственности общества определенного земельного участка.</a:t>
                      </a:r>
                      <a:endParaRPr lang="en-US" sz="800" b="0" dirty="0">
                        <a:effectLst/>
                      </a:endParaRPr>
                    </a:p>
                    <a:p>
                      <a:pPr marL="0" marR="0" indent="0" algn="just">
                        <a:spcBef>
                          <a:spcPts val="600"/>
                        </a:spcBef>
                        <a:spcAft>
                          <a:spcPts val="600"/>
                        </a:spcAft>
                      </a:pPr>
                      <a:r>
                        <a:rPr lang="ru-RU" sz="800" b="0" dirty="0">
                          <a:effectLst/>
                        </a:rPr>
                        <a:t>Отсутствуют доказательства введения продавцами истца в заблуждение относительно размера их долей в ООО</a:t>
                      </a:r>
                      <a:r>
                        <a:rPr lang="ru-RU" sz="800" b="0" dirty="0" smtClean="0">
                          <a:effectLst/>
                        </a:rPr>
                        <a:t>.</a:t>
                      </a:r>
                      <a:r>
                        <a:rPr lang="en-US" sz="800" b="0" dirty="0" smtClean="0">
                          <a:effectLst/>
                          <a:latin typeface="Times New Roman"/>
                        </a:rPr>
                        <a:t/>
                      </a:r>
                      <a:br>
                        <a:rPr lang="en-US" sz="800" b="0" dirty="0" smtClean="0">
                          <a:effectLst/>
                          <a:latin typeface="Times New Roman"/>
                        </a:rPr>
                      </a:br>
                      <a:endParaRPr lang="en-US" sz="800" b="0" dirty="0" smtClean="0">
                        <a:effectLst/>
                      </a:endParaRPr>
                    </a:p>
                  </a:txBody>
                  <a:tcPr marL="45384" marR="45384"/>
                </a:tc>
              </a:tr>
              <a:tr h="1623732">
                <a:tc>
                  <a:txBody>
                    <a:bodyPr/>
                    <a:lstStyle/>
                    <a:p>
                      <a:pPr marL="0" marR="0" lvl="0" indent="0" algn="just">
                        <a:spcBef>
                          <a:spcPts val="1200"/>
                        </a:spcBef>
                        <a:spcAft>
                          <a:spcPts val="1200"/>
                        </a:spcAft>
                        <a:buFontTx/>
                        <a:buNone/>
                      </a:pPr>
                      <a:r>
                        <a:rPr lang="ru-RU" sz="800" dirty="0">
                          <a:effectLst/>
                        </a:rPr>
                        <a:t> </a:t>
                      </a:r>
                      <a:r>
                        <a:rPr lang="en-US" sz="800" dirty="0" smtClean="0">
                          <a:effectLst/>
                        </a:rPr>
                        <a:t>17.</a:t>
                      </a:r>
                      <a:endParaRPr lang="en-US" sz="800" dirty="0">
                        <a:effectLst/>
                        <a:latin typeface="Times New Roman"/>
                        <a:ea typeface="Times New Roman"/>
                      </a:endParaRPr>
                    </a:p>
                  </a:txBody>
                  <a:tcPr marL="45384" marR="45384" marT="0" marB="0"/>
                </a:tc>
                <a:tc>
                  <a:txBody>
                    <a:bodyPr/>
                    <a:lstStyle/>
                    <a:p>
                      <a:pPr marL="0" marR="0" indent="0" algn="just">
                        <a:spcBef>
                          <a:spcPts val="1200"/>
                        </a:spcBef>
                        <a:spcAft>
                          <a:spcPts val="1200"/>
                        </a:spcAft>
                      </a:pPr>
                      <a:r>
                        <a:rPr lang="ru-RU" sz="800" b="0" dirty="0">
                          <a:effectLst/>
                        </a:rPr>
                        <a:t>Постановление ФАС Западно-Сибирского округа от 15.12.2010 г. по делу № А45-15993/2009</a:t>
                      </a:r>
                      <a:endParaRPr lang="en-US" sz="800" b="0" dirty="0">
                        <a:effectLst/>
                      </a:endParaRPr>
                    </a:p>
                    <a:p>
                      <a:pPr marL="0" marR="0" indent="0" algn="just">
                        <a:spcBef>
                          <a:spcPts val="1200"/>
                        </a:spcBef>
                        <a:spcAft>
                          <a:spcPts val="1200"/>
                        </a:spcAft>
                      </a:pPr>
                      <a:r>
                        <a:rPr lang="ru-RU" sz="800" b="0" dirty="0">
                          <a:effectLst/>
                        </a:rPr>
                        <a:t>Определение ВАС РФ от 31.03.2011 г. № ВАС-3597/11 по этому же делу</a:t>
                      </a:r>
                      <a:endParaRPr lang="en-US" sz="800" b="0" dirty="0">
                        <a:effectLst/>
                        <a:latin typeface="Times New Roman"/>
                        <a:ea typeface="Times New Roman"/>
                      </a:endParaRPr>
                    </a:p>
                  </a:txBody>
                  <a:tcPr marL="45384" marR="45384"/>
                </a:tc>
                <a:tc>
                  <a:txBody>
                    <a:bodyPr/>
                    <a:lstStyle/>
                    <a:p>
                      <a:pPr marL="0" marR="0" indent="0" algn="just">
                        <a:spcBef>
                          <a:spcPts val="1200"/>
                        </a:spcBef>
                        <a:spcAft>
                          <a:spcPts val="1200"/>
                        </a:spcAft>
                      </a:pPr>
                      <a:r>
                        <a:rPr lang="ru-RU" sz="800" b="0" dirty="0">
                          <a:effectLst/>
                        </a:rPr>
                        <a:t>Ответчики скрыли от истца реальные финансово-экономические показатели общества и преднамеренно создали у истца не соответствующее действительности представление о существенном для него обстоятельстве, влияющем на его решение заключить сделку, –  прибыльность общества и его возможность выплачивать своим участникам реальные дивиденды.</a:t>
                      </a:r>
                      <a:endParaRPr lang="en-US" sz="800" b="0" dirty="0">
                        <a:effectLst/>
                        <a:latin typeface="Times New Roman"/>
                        <a:ea typeface="Times New Roman"/>
                      </a:endParaRPr>
                    </a:p>
                  </a:txBody>
                  <a:tcPr marL="45384" marR="45384"/>
                </a:tc>
                <a:tc>
                  <a:txBody>
                    <a:bodyPr/>
                    <a:lstStyle/>
                    <a:p>
                      <a:pPr marL="0" marR="0" indent="0" algn="just">
                        <a:spcBef>
                          <a:spcPts val="1200"/>
                        </a:spcBef>
                        <a:spcAft>
                          <a:spcPts val="1200"/>
                        </a:spcAft>
                      </a:pPr>
                      <a:r>
                        <a:rPr lang="ru-RU" sz="800" b="0" dirty="0" err="1">
                          <a:effectLst/>
                        </a:rPr>
                        <a:t>Недостижение</a:t>
                      </a:r>
                      <a:r>
                        <a:rPr lang="ru-RU" sz="800" b="0" dirty="0">
                          <a:effectLst/>
                        </a:rPr>
                        <a:t> предполагаемого результата (неполучение прибыли) при приобретении права на долю не является основанием для признания сделки недействительной.</a:t>
                      </a:r>
                      <a:endParaRPr lang="en-US" sz="800" b="0" dirty="0">
                        <a:effectLst/>
                      </a:endParaRPr>
                    </a:p>
                    <a:p>
                      <a:pPr marL="0" marR="0" indent="0" algn="just">
                        <a:spcBef>
                          <a:spcPts val="1200"/>
                        </a:spcBef>
                        <a:spcAft>
                          <a:spcPts val="1200"/>
                        </a:spcAft>
                      </a:pPr>
                      <a:r>
                        <a:rPr lang="ru-RU" sz="800" b="0" dirty="0">
                          <a:effectLst/>
                        </a:rPr>
                        <a:t>Отсутствуют доказательства виновного поведения ответчиков, умышленного предоставления ими недостоверных данных, наличия у них умысла на обман истца.</a:t>
                      </a:r>
                      <a:endParaRPr lang="en-US" sz="800" b="0" dirty="0">
                        <a:effectLst/>
                      </a:endParaRPr>
                    </a:p>
                    <a:p>
                      <a:pPr marL="0" marR="0" indent="0" algn="just">
                        <a:spcBef>
                          <a:spcPts val="1200"/>
                        </a:spcBef>
                        <a:spcAft>
                          <a:spcPts val="1200"/>
                        </a:spcAft>
                      </a:pPr>
                      <a:r>
                        <a:rPr lang="ru-RU" sz="800" b="0" dirty="0">
                          <a:effectLst/>
                        </a:rPr>
                        <a:t>Истец имел возможность ознакомиться со сведениями о финансовом состоянии общества из бухгалтерской отчетности общества, достоверность которой подтверждена аудиторским заключением.  </a:t>
                      </a:r>
                      <a:r>
                        <a:rPr lang="en-US" sz="800" b="0" dirty="0" smtClean="0">
                          <a:effectLst/>
                        </a:rPr>
                        <a:t/>
                      </a:r>
                      <a:br>
                        <a:rPr lang="en-US" sz="800" b="0" dirty="0" smtClean="0">
                          <a:effectLst/>
                        </a:rPr>
                      </a:br>
                      <a:endParaRPr lang="en-US" sz="800" b="0" dirty="0">
                        <a:effectLst/>
                        <a:latin typeface="Times New Roman"/>
                        <a:ea typeface="Times New Roman"/>
                      </a:endParaRPr>
                    </a:p>
                  </a:txBody>
                  <a:tcPr marL="45384" marR="45384"/>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22</a:t>
            </a:fld>
            <a:endParaRPr lang="en-US" sz="1800" b="1" dirty="0">
              <a:latin typeface="+mj-lt"/>
            </a:endParaRPr>
          </a:p>
        </p:txBody>
      </p:sp>
    </p:spTree>
    <p:extLst>
      <p:ext uri="{BB962C8B-B14F-4D97-AF65-F5344CB8AC3E}">
        <p14:creationId xmlns:p14="http://schemas.microsoft.com/office/powerpoint/2010/main" val="15269041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846" name="Rectangle 198"/>
          <p:cNvSpPr>
            <a:spLocks noGrp="1" noChangeArrowheads="1"/>
          </p:cNvSpPr>
          <p:nvPr>
            <p:ph type="title"/>
          </p:nvPr>
        </p:nvSpPr>
        <p:spPr>
          <a:xfrm>
            <a:off x="457854" y="125241"/>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a:t>
            </a:r>
            <a:r>
              <a:rPr lang="ru-RU" altLang="en-US" sz="2000" dirty="0" smtClean="0"/>
              <a:t>178 и ст. 179 </a:t>
            </a:r>
            <a:r>
              <a:rPr lang="ru-RU" altLang="en-US" sz="2000" dirty="0"/>
              <a:t>ГК РФ)</a:t>
            </a: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3875405898"/>
              </p:ext>
            </p:extLst>
          </p:nvPr>
        </p:nvGraphicFramePr>
        <p:xfrm>
          <a:off x="548373" y="1216276"/>
          <a:ext cx="8085487" cy="4288536"/>
        </p:xfrm>
        <a:graphic>
          <a:graphicData uri="http://schemas.openxmlformats.org/drawingml/2006/table">
            <a:tbl>
              <a:tblPr firstRow="1" firstCol="1" lastRow="1" lastCol="1" bandRow="1" bandCol="1">
                <a:tableStyleId>{69012ECD-51FC-41F1-AA8D-1B2483CD663E}</a:tableStyleId>
              </a:tblPr>
              <a:tblGrid>
                <a:gridCol w="380771"/>
                <a:gridCol w="2137049"/>
                <a:gridCol w="2757152"/>
                <a:gridCol w="2810515"/>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900" dirty="0" smtClean="0">
                          <a:effectLst/>
                        </a:rPr>
                        <a:t>В иске отказано</a:t>
                      </a:r>
                      <a:r>
                        <a:rPr lang="en-US" sz="900" b="0" dirty="0" smtClean="0">
                          <a:effectLst/>
                        </a:rPr>
                        <a:t> </a:t>
                      </a:r>
                      <a:r>
                        <a:rPr lang="ru-RU" sz="900" dirty="0" smtClean="0">
                          <a:effectLst/>
                        </a:rPr>
                        <a:t> </a:t>
                      </a:r>
                      <a:r>
                        <a:rPr lang="ru-RU" sz="900" b="0" dirty="0" smtClean="0">
                          <a:effectLst/>
                        </a:rPr>
                        <a:t> </a:t>
                      </a:r>
                      <a:r>
                        <a:rPr lang="ru-RU" sz="900" dirty="0" smtClean="0">
                          <a:effectLst/>
                        </a:rPr>
                        <a:t> </a:t>
                      </a:r>
                      <a:r>
                        <a:rPr lang="ru-RU" sz="900" dirty="0">
                          <a:effectLst/>
                        </a:rPr>
                        <a:t> </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1070599">
                <a:tc>
                  <a:txBody>
                    <a:bodyPr/>
                    <a:lstStyle/>
                    <a:p>
                      <a:pPr marL="0" marR="0" lvl="0" indent="0" algn="just">
                        <a:spcBef>
                          <a:spcPts val="1200"/>
                        </a:spcBef>
                        <a:spcAft>
                          <a:spcPts val="1200"/>
                        </a:spcAft>
                        <a:buFontTx/>
                        <a:buNone/>
                      </a:pPr>
                      <a:r>
                        <a:rPr lang="en-US" sz="900" dirty="0" smtClean="0">
                          <a:effectLst/>
                        </a:rPr>
                        <a:t>18.</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ФАС Северо-Западного округа от 19.07.2010 г. по делу № А13-12530/2009</a:t>
                      </a:r>
                      <a:endParaRPr lang="en-US" sz="1000" b="0" dirty="0">
                        <a:effectLst/>
                      </a:endParaRPr>
                    </a:p>
                    <a:p>
                      <a:pPr marL="0" marR="0" indent="0" algn="just">
                        <a:spcBef>
                          <a:spcPts val="1200"/>
                        </a:spcBef>
                        <a:spcAft>
                          <a:spcPts val="1200"/>
                        </a:spcAft>
                      </a:pPr>
                      <a:r>
                        <a:rPr lang="ru-RU" sz="900" b="0" dirty="0">
                          <a:effectLst/>
                        </a:rPr>
                        <a:t>Определение ВАС РФ от 13.11.2010 г. № ВАС-14723/10 по этому же делу</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Ответчиками не была раскрыта информация о финансовом положении эмитента, в том числе о том, что на момент продажи акций он фактически являлся банкротом. Истец был введен в заблуждение относительно возможности приобретения дивидендов с акций эмитента.</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a:effectLst/>
                        </a:rPr>
                        <a:t>Истец не ознакомился с отчетом оценщика, в котором была определена рыночная стоимость акций с учетом финансового состояния эмитента.</a:t>
                      </a:r>
                      <a:endParaRPr lang="en-US" sz="1000" b="0">
                        <a:effectLst/>
                      </a:endParaRPr>
                    </a:p>
                    <a:p>
                      <a:pPr marL="0" marR="0" indent="0" algn="just">
                        <a:spcBef>
                          <a:spcPts val="1200"/>
                        </a:spcBef>
                        <a:spcAft>
                          <a:spcPts val="1200"/>
                        </a:spcAft>
                      </a:pPr>
                      <a:r>
                        <a:rPr lang="ru-RU" sz="900" b="0">
                          <a:effectLst/>
                        </a:rPr>
                        <a:t>Даже наличие у эмитента чистой прибыли по результатам финансового года не влечет обязанности по выплате акционерам дивидендов. </a:t>
                      </a:r>
                      <a:endParaRPr lang="en-US" sz="1000" b="0">
                        <a:effectLst/>
                        <a:latin typeface="Times New Roman"/>
                        <a:ea typeface="Times New Roman"/>
                      </a:endParaRPr>
                    </a:p>
                  </a:txBody>
                  <a:tcPr marL="56020" marR="56020"/>
                </a:tc>
              </a:tr>
              <a:tr h="1070599">
                <a:tc>
                  <a:txBody>
                    <a:bodyPr/>
                    <a:lstStyle/>
                    <a:p>
                      <a:pPr marL="0" marR="0" lvl="0" indent="0" algn="just">
                        <a:spcBef>
                          <a:spcPts val="1200"/>
                        </a:spcBef>
                        <a:spcAft>
                          <a:spcPts val="1200"/>
                        </a:spcAft>
                        <a:buFontTx/>
                        <a:buNone/>
                      </a:pPr>
                      <a:r>
                        <a:rPr lang="ru-RU" sz="900" dirty="0">
                          <a:effectLst/>
                        </a:rPr>
                        <a:t> </a:t>
                      </a:r>
                      <a:r>
                        <a:rPr lang="en-US" sz="900" dirty="0" smtClean="0">
                          <a:effectLst/>
                        </a:rPr>
                        <a:t>19.</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a:effectLst/>
                        </a:rPr>
                        <a:t>Постановление ФАС Западно-Сибирского округа от 26.05.2009 г. №</a:t>
                      </a:r>
                      <a:r>
                        <a:rPr lang="en-US" sz="900" b="0">
                          <a:effectLst/>
                        </a:rPr>
                        <a:t> </a:t>
                      </a:r>
                      <a:r>
                        <a:rPr lang="ru-RU" sz="900" b="0">
                          <a:effectLst/>
                        </a:rPr>
                        <a:t>Ф04-2861/2009 (6224-А46-16)</a:t>
                      </a:r>
                      <a:endParaRPr lang="en-US" sz="1000" b="0">
                        <a:effectLst/>
                      </a:endParaRPr>
                    </a:p>
                    <a:p>
                      <a:pPr marL="0" marR="0" indent="0" algn="just">
                        <a:spcBef>
                          <a:spcPts val="1200"/>
                        </a:spcBef>
                        <a:spcAft>
                          <a:spcPts val="1200"/>
                        </a:spcAft>
                      </a:pPr>
                      <a:r>
                        <a:rPr lang="ru-RU" sz="900" b="0">
                          <a:effectLst/>
                        </a:rPr>
                        <a:t>Определение ВАС РФ от 29.07.2009 г. №</a:t>
                      </a:r>
                      <a:r>
                        <a:rPr lang="en-US" sz="900" b="0">
                          <a:effectLst/>
                        </a:rPr>
                        <a:t> </a:t>
                      </a:r>
                      <a:r>
                        <a:rPr lang="ru-RU" sz="900" b="0">
                          <a:effectLst/>
                        </a:rPr>
                        <a:t>ВАС-9186/09 по этому же делу</a:t>
                      </a:r>
                      <a:endParaRPr lang="en-US" sz="1000" b="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Ответчиком была скрыта информация о том, что эмитент продаваемых акций находится в стадии банкротства.</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a:effectLst/>
                        </a:rPr>
                        <a:t>Истец на момент заключения договора располагал или мог располагать сведениями относительно эмитента и должен был принимать решение о заключении договора с учетом этих сведений.</a:t>
                      </a:r>
                      <a:endParaRPr lang="en-US" sz="1000" b="0">
                        <a:effectLst/>
                      </a:endParaRPr>
                    </a:p>
                    <a:p>
                      <a:pPr marL="0" marR="0" indent="0" algn="just">
                        <a:spcBef>
                          <a:spcPts val="1200"/>
                        </a:spcBef>
                        <a:spcAft>
                          <a:spcPts val="1200"/>
                        </a:spcAft>
                      </a:pPr>
                      <a:r>
                        <a:rPr lang="ru-RU" sz="900" b="0">
                          <a:effectLst/>
                        </a:rPr>
                        <a:t>Сведения по вопросам, связанным с банкротством, являются открытыми и общедоступными.</a:t>
                      </a:r>
                      <a:endParaRPr lang="en-US" sz="1000" b="0">
                        <a:effectLst/>
                        <a:latin typeface="Times New Roman"/>
                        <a:ea typeface="Times New Roman"/>
                      </a:endParaRPr>
                    </a:p>
                  </a:txBody>
                  <a:tcPr marL="56020" marR="56020"/>
                </a:tc>
              </a:tr>
              <a:tr h="1070599">
                <a:tc>
                  <a:txBody>
                    <a:bodyPr/>
                    <a:lstStyle/>
                    <a:p>
                      <a:pPr marL="0" marR="0" lvl="0" indent="0" algn="just">
                        <a:spcBef>
                          <a:spcPts val="1200"/>
                        </a:spcBef>
                        <a:spcAft>
                          <a:spcPts val="1200"/>
                        </a:spcAft>
                        <a:buFontTx/>
                        <a:buNone/>
                      </a:pPr>
                      <a:r>
                        <a:rPr lang="ru-RU" sz="900" dirty="0">
                          <a:effectLst/>
                        </a:rPr>
                        <a:t> </a:t>
                      </a:r>
                      <a:r>
                        <a:rPr lang="en-US" sz="900" dirty="0" smtClean="0">
                          <a:effectLst/>
                        </a:rPr>
                        <a:t>20.</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a:effectLst/>
                        </a:rPr>
                        <a:t>Постановление ФАС Уральского округа от 12.12.2006 г. по делу № Ф09-11006/06-С3</a:t>
                      </a:r>
                      <a:endParaRPr lang="en-US" sz="1000" b="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a:effectLst/>
                        </a:rPr>
                        <a:t>Цена акций, указанная в договоре купли-продажи, не соответствует рыночной, так как определена без учета обременений недвижимого имущества эмитента.</a:t>
                      </a:r>
                      <a:endParaRPr lang="en-US" sz="1000" b="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Оценка недвижимого имущества эмитента без учета обременений не повлияла на итоговую величину рыночной стоимости пакета акций.</a:t>
                      </a:r>
                      <a:endParaRPr lang="en-US" sz="1000" b="0" dirty="0">
                        <a:effectLst/>
                      </a:endParaRPr>
                    </a:p>
                    <a:p>
                      <a:pPr marL="0" marR="0" indent="0" algn="just">
                        <a:spcBef>
                          <a:spcPts val="1200"/>
                        </a:spcBef>
                        <a:spcAft>
                          <a:spcPts val="1200"/>
                        </a:spcAft>
                      </a:pPr>
                      <a:r>
                        <a:rPr lang="ru-RU" sz="900" b="0" dirty="0">
                          <a:effectLst/>
                        </a:rPr>
                        <a:t>Истец имел возможность ознакомиться с документами, содержащими информацию об обременении недвижимости. </a:t>
                      </a:r>
                      <a:endParaRPr lang="en-US" sz="1000" b="0" dirty="0">
                        <a:effectLst/>
                        <a:latin typeface="Times New Roman"/>
                        <a:ea typeface="Times New Roman"/>
                      </a:endParaRPr>
                    </a:p>
                  </a:txBody>
                  <a:tcPr marL="56020" marR="56020"/>
                </a:tc>
              </a:tr>
            </a:tbl>
          </a:graphicData>
        </a:graphic>
      </p:graphicFrame>
      <p:sp>
        <p:nvSpPr>
          <p:cNvPr id="4"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23</a:t>
            </a:fld>
            <a:endParaRPr lang="en-US" sz="1800" b="1" dirty="0">
              <a:latin typeface="+mj-lt"/>
            </a:endParaRPr>
          </a:p>
        </p:txBody>
      </p:sp>
    </p:spTree>
    <p:extLst>
      <p:ext uri="{BB962C8B-B14F-4D97-AF65-F5344CB8AC3E}">
        <p14:creationId xmlns:p14="http://schemas.microsoft.com/office/powerpoint/2010/main" val="38566572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748" name="Rectangle 52"/>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1 - </a:t>
            </a:r>
            <a:r>
              <a:rPr lang="ru-RU" altLang="en-US" sz="2000" dirty="0" smtClean="0"/>
              <a:t>Заблуждение и обман (</a:t>
            </a:r>
            <a:r>
              <a:rPr lang="ru-RU" altLang="en-US" sz="2000" dirty="0"/>
              <a:t>ст. 178 </a:t>
            </a:r>
            <a:r>
              <a:rPr lang="ru-RU" altLang="en-US" sz="2000" dirty="0" smtClean="0"/>
              <a:t>и ст. 179 ГК </a:t>
            </a:r>
            <a:r>
              <a:rPr lang="ru-RU" altLang="en-US" sz="2000" dirty="0"/>
              <a:t>РФ)</a:t>
            </a: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711720084"/>
              </p:ext>
            </p:extLst>
          </p:nvPr>
        </p:nvGraphicFramePr>
        <p:xfrm>
          <a:off x="489169" y="1079517"/>
          <a:ext cx="8192818" cy="2368296"/>
        </p:xfrm>
        <a:graphic>
          <a:graphicData uri="http://schemas.openxmlformats.org/drawingml/2006/table">
            <a:tbl>
              <a:tblPr firstRow="1" firstCol="1" lastRow="1" lastCol="1" bandRow="1" bandCol="1">
                <a:tableStyleId>{69012ECD-51FC-41F1-AA8D-1B2483CD663E}</a:tableStyleId>
              </a:tblPr>
              <a:tblGrid>
                <a:gridCol w="471906"/>
                <a:gridCol w="1948419"/>
                <a:gridCol w="2650389"/>
                <a:gridCol w="3122104"/>
              </a:tblGrid>
              <a:tr h="0">
                <a:tc gridSpan="4">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900" dirty="0" smtClean="0">
                          <a:effectLst/>
                        </a:rPr>
                        <a:t>В иске отказано</a:t>
                      </a:r>
                      <a:r>
                        <a:rPr lang="en-US" sz="900" b="0" dirty="0" smtClean="0">
                          <a:effectLst/>
                        </a:rPr>
                        <a:t> </a:t>
                      </a:r>
                      <a:r>
                        <a:rPr lang="ru-RU" sz="900" dirty="0" smtClean="0">
                          <a:effectLst/>
                        </a:rPr>
                        <a:t> </a:t>
                      </a:r>
                      <a:r>
                        <a:rPr lang="ru-RU" sz="900" b="0" dirty="0" smtClean="0">
                          <a:effectLst/>
                        </a:rPr>
                        <a:t> </a:t>
                      </a:r>
                      <a:r>
                        <a:rPr lang="ru-RU" sz="900" dirty="0">
                          <a:effectLst/>
                        </a:rPr>
                        <a:t> </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547748">
                <a:tc>
                  <a:txBody>
                    <a:bodyPr/>
                    <a:lstStyle/>
                    <a:p>
                      <a:pPr marL="0" marR="0" lvl="0" indent="0" algn="just">
                        <a:spcBef>
                          <a:spcPts val="1200"/>
                        </a:spcBef>
                        <a:spcAft>
                          <a:spcPts val="1200"/>
                        </a:spcAft>
                        <a:buFontTx/>
                        <a:buNone/>
                      </a:pPr>
                      <a:r>
                        <a:rPr lang="ru-RU" sz="900" dirty="0">
                          <a:effectLst/>
                        </a:rPr>
                        <a:t> </a:t>
                      </a:r>
                      <a:r>
                        <a:rPr lang="en-US" sz="900" dirty="0" smtClean="0">
                          <a:effectLst/>
                        </a:rPr>
                        <a:t>21.</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dirty="0">
                          <a:effectLst/>
                        </a:rPr>
                        <a:t>Постановление ФАС Московского округа от 13.01.2005 г. по делу № КГ-А40/12302-04</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Ответчиками истцу были предоставлены недостоверные сведения о возможности в будущем приобрести контрольный пакет акций эмитента.</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Заблуждение о возможности приобрести в будущем контрольный пакет акций является заблуждением относительно мотивов сделки и не имеет существенного значения</a:t>
                      </a:r>
                      <a:r>
                        <a:rPr lang="ru-RU" sz="900" b="0" dirty="0" smtClean="0">
                          <a:effectLst/>
                        </a:rPr>
                        <a:t>.</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a:tc>
              </a:tr>
              <a:tr h="933662">
                <a:tc>
                  <a:txBody>
                    <a:bodyPr/>
                    <a:lstStyle/>
                    <a:p>
                      <a:pPr marL="0" marR="0" lvl="0" indent="0" algn="just">
                        <a:spcBef>
                          <a:spcPts val="1200"/>
                        </a:spcBef>
                        <a:spcAft>
                          <a:spcPts val="1200"/>
                        </a:spcAft>
                        <a:buFontTx/>
                        <a:buNone/>
                      </a:pPr>
                      <a:r>
                        <a:rPr lang="ru-RU" sz="900" dirty="0">
                          <a:effectLst/>
                        </a:rPr>
                        <a:t> </a:t>
                      </a:r>
                      <a:r>
                        <a:rPr lang="en-US" sz="900" dirty="0" smtClean="0">
                          <a:effectLst/>
                        </a:rPr>
                        <a:t>22.</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ФАС Северо-Западного округа от 28.06.2004 г. по делу № А56-26316/03</a:t>
                      </a:r>
                      <a:endParaRPr lang="en-US" sz="1000" b="0" dirty="0">
                        <a:effectLst/>
                      </a:endParaRPr>
                    </a:p>
                    <a:p>
                      <a:pPr marL="0" marR="0" indent="0" algn="just">
                        <a:spcBef>
                          <a:spcPts val="1200"/>
                        </a:spcBef>
                        <a:spcAft>
                          <a:spcPts val="1200"/>
                        </a:spcAft>
                      </a:pPr>
                      <a:r>
                        <a:rPr lang="ru-RU" sz="900" b="0" dirty="0">
                          <a:effectLst/>
                        </a:rPr>
                        <a:t>Определение ВАС РФ от 19.10.2004 г. № ВАС-12679/04 по этому же делу</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Ответчиками истцу были предоставлены не все сведения об обязательствах эмитента, в частности сведения о его задолженности по арендной плате.</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Недостоверная или неполная информация относительно качеств предмета сделки не может снизить возможность использования предмета (пакета акций) по назначению, поэтому заблуждение не является существенным.</a:t>
                      </a:r>
                      <a:endParaRPr lang="en-US" sz="1000" b="0" dirty="0">
                        <a:effectLst/>
                        <a:latin typeface="Times New Roman"/>
                        <a:ea typeface="Times New Roman"/>
                      </a:endParaRPr>
                    </a:p>
                  </a:txBody>
                  <a:tcPr marL="56020" marR="56020"/>
                </a:tc>
              </a:tr>
            </a:tbl>
          </a:graphicData>
        </a:graphic>
      </p:graphicFrame>
      <p:sp>
        <p:nvSpPr>
          <p:cNvPr id="10" name="Номер слайда 3"/>
          <p:cNvSpPr>
            <a:spLocks noGrp="1"/>
          </p:cNvSpPr>
          <p:nvPr>
            <p:ph type="sldNum" sz="quarter" idx="4294967295"/>
          </p:nvPr>
        </p:nvSpPr>
        <p:spPr>
          <a:xfrm>
            <a:off x="6858000" y="5981696"/>
            <a:ext cx="1820186" cy="457200"/>
          </a:xfrm>
          <a:prstGeom prst="rect">
            <a:avLst/>
          </a:prstGeom>
        </p:spPr>
        <p:txBody>
          <a:bodyPr/>
          <a:lstStyle/>
          <a:p>
            <a:pPr algn="r"/>
            <a:fld id="{46815AD9-F1A4-4B56-A2F0-04160DD9FCFD}" type="slidenum">
              <a:rPr lang="en-US" sz="1800" b="1" smtClean="0">
                <a:latin typeface="+mj-lt"/>
              </a:rPr>
              <a:pPr algn="r"/>
              <a:t>24</a:t>
            </a:fld>
            <a:endParaRPr lang="en-US" sz="1800" b="1" dirty="0">
              <a:latin typeface="+mj-lt"/>
            </a:endParaRPr>
          </a:p>
        </p:txBody>
      </p:sp>
    </p:spTree>
    <p:extLst>
      <p:ext uri="{BB962C8B-B14F-4D97-AF65-F5344CB8AC3E}">
        <p14:creationId xmlns:p14="http://schemas.microsoft.com/office/powerpoint/2010/main" val="1167540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2 - </a:t>
            </a:r>
            <a:r>
              <a:rPr lang="ru-RU" altLang="en-US" sz="2000" dirty="0" smtClean="0"/>
              <a:t>Применение </a:t>
            </a:r>
            <a:r>
              <a:rPr lang="ru-RU" altLang="en-US" sz="2000" dirty="0"/>
              <a:t>положений о</a:t>
            </a:r>
            <a:r>
              <a:rPr lang="en-US" altLang="en-US" sz="2000" dirty="0"/>
              <a:t> </a:t>
            </a:r>
            <a:r>
              <a:rPr lang="en-US" altLang="en-US" sz="2000" dirty="0" err="1"/>
              <a:t>купл</a:t>
            </a:r>
            <a:r>
              <a:rPr lang="ru-RU" altLang="en-US" sz="2000" dirty="0"/>
              <a:t>е</a:t>
            </a:r>
            <a:r>
              <a:rPr lang="en-US" altLang="en-US" sz="2000" dirty="0"/>
              <a:t>-</a:t>
            </a:r>
            <a:r>
              <a:rPr lang="en-US" altLang="en-US" sz="2000" dirty="0" err="1"/>
              <a:t>продаж</a:t>
            </a:r>
            <a:r>
              <a:rPr lang="ru-RU" altLang="en-US" sz="2000" dirty="0"/>
              <a:t>е</a:t>
            </a:r>
            <a:r>
              <a:rPr lang="en-US" altLang="en-US" sz="2000" dirty="0"/>
              <a:t> </a:t>
            </a:r>
            <a:r>
              <a:rPr lang="en-US" altLang="en-US" sz="2000" dirty="0" err="1" smtClean="0"/>
              <a:t>товаров</a:t>
            </a:r>
            <a:endParaRPr lang="ru-RU" altLang="en-US" sz="2000" dirty="0"/>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2645200019"/>
              </p:ext>
            </p:extLst>
          </p:nvPr>
        </p:nvGraphicFramePr>
        <p:xfrm>
          <a:off x="490622" y="1131653"/>
          <a:ext cx="8287618" cy="4675632"/>
        </p:xfrm>
        <a:graphic>
          <a:graphicData uri="http://schemas.openxmlformats.org/drawingml/2006/table">
            <a:tbl>
              <a:tblPr firstRow="1" firstCol="1" lastRow="1" lastCol="1" bandRow="1" bandCol="1">
                <a:tableStyleId>{69012ECD-51FC-41F1-AA8D-1B2483CD663E}</a:tableStyleId>
              </a:tblPr>
              <a:tblGrid>
                <a:gridCol w="273588"/>
                <a:gridCol w="2148292"/>
                <a:gridCol w="2650389"/>
                <a:gridCol w="3215349"/>
              </a:tblGrid>
              <a:tr h="0">
                <a:tc>
                  <a:txBody>
                    <a:bodyPr/>
                    <a:lstStyle/>
                    <a:p>
                      <a:pPr marL="0" marR="0" indent="0" algn="ctr">
                        <a:spcBef>
                          <a:spcPts val="1200"/>
                        </a:spcBef>
                        <a:spcAft>
                          <a:spcPts val="1200"/>
                        </a:spcAft>
                      </a:pPr>
                      <a:r>
                        <a:rPr lang="ru-RU" sz="900" dirty="0">
                          <a:effectLst/>
                        </a:rPr>
                        <a:t>№</a:t>
                      </a:r>
                      <a:endParaRPr lang="en-US" sz="1000" dirty="0">
                        <a:effectLst/>
                        <a:latin typeface="Times New Roman"/>
                        <a:ea typeface="Times New Roman"/>
                      </a:endParaRPr>
                    </a:p>
                  </a:txBody>
                  <a:tcPr marL="56020" marR="56020" marT="109728" marB="109728"/>
                </a:tc>
                <a:tc>
                  <a:txBody>
                    <a:bodyPr/>
                    <a:lstStyle/>
                    <a:p>
                      <a:pPr marL="0" marR="0" indent="0" algn="ctr">
                        <a:spcBef>
                          <a:spcPts val="1200"/>
                        </a:spcBef>
                        <a:spcAft>
                          <a:spcPts val="1200"/>
                        </a:spcAft>
                      </a:pPr>
                      <a:r>
                        <a:rPr lang="ru-RU" sz="900" dirty="0">
                          <a:effectLst/>
                        </a:rPr>
                        <a:t>Реквизиты</a:t>
                      </a:r>
                      <a:endParaRPr lang="en-US" sz="1000" dirty="0">
                        <a:effectLst/>
                        <a:latin typeface="Times New Roman"/>
                        <a:ea typeface="Times New Roman"/>
                      </a:endParaRPr>
                    </a:p>
                  </a:txBody>
                  <a:tcPr marL="56020" marR="56020" marT="109728" marB="109728"/>
                </a:tc>
                <a:tc>
                  <a:txBody>
                    <a:bodyPr/>
                    <a:lstStyle/>
                    <a:p>
                      <a:pPr marL="0" marR="0" indent="0" algn="ctr">
                        <a:spcBef>
                          <a:spcPts val="1200"/>
                        </a:spcBef>
                        <a:spcAft>
                          <a:spcPts val="1200"/>
                        </a:spcAft>
                      </a:pPr>
                      <a:r>
                        <a:rPr lang="ru-RU" sz="900" dirty="0">
                          <a:effectLst/>
                        </a:rPr>
                        <a:t>Основание иска</a:t>
                      </a:r>
                      <a:endParaRPr lang="en-US" sz="1000" dirty="0">
                        <a:effectLst/>
                        <a:latin typeface="Times New Roman"/>
                        <a:ea typeface="Times New Roman"/>
                      </a:endParaRPr>
                    </a:p>
                  </a:txBody>
                  <a:tcPr marL="56020" marR="56020" marT="109728" marB="109728"/>
                </a:tc>
                <a:tc>
                  <a:txBody>
                    <a:bodyPr/>
                    <a:lstStyle/>
                    <a:p>
                      <a:pPr marL="0" marR="0" indent="0" algn="ctr">
                        <a:spcBef>
                          <a:spcPts val="1200"/>
                        </a:spcBef>
                        <a:spcAft>
                          <a:spcPts val="1200"/>
                        </a:spcAft>
                      </a:pPr>
                      <a:r>
                        <a:rPr lang="ru-RU" sz="900" b="1" kern="1200" dirty="0">
                          <a:solidFill>
                            <a:schemeClr val="bg1"/>
                          </a:solidFill>
                          <a:effectLst/>
                          <a:latin typeface="+mn-lt"/>
                          <a:ea typeface="+mn-ea"/>
                          <a:cs typeface="+mn-cs"/>
                        </a:rPr>
                        <a:t>Обоснование решения суда</a:t>
                      </a:r>
                      <a:endParaRPr lang="en-US" sz="900" b="1" kern="1200" dirty="0">
                        <a:solidFill>
                          <a:schemeClr val="bg1"/>
                        </a:solidFill>
                        <a:effectLst/>
                        <a:latin typeface="+mn-lt"/>
                        <a:ea typeface="+mn-ea"/>
                        <a:cs typeface="+mn-cs"/>
                      </a:endParaRPr>
                    </a:p>
                  </a:txBody>
                  <a:tcPr marL="56020" marR="56020" marT="109728" marB="109728"/>
                </a:tc>
              </a:tr>
              <a:tr h="0">
                <a:tc gridSpan="4">
                  <a:txBody>
                    <a:bodyPr/>
                    <a:lstStyle/>
                    <a:p>
                      <a:pPr marL="0" marR="0" indent="0" algn="ctr">
                        <a:spcBef>
                          <a:spcPts val="1200"/>
                        </a:spcBef>
                        <a:spcAft>
                          <a:spcPts val="1200"/>
                        </a:spcAft>
                      </a:pPr>
                      <a:r>
                        <a:rPr lang="ru-RU" sz="900" dirty="0">
                          <a:effectLst/>
                        </a:rPr>
                        <a:t>Иск удовлетворен</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933662">
                <a:tc>
                  <a:txBody>
                    <a:bodyPr/>
                    <a:lstStyle/>
                    <a:p>
                      <a:pPr marL="0" marR="0" lvl="0" indent="0" algn="just">
                        <a:spcBef>
                          <a:spcPts val="1200"/>
                        </a:spcBef>
                        <a:spcAft>
                          <a:spcPts val="1200"/>
                        </a:spcAft>
                        <a:buFontTx/>
                        <a:buNone/>
                      </a:pPr>
                      <a:r>
                        <a:rPr lang="ru-RU" sz="900" dirty="0">
                          <a:effectLst/>
                        </a:rPr>
                        <a:t> </a:t>
                      </a:r>
                      <a:r>
                        <a:rPr lang="en-US" sz="900" dirty="0" smtClean="0">
                          <a:effectLst/>
                        </a:rPr>
                        <a:t>1.</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dirty="0">
                          <a:effectLst/>
                        </a:rPr>
                        <a:t>Постановление Арбитражного суда Северо-Западного округа от 26.12.2016 г. № Ф07-11198/2016 по делу № А56-79329/2015</a:t>
                      </a:r>
                      <a:endParaRPr lang="en-US" sz="1000" dirty="0">
                        <a:effectLst/>
                      </a:endParaRPr>
                    </a:p>
                    <a:p>
                      <a:pPr marL="0" marR="0" indent="0" algn="just">
                        <a:spcBef>
                          <a:spcPts val="1200"/>
                        </a:spcBef>
                        <a:spcAft>
                          <a:spcPts val="1200"/>
                        </a:spcAft>
                      </a:pPr>
                      <a:r>
                        <a:rPr lang="ru-RU" sz="900" dirty="0">
                          <a:effectLst/>
                        </a:rPr>
                        <a:t>Определение ВС РФ от 17.04.2017 г. № 307-ЭС17-2861 по этому же делу</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dirty="0">
                          <a:effectLst/>
                        </a:rPr>
                        <a:t>Обнаружились обстоятельства, оговоренные в договоре купли-продажи акций и влекущие снижение стоимости акций, а именно наличие у общества возникших до заключения договора и скрытых от покупателей долгов.</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Истцы не были осведомлены о наличии задолженности; обязанность по информированию продавца о намерениях уменьшить покупную цену исполнена.</a:t>
                      </a:r>
                      <a:endParaRPr lang="en-US" sz="1000" b="0" dirty="0">
                        <a:effectLst/>
                      </a:endParaRPr>
                    </a:p>
                    <a:p>
                      <a:pPr marL="0" marR="0" indent="0" algn="just">
                        <a:spcBef>
                          <a:spcPts val="1200"/>
                        </a:spcBef>
                        <a:spcAft>
                          <a:spcPts val="1200"/>
                        </a:spcAft>
                      </a:pPr>
                      <a:r>
                        <a:rPr lang="ru-RU" sz="900" b="0" dirty="0">
                          <a:effectLst/>
                        </a:rPr>
                        <a:t>Основания для уменьшения покупной цены акций в соответствии с положениями договора установлены</a:t>
                      </a:r>
                      <a:r>
                        <a:rPr lang="ru-RU" sz="900" b="0" dirty="0" smtClean="0">
                          <a:effectLst/>
                        </a:rPr>
                        <a:t>.</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a:tc>
              </a:tr>
              <a:tr h="2576907">
                <a:tc>
                  <a:txBody>
                    <a:bodyPr/>
                    <a:lstStyle/>
                    <a:p>
                      <a:pPr marL="0" marR="0" lvl="0" indent="0" algn="just">
                        <a:spcBef>
                          <a:spcPts val="1200"/>
                        </a:spcBef>
                        <a:spcAft>
                          <a:spcPts val="1200"/>
                        </a:spcAft>
                        <a:buFontTx/>
                        <a:buNone/>
                      </a:pPr>
                      <a:r>
                        <a:rPr lang="ru-RU" sz="900" b="1" dirty="0">
                          <a:effectLst/>
                        </a:rPr>
                        <a:t> </a:t>
                      </a:r>
                      <a:r>
                        <a:rPr lang="en-US" sz="900" b="1" dirty="0" smtClean="0">
                          <a:effectLst/>
                        </a:rPr>
                        <a:t>2.</a:t>
                      </a:r>
                      <a:endParaRPr lang="en-US" sz="1000" b="1"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a:effectLst/>
                        </a:rPr>
                        <a:t>Постановление Арбитражного суда Восточно-Сибирского округа от 21.04.2016 г. № Ф02-916/2016 по делу № А58-1581/2012</a:t>
                      </a:r>
                      <a:endParaRPr lang="en-US" sz="1000" b="0">
                        <a:effectLst/>
                      </a:endParaRPr>
                    </a:p>
                    <a:p>
                      <a:pPr marL="0" marR="0" indent="0" algn="just">
                        <a:spcBef>
                          <a:spcPts val="1200"/>
                        </a:spcBef>
                        <a:spcAft>
                          <a:spcPts val="1200"/>
                        </a:spcAft>
                      </a:pPr>
                      <a:r>
                        <a:rPr lang="ru-RU" sz="900" b="0">
                          <a:effectLst/>
                        </a:rPr>
                        <a:t>Постановление Третьего арбитражного апелляционного суда от 06.07.2016 г. по этому же делу</a:t>
                      </a:r>
                      <a:endParaRPr lang="en-US" sz="1000" b="0">
                        <a:effectLst/>
                      </a:endParaRPr>
                    </a:p>
                    <a:p>
                      <a:pPr marL="0" marR="0" indent="0" algn="just">
                        <a:spcBef>
                          <a:spcPts val="1200"/>
                        </a:spcBef>
                        <a:spcAft>
                          <a:spcPts val="1200"/>
                        </a:spcAft>
                      </a:pPr>
                      <a:r>
                        <a:rPr lang="ru-RU" sz="900" b="0">
                          <a:effectLst/>
                        </a:rPr>
                        <a:t>Определение ВС РФ от 22.08.2016 г. № 302-ЭС15-14920 по этому же делу</a:t>
                      </a:r>
                      <a:endParaRPr lang="en-US" sz="1000" b="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Доля в уставном капитале общества не соответствует заявленным продавцом характеристикам в связи с неполной оплатой номинальной стоимости доли при увеличении уставного капитала бывшими участниками.</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Суд кассационной инстанции признал, что к спорным отношениям подлежат применению общие положения о договоре купли-продажи (статьи 454 - 491 ГК РФ), при этом суд направил дело на новое рассмотрение в апелляционный суд, которому следовало установить, принял ли истец достаточные и необходимые меры по определению соответствия объекта купли-продажи заявляемым характеристикам, исполнил ли ответчик принятое на себя обязательство по передаче доли, соответствующей условиям договора.</a:t>
                      </a:r>
                      <a:endParaRPr lang="en-US" sz="1000" b="0" dirty="0">
                        <a:effectLst/>
                      </a:endParaRPr>
                    </a:p>
                    <a:p>
                      <a:pPr marL="0" marR="0" indent="0" algn="just">
                        <a:spcBef>
                          <a:spcPts val="1200"/>
                        </a:spcBef>
                        <a:spcAft>
                          <a:spcPts val="1200"/>
                        </a:spcAft>
                      </a:pPr>
                      <a:r>
                        <a:rPr lang="ru-RU" sz="900" b="0" dirty="0">
                          <a:effectLst/>
                        </a:rPr>
                        <a:t>Апелляционный суд постановил, что отсутствуют доказательства, свидетельствующие о передаче продавцом покупателю части доли, соответствующей условиям договора, реальной стоимостью 319 805 292 руб. Суд пришел к выводу об удовлетворении требований об уменьшении покупной цены по договору купли-продажи.</a:t>
                      </a:r>
                      <a:endParaRPr lang="en-US" sz="1000" b="0" dirty="0">
                        <a:effectLst/>
                        <a:latin typeface="Times New Roman"/>
                        <a:ea typeface="Times New Roman"/>
                      </a:endParaRPr>
                    </a:p>
                  </a:txBody>
                  <a:tcPr marL="56020" marR="56020"/>
                </a:tc>
              </a:tr>
            </a:tbl>
          </a:graphicData>
        </a:graphic>
      </p:graphicFrame>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25</a:t>
            </a:fld>
            <a:endParaRPr lang="en-US" altLang="en-US" sz="1800" b="1" dirty="0">
              <a:latin typeface="+mj-lt"/>
            </a:endParaRPr>
          </a:p>
        </p:txBody>
      </p:sp>
    </p:spTree>
    <p:extLst>
      <p:ext uri="{BB962C8B-B14F-4D97-AF65-F5344CB8AC3E}">
        <p14:creationId xmlns:p14="http://schemas.microsoft.com/office/powerpoint/2010/main" val="1841640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2 - </a:t>
            </a:r>
            <a:r>
              <a:rPr lang="ru-RU" altLang="en-US" sz="2000" dirty="0" smtClean="0"/>
              <a:t>Применение </a:t>
            </a:r>
            <a:r>
              <a:rPr lang="ru-RU" altLang="en-US" sz="2000" dirty="0"/>
              <a:t>положений о</a:t>
            </a:r>
            <a:r>
              <a:rPr lang="en-US" altLang="en-US" sz="2000" dirty="0"/>
              <a:t> </a:t>
            </a:r>
            <a:r>
              <a:rPr lang="en-US" altLang="en-US" sz="2000" dirty="0" err="1"/>
              <a:t>купл</a:t>
            </a:r>
            <a:r>
              <a:rPr lang="ru-RU" altLang="en-US" sz="2000" dirty="0"/>
              <a:t>е</a:t>
            </a:r>
            <a:r>
              <a:rPr lang="en-US" altLang="en-US" sz="2000" dirty="0"/>
              <a:t>-</a:t>
            </a:r>
            <a:r>
              <a:rPr lang="en-US" altLang="en-US" sz="2000" dirty="0" err="1"/>
              <a:t>продаж</a:t>
            </a:r>
            <a:r>
              <a:rPr lang="ru-RU" altLang="en-US" sz="2000" dirty="0"/>
              <a:t>е</a:t>
            </a:r>
            <a:r>
              <a:rPr lang="en-US" altLang="en-US" sz="2000" dirty="0"/>
              <a:t> </a:t>
            </a:r>
            <a:r>
              <a:rPr lang="en-US" altLang="en-US" sz="2000" dirty="0" err="1" smtClean="0"/>
              <a:t>товаров</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26</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4229548325"/>
              </p:ext>
            </p:extLst>
          </p:nvPr>
        </p:nvGraphicFramePr>
        <p:xfrm>
          <a:off x="625375" y="1497013"/>
          <a:ext cx="7772399" cy="3176016"/>
        </p:xfrm>
        <a:graphic>
          <a:graphicData uri="http://schemas.openxmlformats.org/drawingml/2006/table">
            <a:tbl>
              <a:tblPr firstRow="1" firstCol="1" lastRow="1" lastCol="1" bandRow="1" bandCol="1">
                <a:tableStyleId>{69012ECD-51FC-41F1-AA8D-1B2483CD663E}</a:tableStyleId>
              </a:tblPr>
              <a:tblGrid>
                <a:gridCol w="273588"/>
                <a:gridCol w="2148292"/>
                <a:gridCol w="2650388"/>
                <a:gridCol w="2700131"/>
              </a:tblGrid>
              <a:tr h="0">
                <a:tc gridSpan="4">
                  <a:txBody>
                    <a:bodyPr/>
                    <a:lstStyle/>
                    <a:p>
                      <a:pPr marL="0" marR="0" indent="0" algn="ctr">
                        <a:spcBef>
                          <a:spcPts val="1200"/>
                        </a:spcBef>
                        <a:spcAft>
                          <a:spcPts val="1200"/>
                        </a:spcAft>
                      </a:pPr>
                      <a:r>
                        <a:rPr lang="ru-RU" sz="900" dirty="0">
                          <a:effectLst/>
                        </a:rPr>
                        <a:t>Иск удовлетворен</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1207536">
                <a:tc>
                  <a:txBody>
                    <a:bodyPr/>
                    <a:lstStyle/>
                    <a:p>
                      <a:pPr marL="0" marR="0" lvl="0" indent="0" algn="just">
                        <a:spcBef>
                          <a:spcPts val="1200"/>
                        </a:spcBef>
                        <a:spcAft>
                          <a:spcPts val="1200"/>
                        </a:spcAft>
                        <a:buFontTx/>
                        <a:buNone/>
                      </a:pPr>
                      <a:r>
                        <a:rPr lang="en-US" sz="1000" dirty="0" smtClean="0">
                          <a:effectLst/>
                          <a:latin typeface="Times New Roman"/>
                          <a:ea typeface="Times New Roman"/>
                        </a:rPr>
                        <a:t>3.</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Арбитражного суда Северо-Западного округа от 03.02.2016 г. по делу № А56-41197/2014</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Продавцом не исполнены обязательства, касающиеся погашения обязательств общества перед третьими лицами.</a:t>
                      </a:r>
                      <a:endParaRPr lang="en-US" sz="1000" b="0" dirty="0">
                        <a:effectLst/>
                      </a:endParaRPr>
                    </a:p>
                    <a:p>
                      <a:pPr marL="0" marR="0" indent="0" algn="just">
                        <a:spcBef>
                          <a:spcPts val="1200"/>
                        </a:spcBef>
                        <a:spcAft>
                          <a:spcPts val="1200"/>
                        </a:spcAft>
                      </a:pPr>
                      <a:r>
                        <a:rPr lang="ru-RU" sz="900" b="0" dirty="0">
                          <a:effectLst/>
                        </a:rPr>
                        <a:t>В соответствии с договором, подчиненным английскому праву, истец вправе удерживать выплату платежа до исполнения продавцом предусмотренных данным договором обязательств.</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Компания как покупатель в случае передачи ей доли в уставном капитале общества в состоянии, не соответствующем достигнутым сторонами договоренностям, вправе требовать от продавца соразмерного уменьшения покупной цены.</a:t>
                      </a:r>
                      <a:endParaRPr lang="en-US" sz="1000" b="0" dirty="0">
                        <a:effectLst/>
                        <a:latin typeface="Times New Roman"/>
                        <a:ea typeface="Times New Roman"/>
                      </a:endParaRPr>
                    </a:p>
                  </a:txBody>
                  <a:tcPr marL="56020" marR="56020"/>
                </a:tc>
              </a:tr>
              <a:tr h="958560">
                <a:tc>
                  <a:txBody>
                    <a:bodyPr/>
                    <a:lstStyle/>
                    <a:p>
                      <a:pPr marL="0" marR="0" lvl="0" indent="0" algn="just">
                        <a:spcBef>
                          <a:spcPts val="1200"/>
                        </a:spcBef>
                        <a:spcAft>
                          <a:spcPts val="1200"/>
                        </a:spcAft>
                        <a:buFontTx/>
                        <a:buNone/>
                      </a:pPr>
                      <a:r>
                        <a:rPr lang="en-US" sz="1000" dirty="0" smtClean="0">
                          <a:effectLst/>
                          <a:latin typeface="Times New Roman"/>
                          <a:ea typeface="Times New Roman"/>
                        </a:rPr>
                        <a:t>4.</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a:effectLst/>
                        </a:rPr>
                        <a:t>Постановление ФАС Уральского округа от 06.05.2010 г. № Ф09-2540/10-С4 по делу № А60-48826/2009-СР</a:t>
                      </a:r>
                      <a:endParaRPr lang="en-US" sz="1000" b="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a:effectLst/>
                        </a:rPr>
                        <a:t>При проведении рыночной оценки продаваемых акций были необоснованно учтены объекты недвижимости, собственником которых эмитент акций не являлся. </a:t>
                      </a:r>
                      <a:endParaRPr lang="en-US" sz="1000" b="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Отсутствие у эмитента права собственности на объекты недвижимости значительно влияет на такие качества проданного товара (пакета акций), как ликвидность и инвестиционная привлекательность, и снижает его рыночную стоимость, что свидетельствует о том, что истцу был продан товар ненадлежащего качества, недостатки которого не были оговорены продавцом. </a:t>
                      </a:r>
                      <a:endParaRPr lang="en-US" sz="1000" b="0" dirty="0">
                        <a:effectLst/>
                        <a:latin typeface="Times New Roman"/>
                        <a:ea typeface="Times New Roman"/>
                      </a:endParaRPr>
                    </a:p>
                  </a:txBody>
                  <a:tcPr marL="56020" marR="56020"/>
                </a:tc>
              </a:tr>
            </a:tbl>
          </a:graphicData>
        </a:graphic>
      </p:graphicFrame>
    </p:spTree>
    <p:extLst>
      <p:ext uri="{BB962C8B-B14F-4D97-AF65-F5344CB8AC3E}">
        <p14:creationId xmlns:p14="http://schemas.microsoft.com/office/powerpoint/2010/main" val="19732522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2 - </a:t>
            </a:r>
            <a:r>
              <a:rPr lang="ru-RU" altLang="en-US" sz="2000" dirty="0" smtClean="0"/>
              <a:t>Применение </a:t>
            </a:r>
            <a:r>
              <a:rPr lang="ru-RU" altLang="en-US" sz="2000" dirty="0"/>
              <a:t>положений о</a:t>
            </a:r>
            <a:r>
              <a:rPr lang="en-US" altLang="en-US" sz="2000" dirty="0"/>
              <a:t> </a:t>
            </a:r>
            <a:r>
              <a:rPr lang="en-US" altLang="en-US" sz="2000" dirty="0" err="1"/>
              <a:t>купл</a:t>
            </a:r>
            <a:r>
              <a:rPr lang="ru-RU" altLang="en-US" sz="2000" dirty="0"/>
              <a:t>е</a:t>
            </a:r>
            <a:r>
              <a:rPr lang="en-US" altLang="en-US" sz="2000" dirty="0"/>
              <a:t>-</a:t>
            </a:r>
            <a:r>
              <a:rPr lang="en-US" altLang="en-US" sz="2000" dirty="0" err="1"/>
              <a:t>продаж</a:t>
            </a:r>
            <a:r>
              <a:rPr lang="ru-RU" altLang="en-US" sz="2000" dirty="0"/>
              <a:t>е</a:t>
            </a:r>
            <a:r>
              <a:rPr lang="en-US" altLang="en-US" sz="2000" dirty="0"/>
              <a:t> </a:t>
            </a:r>
            <a:r>
              <a:rPr lang="en-US" altLang="en-US" sz="2000" dirty="0" err="1" smtClean="0"/>
              <a:t>товаров</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27</a:t>
            </a:fld>
            <a:endParaRPr lang="en-US" altLang="en-US" sz="1800" b="1" dirty="0">
              <a:latin typeface="+mj-lt"/>
            </a:endParaRP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886031711"/>
              </p:ext>
            </p:extLst>
          </p:nvPr>
        </p:nvGraphicFramePr>
        <p:xfrm>
          <a:off x="461746" y="1186598"/>
          <a:ext cx="8297243" cy="4440936"/>
        </p:xfrm>
        <a:graphic>
          <a:graphicData uri="http://schemas.openxmlformats.org/drawingml/2006/table">
            <a:tbl>
              <a:tblPr firstRow="1" firstCol="1" lastRow="1" lastCol="1" bandRow="1" bandCol="1">
                <a:tableStyleId>{69012ECD-51FC-41F1-AA8D-1B2483CD663E}</a:tableStyleId>
              </a:tblPr>
              <a:tblGrid>
                <a:gridCol w="286642"/>
                <a:gridCol w="2250792"/>
                <a:gridCol w="2776844"/>
                <a:gridCol w="2982965"/>
              </a:tblGrid>
              <a:tr h="0">
                <a:tc gridSpan="4">
                  <a:txBody>
                    <a:bodyPr/>
                    <a:lstStyle/>
                    <a:p>
                      <a:pPr marL="0" marR="0" indent="0" algn="ctr">
                        <a:spcBef>
                          <a:spcPts val="1200"/>
                        </a:spcBef>
                        <a:spcAft>
                          <a:spcPts val="1200"/>
                        </a:spcAft>
                      </a:pPr>
                      <a:r>
                        <a:rPr lang="ru-RU" sz="900" dirty="0">
                          <a:effectLst/>
                        </a:rPr>
                        <a:t>В иске отказано</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2166096">
                <a:tc>
                  <a:txBody>
                    <a:bodyPr/>
                    <a:lstStyle/>
                    <a:p>
                      <a:pPr marL="0" marR="0" lvl="0" indent="0" algn="just">
                        <a:spcBef>
                          <a:spcPts val="1200"/>
                        </a:spcBef>
                        <a:spcAft>
                          <a:spcPts val="1200"/>
                        </a:spcAft>
                        <a:buFontTx/>
                        <a:buNone/>
                      </a:pPr>
                      <a:r>
                        <a:rPr lang="en-US" sz="1000" dirty="0" smtClean="0">
                          <a:effectLst/>
                          <a:latin typeface="Times New Roman"/>
                          <a:ea typeface="Times New Roman"/>
                        </a:rPr>
                        <a:t>1.</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dirty="0">
                          <a:effectLst/>
                        </a:rPr>
                        <a:t>Постановление Арбитражного суда Московского округа от 09.09.2016 г. № Ф05-13481/2016 по делу № А40-198131/15</a:t>
                      </a:r>
                      <a:endParaRPr lang="en-US" sz="1000" dirty="0">
                        <a:effectLst/>
                      </a:endParaRPr>
                    </a:p>
                    <a:p>
                      <a:pPr marL="0" marR="0" indent="0" algn="just">
                        <a:spcBef>
                          <a:spcPts val="1200"/>
                        </a:spcBef>
                        <a:spcAft>
                          <a:spcPts val="1200"/>
                        </a:spcAft>
                      </a:pPr>
                      <a:r>
                        <a:rPr lang="ru-RU" sz="900" dirty="0">
                          <a:effectLst/>
                        </a:rPr>
                        <a:t>Определение ВС РФ от 09.01.2017 г. № 305-ЭС16-17635 по этому же делу</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dirty="0">
                          <a:effectLst/>
                        </a:rPr>
                        <a:t>Снизилась ликвидность и рыночная стоимость акций.</a:t>
                      </a:r>
                      <a:endParaRPr lang="en-US" sz="1000" dirty="0">
                        <a:effectLst/>
                      </a:endParaRPr>
                    </a:p>
                    <a:p>
                      <a:pPr marL="0" marR="0" indent="0" algn="just">
                        <a:spcBef>
                          <a:spcPts val="1200"/>
                        </a:spcBef>
                        <a:spcAft>
                          <a:spcPts val="1200"/>
                        </a:spcAft>
                      </a:pPr>
                      <a:r>
                        <a:rPr lang="ru-RU" sz="900" dirty="0">
                          <a:effectLst/>
                        </a:rPr>
                        <a:t>Истец оказался в ситуации, когда приобретаемый им товар (ценные бумаги) в значительной степени потерял в своей стоимости, и покупатель, совершая оплату товара, фактически </a:t>
                      </a:r>
                      <a:r>
                        <a:rPr lang="ru-RU" sz="900" dirty="0" smtClean="0">
                          <a:effectLst/>
                        </a:rPr>
                        <a:t>понес необоснованные </a:t>
                      </a:r>
                      <a:r>
                        <a:rPr lang="ru-RU" sz="900" dirty="0">
                          <a:effectLst/>
                        </a:rPr>
                        <a:t>убытки.</a:t>
                      </a:r>
                      <a:endParaRPr lang="en-US" sz="1000" dirty="0">
                        <a:effectLst/>
                      </a:endParaRPr>
                    </a:p>
                    <a:p>
                      <a:pPr marL="0" marR="0" indent="0" algn="just">
                        <a:spcBef>
                          <a:spcPts val="1200"/>
                        </a:spcBef>
                        <a:spcAft>
                          <a:spcPts val="1200"/>
                        </a:spcAft>
                      </a:pPr>
                      <a:r>
                        <a:rPr lang="ru-RU" sz="900" dirty="0">
                          <a:effectLst/>
                        </a:rPr>
                        <a:t>Ни одна из сторон не предполагала, что ликвидность акций значительно снизится через год после подписания сделки, и такие недостатки предмета сделки не оговаривались между истцом и ответчиком.</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Цена договора была сформирована на основании проведенной рыночной оценки пакета акций, для заключения договора был проведен аукцион, впоследствии признанный несостоявшимся, договор заключался на основании добровольного волеизъявления сторон.</a:t>
                      </a:r>
                      <a:endParaRPr lang="en-US" sz="1000" b="0" dirty="0">
                        <a:effectLst/>
                      </a:endParaRPr>
                    </a:p>
                    <a:p>
                      <a:pPr marL="0" marR="0" indent="0" algn="just">
                        <a:spcBef>
                          <a:spcPts val="1200"/>
                        </a:spcBef>
                        <a:spcAft>
                          <a:spcPts val="1200"/>
                        </a:spcAft>
                      </a:pPr>
                      <a:r>
                        <a:rPr lang="ru-RU" sz="900" b="0" dirty="0">
                          <a:effectLst/>
                        </a:rPr>
                        <a:t>Негативные имущественные тенденции возникли после утраты ответчиком корпоративного контроля над эмитентом и относятся к обычным предпринимательским рискам истца. Доказательств возникновения данных обстоятельств до заключения договора и </a:t>
                      </a:r>
                      <a:r>
                        <a:rPr lang="ru-RU" sz="900" b="0" kern="1200" dirty="0">
                          <a:solidFill>
                            <a:schemeClr val="tx1"/>
                          </a:solidFill>
                          <a:effectLst/>
                          <a:latin typeface="+mn-lt"/>
                          <a:ea typeface="+mn-ea"/>
                          <a:cs typeface="+mn-cs"/>
                        </a:rPr>
                        <a:t>причинно-следственной</a:t>
                      </a:r>
                      <a:r>
                        <a:rPr lang="ru-RU" sz="900" b="0" dirty="0">
                          <a:effectLst/>
                        </a:rPr>
                        <a:t> связи между недобросовестными действиями ответчика и негативными </a:t>
                      </a:r>
                      <a:r>
                        <a:rPr lang="ru-RU" sz="900" b="0" kern="1200" dirty="0">
                          <a:solidFill>
                            <a:schemeClr val="tx1"/>
                          </a:solidFill>
                          <a:effectLst/>
                          <a:latin typeface="+mn-lt"/>
                          <a:ea typeface="+mn-ea"/>
                          <a:cs typeface="+mn-cs"/>
                        </a:rPr>
                        <a:t>последствиями</a:t>
                      </a:r>
                      <a:r>
                        <a:rPr lang="ru-RU" sz="900" b="0" dirty="0">
                          <a:effectLst/>
                        </a:rPr>
                        <a:t> представлено </a:t>
                      </a:r>
                      <a:r>
                        <a:rPr lang="ru-RU" sz="900" b="0" dirty="0" smtClean="0">
                          <a:effectLst/>
                        </a:rPr>
                        <a:t>не</a:t>
                      </a:r>
                      <a:r>
                        <a:rPr lang="en-US" sz="900" b="0" baseline="0" dirty="0" smtClean="0">
                          <a:effectLst/>
                        </a:rPr>
                        <a:t> </a:t>
                      </a:r>
                      <a:r>
                        <a:rPr lang="ru-RU" sz="900" b="0" dirty="0" smtClean="0">
                          <a:effectLst/>
                        </a:rPr>
                        <a:t>было.</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a:tc>
              </a:tr>
              <a:tr h="1369371">
                <a:tc>
                  <a:txBody>
                    <a:bodyPr/>
                    <a:lstStyle/>
                    <a:p>
                      <a:pPr marL="0" marR="0" lvl="0" indent="0" algn="just">
                        <a:spcBef>
                          <a:spcPts val="1200"/>
                        </a:spcBef>
                        <a:spcAft>
                          <a:spcPts val="1200"/>
                        </a:spcAft>
                        <a:buFontTx/>
                        <a:buNone/>
                      </a:pPr>
                      <a:r>
                        <a:rPr lang="en-US" sz="1000" dirty="0" smtClean="0">
                          <a:effectLst/>
                          <a:latin typeface="Times New Roman"/>
                          <a:ea typeface="Times New Roman"/>
                        </a:rPr>
                        <a:t>2.</a:t>
                      </a:r>
                      <a:endParaRPr lang="en-US" sz="1000" dirty="0">
                        <a:effectLst/>
                        <a:latin typeface="Times New Roman"/>
                        <a:ea typeface="Times New Roman"/>
                      </a:endParaRPr>
                    </a:p>
                  </a:txBody>
                  <a:tcPr marL="56020" marR="56020" marT="0" marB="0"/>
                </a:tc>
                <a:tc>
                  <a:txBody>
                    <a:bodyPr/>
                    <a:lstStyle/>
                    <a:p>
                      <a:pPr marL="0" marR="0" indent="0" algn="just">
                        <a:spcBef>
                          <a:spcPts val="1200"/>
                        </a:spcBef>
                        <a:spcAft>
                          <a:spcPts val="1200"/>
                        </a:spcAft>
                      </a:pPr>
                      <a:r>
                        <a:rPr lang="ru-RU" sz="900" b="0">
                          <a:effectLst/>
                        </a:rPr>
                        <a:t>Постановление Арбитражного суда Северо-Кавказского округа от 28.07.2015 г. № Ф08-5097/2015 по делу № А53-12978/2014</a:t>
                      </a:r>
                      <a:endParaRPr lang="en-US" sz="1000" b="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Покупатель не располагал информацией о наличии задолженности общества, о приобретении дорогостоящего оборудования в неработоспособном состоянии, о наличии претензий со стороны правоохранительных органов. Действительная (рыночная) стоимость акций на момент совершения сделки составляла 0,01 руб. Стоимость чистых активов имела отрицательное значение, финансовое состояние предприятия было неудовлетворительным, имелась вероятность банкротства.</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Истец и ответчик являлись участниками общества.</a:t>
                      </a:r>
                      <a:endParaRPr lang="en-US" sz="1000" b="0" dirty="0">
                        <a:effectLst/>
                      </a:endParaRPr>
                    </a:p>
                    <a:p>
                      <a:pPr marL="0" marR="0" indent="0" algn="just">
                        <a:spcBef>
                          <a:spcPts val="1200"/>
                        </a:spcBef>
                        <a:spcAft>
                          <a:spcPts val="1200"/>
                        </a:spcAft>
                      </a:pPr>
                      <a:r>
                        <a:rPr lang="ru-RU" sz="900" b="0" dirty="0">
                          <a:effectLst/>
                        </a:rPr>
                        <a:t>При формировании цены договора купли-продажи акций истец имел объективную возможность исходить из реального финансового положения общества.</a:t>
                      </a:r>
                      <a:endParaRPr lang="en-US" sz="1000" b="0" dirty="0">
                        <a:effectLst/>
                        <a:latin typeface="Times New Roman"/>
                        <a:ea typeface="Times New Roman"/>
                      </a:endParaRPr>
                    </a:p>
                  </a:txBody>
                  <a:tcPr marL="56020" marR="56020"/>
                </a:tc>
              </a:tr>
            </a:tbl>
          </a:graphicData>
        </a:graphic>
      </p:graphicFrame>
    </p:spTree>
    <p:extLst>
      <p:ext uri="{BB962C8B-B14F-4D97-AF65-F5344CB8AC3E}">
        <p14:creationId xmlns:p14="http://schemas.microsoft.com/office/powerpoint/2010/main" val="1943919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2 – </a:t>
            </a:r>
            <a:r>
              <a:rPr lang="en-US" altLang="en-US" sz="2000" dirty="0" err="1" smtClean="0"/>
              <a:t>Применение</a:t>
            </a:r>
            <a:r>
              <a:rPr lang="en-US" altLang="en-US" sz="2000" dirty="0" smtClean="0"/>
              <a:t> </a:t>
            </a:r>
            <a:r>
              <a:rPr lang="en-US" altLang="en-US" sz="2000" dirty="0" err="1" smtClean="0"/>
              <a:t>положений</a:t>
            </a:r>
            <a:r>
              <a:rPr lang="en-US" altLang="en-US" sz="2000" dirty="0" smtClean="0"/>
              <a:t> о </a:t>
            </a:r>
            <a:r>
              <a:rPr lang="en-US" altLang="en-US" sz="2000" dirty="0" err="1" smtClean="0"/>
              <a:t>купле-продаже</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28</a:t>
            </a:fld>
            <a:endParaRPr lang="en-US" altLang="en-US" sz="1800" b="1" dirty="0">
              <a:latin typeface="+mj-lt"/>
            </a:endParaRPr>
          </a:p>
        </p:txBody>
      </p:sp>
      <p:graphicFrame>
        <p:nvGraphicFramePr>
          <p:cNvPr id="5" name="Table Placeholder 2"/>
          <p:cNvGraphicFramePr>
            <a:graphicFrameLocks noGrp="1"/>
          </p:cNvGraphicFramePr>
          <p:nvPr>
            <p:ph type="tbl" idx="1"/>
            <p:extLst>
              <p:ext uri="{D42A27DB-BD31-4B8C-83A1-F6EECF244321}">
                <p14:modId xmlns:p14="http://schemas.microsoft.com/office/powerpoint/2010/main" val="4252136496"/>
              </p:ext>
            </p:extLst>
          </p:nvPr>
        </p:nvGraphicFramePr>
        <p:xfrm>
          <a:off x="452120" y="986472"/>
          <a:ext cx="8470499" cy="4898136"/>
        </p:xfrm>
        <a:graphic>
          <a:graphicData uri="http://schemas.openxmlformats.org/drawingml/2006/table">
            <a:tbl>
              <a:tblPr firstRow="1" firstCol="1" lastRow="1" lastCol="1" bandRow="1" bandCol="1">
                <a:tableStyleId>{69012ECD-51FC-41F1-AA8D-1B2483CD663E}</a:tableStyleId>
              </a:tblPr>
              <a:tblGrid>
                <a:gridCol w="342853"/>
                <a:gridCol w="2260861"/>
                <a:gridCol w="2659300"/>
                <a:gridCol w="3207485"/>
              </a:tblGrid>
              <a:tr h="0">
                <a:tc gridSpan="4">
                  <a:txBody>
                    <a:bodyPr/>
                    <a:lstStyle/>
                    <a:p>
                      <a:pPr marL="0" marR="0" indent="0" algn="ctr">
                        <a:spcBef>
                          <a:spcPts val="1200"/>
                        </a:spcBef>
                        <a:spcAft>
                          <a:spcPts val="1200"/>
                        </a:spcAft>
                      </a:pPr>
                      <a:r>
                        <a:rPr lang="ru-RU" sz="900" dirty="0">
                          <a:effectLst/>
                        </a:rPr>
                        <a:t>В иске отказано</a:t>
                      </a:r>
                      <a:endParaRPr lang="en-US" sz="1000" dirty="0">
                        <a:effectLst/>
                        <a:latin typeface="Times New Roman"/>
                        <a:ea typeface="Times New Roman"/>
                      </a:endParaRPr>
                    </a:p>
                  </a:txBody>
                  <a:tcPr marL="55273" marR="55273"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2150883">
                <a:tc>
                  <a:txBody>
                    <a:bodyPr/>
                    <a:lstStyle/>
                    <a:p>
                      <a:pPr marL="57150" marR="0" indent="0" algn="ctr">
                        <a:spcBef>
                          <a:spcPts val="1200"/>
                        </a:spcBef>
                        <a:spcAft>
                          <a:spcPts val="1200"/>
                        </a:spcAft>
                      </a:pPr>
                      <a:r>
                        <a:rPr lang="en-US" sz="1000" b="1" kern="1200" dirty="0" smtClean="0">
                          <a:solidFill>
                            <a:schemeClr val="tx1"/>
                          </a:solidFill>
                          <a:effectLst/>
                          <a:latin typeface="Times New Roman"/>
                          <a:ea typeface="Times New Roman"/>
                          <a:cs typeface="+mn-cs"/>
                        </a:rPr>
                        <a:t>3.</a:t>
                      </a:r>
                      <a:r>
                        <a:rPr lang="ru-RU" sz="1000" b="1" kern="1200" dirty="0">
                          <a:solidFill>
                            <a:schemeClr val="tx1"/>
                          </a:solidFill>
                          <a:effectLst/>
                          <a:latin typeface="Times New Roman"/>
                          <a:ea typeface="Times New Roman"/>
                          <a:cs typeface="+mn-cs"/>
                        </a:rPr>
                        <a:t> </a:t>
                      </a:r>
                      <a:endParaRPr lang="en-US" sz="1000" b="1" kern="1200" dirty="0">
                        <a:solidFill>
                          <a:schemeClr val="tx1"/>
                        </a:solidFill>
                        <a:effectLst/>
                        <a:latin typeface="Times New Roman"/>
                        <a:ea typeface="Times New Roman"/>
                        <a:cs typeface="+mn-cs"/>
                      </a:endParaRPr>
                    </a:p>
                  </a:txBody>
                  <a:tcPr marL="55273" marR="55273" marT="0" marB="0"/>
                </a:tc>
                <a:tc>
                  <a:txBody>
                    <a:bodyPr/>
                    <a:lstStyle/>
                    <a:p>
                      <a:pPr marL="0" marR="0" indent="0" algn="just">
                        <a:spcBef>
                          <a:spcPts val="1200"/>
                        </a:spcBef>
                        <a:spcAft>
                          <a:spcPts val="1200"/>
                        </a:spcAft>
                      </a:pPr>
                      <a:r>
                        <a:rPr lang="ru-RU" sz="900" b="0" dirty="0">
                          <a:effectLst/>
                        </a:rPr>
                        <a:t>Постановление ФАС Западно-Сибирского округа от 05.09.2013 г. по делу № А70-11153/2012</a:t>
                      </a:r>
                      <a:endParaRPr lang="en-US" sz="1000" b="0" dirty="0">
                        <a:effectLst/>
                      </a:endParaRPr>
                    </a:p>
                    <a:p>
                      <a:pPr marL="0" marR="0" indent="0" algn="just">
                        <a:spcBef>
                          <a:spcPts val="1200"/>
                        </a:spcBef>
                        <a:spcAft>
                          <a:spcPts val="1200"/>
                        </a:spcAft>
                      </a:pPr>
                      <a:r>
                        <a:rPr lang="ru-RU" sz="900" b="0" dirty="0">
                          <a:effectLst/>
                        </a:rPr>
                        <a:t>Определение ВАС РФ от 30.10.2013 г. № ВАС-14602/13 по этому же делу</a:t>
                      </a:r>
                      <a:endParaRPr lang="en-US" sz="1000" b="0" dirty="0">
                        <a:effectLst/>
                        <a:latin typeface="Times New Roman"/>
                        <a:ea typeface="Times New Roman"/>
                      </a:endParaRPr>
                    </a:p>
                  </a:txBody>
                  <a:tcPr marL="55273" marR="55273"/>
                </a:tc>
                <a:tc>
                  <a:txBody>
                    <a:bodyPr/>
                    <a:lstStyle/>
                    <a:p>
                      <a:pPr marL="0" marR="0" indent="0" algn="just">
                        <a:spcBef>
                          <a:spcPts val="1200"/>
                        </a:spcBef>
                        <a:spcAft>
                          <a:spcPts val="1200"/>
                        </a:spcAft>
                      </a:pPr>
                      <a:r>
                        <a:rPr lang="ru-RU" sz="900" b="0" dirty="0">
                          <a:effectLst/>
                        </a:rPr>
                        <a:t>Продавцом при заключении договора купли-продажи доли в ООО была предоставлена покупателю недостоверная информация о составе и стоимости имущества общества, а также об обязательствах общества. </a:t>
                      </a:r>
                      <a:endParaRPr lang="en-US" sz="1000" b="0" dirty="0">
                        <a:effectLst/>
                        <a:latin typeface="Times New Roman"/>
                        <a:ea typeface="Times New Roman"/>
                      </a:endParaRPr>
                    </a:p>
                  </a:txBody>
                  <a:tcPr marL="55273" marR="55273"/>
                </a:tc>
                <a:tc>
                  <a:txBody>
                    <a:bodyPr/>
                    <a:lstStyle/>
                    <a:p>
                      <a:pPr marL="0" marR="0" indent="0" algn="just">
                        <a:spcBef>
                          <a:spcPts val="1200"/>
                        </a:spcBef>
                        <a:spcAft>
                          <a:spcPts val="1200"/>
                        </a:spcAft>
                      </a:pPr>
                      <a:r>
                        <a:rPr lang="ru-RU" sz="900" b="0" dirty="0">
                          <a:effectLst/>
                        </a:rPr>
                        <a:t>Условия заключенного договора не позволяют сделать вывод о том, что, устанавливая цену имущественного права, стороны исходили из совокупности имущественных, неимущественных прав и обязательств общества на дату заключения договора. </a:t>
                      </a:r>
                      <a:endParaRPr lang="en-US" sz="1000" b="0" dirty="0">
                        <a:effectLst/>
                      </a:endParaRPr>
                    </a:p>
                    <a:p>
                      <a:pPr marL="0" marR="0" indent="0" algn="just">
                        <a:spcBef>
                          <a:spcPts val="600"/>
                        </a:spcBef>
                        <a:spcAft>
                          <a:spcPts val="600"/>
                        </a:spcAft>
                      </a:pPr>
                      <a:r>
                        <a:rPr lang="ru-RU" sz="900" b="0" dirty="0">
                          <a:effectLst/>
                        </a:rPr>
                        <a:t>Истец как владелец 50% долей в уставном капитале ООО мог получить всю информацию о деятельности общества и ознакомиться с его отчетностью. </a:t>
                      </a:r>
                      <a:endParaRPr lang="en-US" sz="1000" b="0" dirty="0">
                        <a:effectLst/>
                      </a:endParaRPr>
                    </a:p>
                    <a:p>
                      <a:pPr marL="0" marR="0" indent="0" algn="just">
                        <a:spcBef>
                          <a:spcPts val="600"/>
                        </a:spcBef>
                        <a:spcAft>
                          <a:spcPts val="0"/>
                        </a:spcAft>
                      </a:pPr>
                      <a:r>
                        <a:rPr lang="ru-RU" sz="900" b="0" dirty="0">
                          <a:effectLst/>
                        </a:rPr>
                        <a:t>Специфика доли в уставном капитале ООО как предмета сделки с учетом конкретных обстоятельств дела исключает возможность применения к купле-продаже доли положений ст. 475 ГК РФ. </a:t>
                      </a:r>
                      <a:r>
                        <a:rPr lang="en-US" sz="900" b="0" dirty="0" smtClean="0">
                          <a:effectLst/>
                        </a:rPr>
                        <a:t/>
                      </a:r>
                      <a:br>
                        <a:rPr lang="en-US" sz="900" b="0" dirty="0" smtClean="0">
                          <a:effectLst/>
                        </a:rPr>
                      </a:br>
                      <a:endParaRPr lang="en-US" sz="1000" b="0" dirty="0">
                        <a:effectLst/>
                        <a:latin typeface="Times New Roman"/>
                        <a:ea typeface="Times New Roman"/>
                      </a:endParaRPr>
                    </a:p>
                  </a:txBody>
                  <a:tcPr marL="55273" marR="55273"/>
                </a:tc>
              </a:tr>
              <a:tr h="945790">
                <a:tc>
                  <a:txBody>
                    <a:bodyPr/>
                    <a:lstStyle/>
                    <a:p>
                      <a:pPr marL="179388" marR="0" indent="-179388" algn="ctr">
                        <a:spcBef>
                          <a:spcPts val="1200"/>
                        </a:spcBef>
                        <a:spcAft>
                          <a:spcPts val="1200"/>
                        </a:spcAft>
                      </a:pPr>
                      <a:r>
                        <a:rPr lang="en-US" sz="1000" b="1" kern="1200" dirty="0" smtClean="0">
                          <a:solidFill>
                            <a:schemeClr val="tx1"/>
                          </a:solidFill>
                          <a:effectLst/>
                          <a:latin typeface="Times New Roman"/>
                          <a:ea typeface="Times New Roman"/>
                          <a:cs typeface="+mn-cs"/>
                        </a:rPr>
                        <a:t> 4.</a:t>
                      </a:r>
                      <a:r>
                        <a:rPr lang="ru-RU" sz="1000" b="1" kern="1200" dirty="0">
                          <a:solidFill>
                            <a:schemeClr val="tx1"/>
                          </a:solidFill>
                          <a:effectLst/>
                          <a:latin typeface="Times New Roman"/>
                          <a:ea typeface="Times New Roman"/>
                          <a:cs typeface="+mn-cs"/>
                        </a:rPr>
                        <a:t> </a:t>
                      </a:r>
                      <a:endParaRPr lang="en-US" sz="1000" b="1" kern="1200" dirty="0">
                        <a:solidFill>
                          <a:schemeClr val="tx1"/>
                        </a:solidFill>
                        <a:effectLst/>
                        <a:latin typeface="Times New Roman"/>
                        <a:ea typeface="Times New Roman"/>
                        <a:cs typeface="+mn-cs"/>
                      </a:endParaRPr>
                    </a:p>
                  </a:txBody>
                  <a:tcPr marL="55273" marR="55273" marT="0" marB="0"/>
                </a:tc>
                <a:tc>
                  <a:txBody>
                    <a:bodyPr/>
                    <a:lstStyle/>
                    <a:p>
                      <a:pPr marL="0" marR="0" indent="0" algn="just">
                        <a:spcBef>
                          <a:spcPts val="1200"/>
                        </a:spcBef>
                        <a:spcAft>
                          <a:spcPts val="1200"/>
                        </a:spcAft>
                      </a:pPr>
                      <a:r>
                        <a:rPr lang="ru-RU" sz="1000" b="0" kern="1200" dirty="0">
                          <a:solidFill>
                            <a:schemeClr val="tx1"/>
                          </a:solidFill>
                          <a:effectLst/>
                          <a:latin typeface="Times New Roman"/>
                          <a:ea typeface="Times New Roman"/>
                          <a:cs typeface="+mn-cs"/>
                        </a:rPr>
                        <a:t>Постановление ФАС Северо-Западного округа от 23.11.2010 г. по делу № А56-78909/2009</a:t>
                      </a:r>
                      <a:endParaRPr lang="en-US" sz="1000" b="0" kern="1200" dirty="0">
                        <a:solidFill>
                          <a:schemeClr val="tx1"/>
                        </a:solidFill>
                        <a:effectLst/>
                        <a:latin typeface="Times New Roman"/>
                        <a:ea typeface="Times New Roman"/>
                        <a:cs typeface="+mn-cs"/>
                      </a:endParaRPr>
                    </a:p>
                  </a:txBody>
                  <a:tcPr marL="55273" marR="55273"/>
                </a:tc>
                <a:tc>
                  <a:txBody>
                    <a:bodyPr/>
                    <a:lstStyle/>
                    <a:p>
                      <a:pPr marL="0" marR="0" indent="0" algn="just">
                        <a:spcBef>
                          <a:spcPts val="1200"/>
                        </a:spcBef>
                        <a:spcAft>
                          <a:spcPts val="1200"/>
                        </a:spcAft>
                      </a:pPr>
                      <a:r>
                        <a:rPr lang="ru-RU" sz="900" b="0" dirty="0">
                          <a:effectLst/>
                        </a:rPr>
                        <a:t>До заключения договора купли-продажи акций генеральным директором эмитента было продано здание, на основе которого был организован весь бизнес эмитента, что фактически влечет невозможность осуществления им хозяйственной деятельности. Истец считает, что ему был продан товар ненадлежащего качества.</a:t>
                      </a:r>
                      <a:endParaRPr lang="en-US" sz="1000" b="0" dirty="0">
                        <a:effectLst/>
                        <a:latin typeface="Times New Roman"/>
                        <a:ea typeface="Times New Roman"/>
                      </a:endParaRPr>
                    </a:p>
                  </a:txBody>
                  <a:tcPr marL="55273" marR="55273"/>
                </a:tc>
                <a:tc>
                  <a:txBody>
                    <a:bodyPr/>
                    <a:lstStyle/>
                    <a:p>
                      <a:pPr marL="0" marR="0" indent="0" algn="just">
                        <a:spcBef>
                          <a:spcPts val="1200"/>
                        </a:spcBef>
                        <a:spcAft>
                          <a:spcPts val="1200"/>
                        </a:spcAft>
                      </a:pPr>
                      <a:r>
                        <a:rPr lang="ru-RU" sz="900" b="0" dirty="0">
                          <a:effectLst/>
                        </a:rPr>
                        <a:t>Договором купли-продажи акций не предусмотрена возможность уменьшения цены приобретаемых акций в зависимости от стоимости активов эмитента.</a:t>
                      </a:r>
                      <a:endParaRPr lang="en-US" sz="1000" b="0" dirty="0">
                        <a:effectLst/>
                        <a:latin typeface="Times New Roman"/>
                        <a:ea typeface="Times New Roman"/>
                      </a:endParaRPr>
                    </a:p>
                  </a:txBody>
                  <a:tcPr marL="55273" marR="55273"/>
                </a:tc>
              </a:tr>
              <a:tr h="921224">
                <a:tc>
                  <a:txBody>
                    <a:bodyPr/>
                    <a:lstStyle/>
                    <a:p>
                      <a:pPr marL="50800" marR="0" indent="-50800" algn="ctr">
                        <a:spcBef>
                          <a:spcPts val="1200"/>
                        </a:spcBef>
                        <a:spcAft>
                          <a:spcPts val="1200"/>
                        </a:spcAft>
                      </a:pPr>
                      <a:r>
                        <a:rPr lang="en-US" sz="1000" b="1" kern="1200" dirty="0" smtClean="0">
                          <a:solidFill>
                            <a:schemeClr val="tx1"/>
                          </a:solidFill>
                          <a:effectLst/>
                          <a:latin typeface="Times New Roman"/>
                          <a:ea typeface="Times New Roman"/>
                          <a:cs typeface="+mn-cs"/>
                        </a:rPr>
                        <a:t>5.</a:t>
                      </a:r>
                      <a:r>
                        <a:rPr lang="ru-RU" sz="1000" b="1" kern="1200" dirty="0">
                          <a:solidFill>
                            <a:schemeClr val="tx1"/>
                          </a:solidFill>
                          <a:effectLst/>
                          <a:latin typeface="Times New Roman"/>
                          <a:ea typeface="Times New Roman"/>
                          <a:cs typeface="+mn-cs"/>
                        </a:rPr>
                        <a:t> </a:t>
                      </a:r>
                      <a:endParaRPr lang="en-US" sz="1000" b="1" kern="1200" dirty="0">
                        <a:solidFill>
                          <a:schemeClr val="tx1"/>
                        </a:solidFill>
                        <a:effectLst/>
                        <a:latin typeface="Times New Roman"/>
                        <a:ea typeface="Times New Roman"/>
                        <a:cs typeface="+mn-cs"/>
                      </a:endParaRPr>
                    </a:p>
                  </a:txBody>
                  <a:tcPr marL="55273" marR="55273" marT="0" marB="0"/>
                </a:tc>
                <a:tc>
                  <a:txBody>
                    <a:bodyPr/>
                    <a:lstStyle/>
                    <a:p>
                      <a:pPr marL="0" marR="0" indent="0" algn="just">
                        <a:spcBef>
                          <a:spcPts val="1200"/>
                        </a:spcBef>
                        <a:spcAft>
                          <a:spcPts val="1200"/>
                        </a:spcAft>
                      </a:pPr>
                      <a:r>
                        <a:rPr lang="ru-RU" sz="1000" b="0" kern="1200" dirty="0">
                          <a:solidFill>
                            <a:schemeClr val="tx1"/>
                          </a:solidFill>
                          <a:effectLst/>
                          <a:latin typeface="Times New Roman"/>
                          <a:ea typeface="Times New Roman"/>
                          <a:cs typeface="+mn-cs"/>
                        </a:rPr>
                        <a:t>Решение Арбитражного суда г. Москвы от 15.11.2010 г. по делу № А40-173037/09-132-1109</a:t>
                      </a:r>
                      <a:endParaRPr lang="en-US" sz="1000" b="0" kern="1200" dirty="0">
                        <a:solidFill>
                          <a:schemeClr val="tx1"/>
                        </a:solidFill>
                        <a:effectLst/>
                        <a:latin typeface="Times New Roman"/>
                        <a:ea typeface="Times New Roman"/>
                        <a:cs typeface="+mn-cs"/>
                      </a:endParaRPr>
                    </a:p>
                  </a:txBody>
                  <a:tcPr marL="55273" marR="55273"/>
                </a:tc>
                <a:tc>
                  <a:txBody>
                    <a:bodyPr/>
                    <a:lstStyle/>
                    <a:p>
                      <a:pPr marL="0" marR="0" indent="0" algn="just">
                        <a:spcBef>
                          <a:spcPts val="1200"/>
                        </a:spcBef>
                        <a:spcAft>
                          <a:spcPts val="1200"/>
                        </a:spcAft>
                      </a:pPr>
                      <a:r>
                        <a:rPr lang="ru-RU" sz="900" b="0" dirty="0">
                          <a:effectLst/>
                        </a:rPr>
                        <a:t>Отчет об оценке рыночной стоимости акций основан на недостоверной и неполной информации, содержащаяся в нем цена акций завышена. </a:t>
                      </a:r>
                      <a:endParaRPr lang="en-US" sz="1000" b="0" dirty="0">
                        <a:effectLst/>
                        <a:latin typeface="Times New Roman"/>
                        <a:ea typeface="Times New Roman"/>
                      </a:endParaRPr>
                    </a:p>
                  </a:txBody>
                  <a:tcPr marL="55273" marR="55273"/>
                </a:tc>
                <a:tc>
                  <a:txBody>
                    <a:bodyPr/>
                    <a:lstStyle/>
                    <a:p>
                      <a:pPr marL="0" marR="0" indent="0" algn="just">
                        <a:spcBef>
                          <a:spcPts val="1200"/>
                        </a:spcBef>
                        <a:spcAft>
                          <a:spcPts val="1200"/>
                        </a:spcAft>
                      </a:pPr>
                      <a:r>
                        <a:rPr lang="ru-RU" sz="900" b="0" dirty="0">
                          <a:effectLst/>
                        </a:rPr>
                        <a:t>Истцом не представлены доказательства недействительности отчета.</a:t>
                      </a:r>
                      <a:endParaRPr lang="en-US" sz="1000" b="0" dirty="0">
                        <a:effectLst/>
                      </a:endParaRPr>
                    </a:p>
                    <a:p>
                      <a:pPr marL="0" marR="0" indent="0" algn="just">
                        <a:spcBef>
                          <a:spcPts val="1200"/>
                        </a:spcBef>
                        <a:spcAft>
                          <a:spcPts val="1200"/>
                        </a:spcAft>
                      </a:pPr>
                      <a:r>
                        <a:rPr lang="ru-RU" sz="900" b="0" dirty="0">
                          <a:effectLst/>
                        </a:rPr>
                        <a:t>К договору купли-продажи именных обыкновенных бездокументарных акций положения ГК РФ по качеству товара не применимы.</a:t>
                      </a:r>
                      <a:endParaRPr lang="en-US" sz="1000" b="0" dirty="0">
                        <a:effectLst/>
                        <a:latin typeface="Times New Roman"/>
                        <a:ea typeface="Times New Roman"/>
                      </a:endParaRPr>
                    </a:p>
                  </a:txBody>
                  <a:tcPr marL="55273" marR="55273"/>
                </a:tc>
              </a:tr>
            </a:tbl>
          </a:graphicData>
        </a:graphic>
      </p:graphicFrame>
    </p:spTree>
    <p:extLst>
      <p:ext uri="{BB962C8B-B14F-4D97-AF65-F5344CB8AC3E}">
        <p14:creationId xmlns:p14="http://schemas.microsoft.com/office/powerpoint/2010/main" val="2283590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smtClean="0"/>
              <a:t>При</a:t>
            </a:r>
            <a:r>
              <a:rPr lang="en-US" altLang="en-US" sz="2000" dirty="0" err="1" smtClean="0"/>
              <a:t>ложение</a:t>
            </a:r>
            <a:r>
              <a:rPr lang="en-US" altLang="en-US" sz="2000" dirty="0" smtClean="0"/>
              <a:t> 2 - </a:t>
            </a:r>
            <a:r>
              <a:rPr lang="en-US" altLang="en-US" sz="2000" dirty="0" err="1" smtClean="0"/>
              <a:t>При</a:t>
            </a:r>
            <a:r>
              <a:rPr lang="ru-RU" altLang="en-US" sz="2000" dirty="0" err="1" smtClean="0"/>
              <a:t>менение</a:t>
            </a:r>
            <a:r>
              <a:rPr lang="ru-RU" altLang="en-US" sz="2000" dirty="0" smtClean="0"/>
              <a:t> </a:t>
            </a:r>
            <a:r>
              <a:rPr lang="ru-RU" altLang="en-US" sz="2000" dirty="0"/>
              <a:t>положений о</a:t>
            </a:r>
            <a:r>
              <a:rPr lang="en-US" altLang="en-US" sz="2000" dirty="0"/>
              <a:t> </a:t>
            </a:r>
            <a:r>
              <a:rPr lang="en-US" altLang="en-US" sz="2000" dirty="0" err="1"/>
              <a:t>купл</a:t>
            </a:r>
            <a:r>
              <a:rPr lang="ru-RU" altLang="en-US" sz="2000" dirty="0"/>
              <a:t>е</a:t>
            </a:r>
            <a:r>
              <a:rPr lang="en-US" altLang="en-US" sz="2000" dirty="0"/>
              <a:t>-</a:t>
            </a:r>
            <a:r>
              <a:rPr lang="en-US" altLang="en-US" sz="2000" dirty="0" err="1"/>
              <a:t>продаж</a:t>
            </a:r>
            <a:r>
              <a:rPr lang="ru-RU" altLang="en-US" sz="2000" dirty="0"/>
              <a:t>е</a:t>
            </a:r>
            <a:r>
              <a:rPr lang="en-US" altLang="en-US" sz="2000" dirty="0"/>
              <a:t> </a:t>
            </a:r>
            <a:r>
              <a:rPr lang="en-US" altLang="en-US" sz="2000" dirty="0" err="1" smtClean="0"/>
              <a:t>товаров</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29</a:t>
            </a:fld>
            <a:endParaRPr lang="en-US" altLang="en-US" sz="1800" b="1" dirty="0">
              <a:latin typeface="+mj-lt"/>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2319720963"/>
              </p:ext>
            </p:extLst>
          </p:nvPr>
        </p:nvGraphicFramePr>
        <p:xfrm>
          <a:off x="461746" y="1343410"/>
          <a:ext cx="7772401" cy="3785616"/>
        </p:xfrm>
        <a:graphic>
          <a:graphicData uri="http://schemas.openxmlformats.org/drawingml/2006/table">
            <a:tbl>
              <a:tblPr firstRow="1" firstCol="1" lastRow="1" lastCol="1" bandRow="1" bandCol="1">
                <a:tableStyleId>{69012ECD-51FC-41F1-AA8D-1B2483CD663E}</a:tableStyleId>
              </a:tblPr>
              <a:tblGrid>
                <a:gridCol w="273588"/>
                <a:gridCol w="2148292"/>
                <a:gridCol w="2650389"/>
                <a:gridCol w="2700132"/>
              </a:tblGrid>
              <a:tr h="0">
                <a:tc gridSpan="4">
                  <a:txBody>
                    <a:bodyPr/>
                    <a:lstStyle/>
                    <a:p>
                      <a:pPr marL="0" marR="0" indent="0" algn="ctr">
                        <a:spcBef>
                          <a:spcPts val="1200"/>
                        </a:spcBef>
                        <a:spcAft>
                          <a:spcPts val="1200"/>
                        </a:spcAft>
                      </a:pPr>
                      <a:r>
                        <a:rPr lang="ru-RU" sz="900" dirty="0">
                          <a:effectLst/>
                        </a:rPr>
                        <a:t>В иске отказано</a:t>
                      </a:r>
                      <a:endParaRPr lang="en-US" sz="1000" dirty="0">
                        <a:effectLst/>
                        <a:latin typeface="Times New Roman"/>
                        <a:ea typeface="Times New Roman"/>
                      </a:endParaRPr>
                    </a:p>
                  </a:txBody>
                  <a:tcPr marL="56020" marR="56020"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1207536">
                <a:tc>
                  <a:txBody>
                    <a:bodyPr/>
                    <a:lstStyle/>
                    <a:p>
                      <a:pPr marL="0" marR="0" lvl="0" indent="0" algn="just" defTabSz="914400" rtl="0" eaLnBrk="1" latinLnBrk="0" hangingPunct="1">
                        <a:spcBef>
                          <a:spcPts val="1200"/>
                        </a:spcBef>
                        <a:spcAft>
                          <a:spcPts val="1200"/>
                        </a:spcAft>
                        <a:buFontTx/>
                        <a:buNone/>
                      </a:pPr>
                      <a:r>
                        <a:rPr lang="ru-RU" sz="900" b="1" kern="1200" dirty="0">
                          <a:solidFill>
                            <a:schemeClr val="tx1"/>
                          </a:solidFill>
                          <a:effectLst/>
                          <a:latin typeface="Times New Roman"/>
                          <a:ea typeface="Times New Roman"/>
                          <a:cs typeface="+mn-cs"/>
                        </a:rPr>
                        <a:t> </a:t>
                      </a:r>
                      <a:r>
                        <a:rPr lang="en-US" sz="900" b="1" kern="1200" dirty="0" smtClean="0">
                          <a:solidFill>
                            <a:schemeClr val="tx1"/>
                          </a:solidFill>
                          <a:effectLst/>
                          <a:latin typeface="Times New Roman"/>
                          <a:ea typeface="Times New Roman"/>
                          <a:cs typeface="+mn-cs"/>
                        </a:rPr>
                        <a:t>6</a:t>
                      </a:r>
                      <a:r>
                        <a:rPr lang="en-US" sz="1000" b="1" kern="1200" dirty="0" smtClean="0">
                          <a:solidFill>
                            <a:schemeClr val="tx1"/>
                          </a:solidFill>
                          <a:effectLst/>
                          <a:latin typeface="Times New Roman"/>
                          <a:ea typeface="Times New Roman"/>
                          <a:cs typeface="+mn-cs"/>
                        </a:rPr>
                        <a:t>.</a:t>
                      </a:r>
                      <a:endParaRPr lang="en-US" sz="1000" b="1" kern="1200" dirty="0">
                        <a:solidFill>
                          <a:schemeClr val="tx1"/>
                        </a:solidFill>
                        <a:effectLst/>
                        <a:latin typeface="Times New Roman"/>
                        <a:ea typeface="Times New Roman"/>
                        <a:cs typeface="+mn-cs"/>
                      </a:endParaRPr>
                    </a:p>
                  </a:txBody>
                  <a:tcPr marL="56020" marR="56020" marT="0" marB="0"/>
                </a:tc>
                <a:tc>
                  <a:txBody>
                    <a:bodyPr/>
                    <a:lstStyle/>
                    <a:p>
                      <a:pPr marL="0" marR="0" indent="0" algn="just">
                        <a:spcBef>
                          <a:spcPts val="1200"/>
                        </a:spcBef>
                        <a:spcAft>
                          <a:spcPts val="1200"/>
                        </a:spcAft>
                      </a:pPr>
                      <a:r>
                        <a:rPr lang="ru-RU" sz="900" dirty="0">
                          <a:effectLst/>
                        </a:rPr>
                        <a:t>Постановление ФАС Поволжского округа от 19.03.2010 г. по делу № А72-6296/2009</a:t>
                      </a:r>
                      <a:endParaRPr lang="en-US" sz="1000" dirty="0">
                        <a:effectLst/>
                      </a:endParaRPr>
                    </a:p>
                    <a:p>
                      <a:pPr marL="0" marR="0" indent="0" algn="just">
                        <a:spcBef>
                          <a:spcPts val="1200"/>
                        </a:spcBef>
                        <a:spcAft>
                          <a:spcPts val="1200"/>
                        </a:spcAft>
                      </a:pPr>
                      <a:r>
                        <a:rPr lang="ru-RU" sz="900" dirty="0">
                          <a:effectLst/>
                        </a:rPr>
                        <a:t>Определение ВАС РФ от 05.07.2010 г. № ВАС-9397/10 по этому же делу</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dirty="0">
                          <a:effectLst/>
                        </a:rPr>
                        <a:t>Истцу при заключении договора купли-продажи доли в ООО предоставлялся отчет об оценке доли, но не предоставлялась иная документация, отражающая показатели финансово-экономической деятельности ООО и состав его имущественных и неимущественных активов. Иск заявлен в связи с ухудшением качества товара.</a:t>
                      </a:r>
                      <a:endParaRPr lang="en-US" sz="100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Истцу была продана доля в ООО, а не конкретное имущество. Размер доли не уменьшился ни на день заключения договора купли-продажи, ни на день рассмотрения дела судом. </a:t>
                      </a:r>
                      <a:endParaRPr lang="en-US" sz="1000" b="0" dirty="0">
                        <a:effectLst/>
                      </a:endParaRPr>
                    </a:p>
                    <a:p>
                      <a:pPr marL="0" marR="0" indent="0" algn="just">
                        <a:spcBef>
                          <a:spcPts val="1200"/>
                        </a:spcBef>
                        <a:spcAft>
                          <a:spcPts val="1200"/>
                        </a:spcAft>
                      </a:pPr>
                      <a:r>
                        <a:rPr lang="ru-RU" sz="900" b="0" dirty="0">
                          <a:effectLst/>
                        </a:rPr>
                        <a:t>Истцом не доказан факт существенного нарушения требования к качеству товара-доли в ООО и невозможности осуществления деятельности ООО</a:t>
                      </a:r>
                      <a:r>
                        <a:rPr lang="ru-RU" sz="900" b="0" dirty="0" smtClean="0">
                          <a:effectLst/>
                        </a:rPr>
                        <a:t>.</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a:tc>
              </a:tr>
              <a:tr h="1344473">
                <a:tc>
                  <a:txBody>
                    <a:bodyPr/>
                    <a:lstStyle/>
                    <a:p>
                      <a:pPr marL="0" marR="0" lvl="0" indent="0" algn="just" defTabSz="914400" rtl="0" eaLnBrk="1" latinLnBrk="0" hangingPunct="1">
                        <a:spcBef>
                          <a:spcPts val="1200"/>
                        </a:spcBef>
                        <a:spcAft>
                          <a:spcPts val="1200"/>
                        </a:spcAft>
                        <a:buFontTx/>
                        <a:buNone/>
                      </a:pPr>
                      <a:r>
                        <a:rPr lang="ru-RU" sz="900" b="1" kern="1200" dirty="0">
                          <a:solidFill>
                            <a:schemeClr val="tx1"/>
                          </a:solidFill>
                          <a:effectLst/>
                          <a:latin typeface="Times New Roman"/>
                          <a:ea typeface="Times New Roman"/>
                          <a:cs typeface="+mn-cs"/>
                        </a:rPr>
                        <a:t> </a:t>
                      </a:r>
                      <a:r>
                        <a:rPr lang="en-US" sz="900" b="1" kern="1200" dirty="0" smtClean="0">
                          <a:solidFill>
                            <a:schemeClr val="tx1"/>
                          </a:solidFill>
                          <a:effectLst/>
                          <a:latin typeface="Times New Roman"/>
                          <a:ea typeface="Times New Roman"/>
                          <a:cs typeface="+mn-cs"/>
                        </a:rPr>
                        <a:t>7</a:t>
                      </a:r>
                      <a:r>
                        <a:rPr lang="en-US" sz="1000" b="1" kern="1200" dirty="0" smtClean="0">
                          <a:solidFill>
                            <a:schemeClr val="tx1"/>
                          </a:solidFill>
                          <a:effectLst/>
                          <a:latin typeface="Times New Roman"/>
                          <a:ea typeface="Times New Roman"/>
                          <a:cs typeface="+mn-cs"/>
                        </a:rPr>
                        <a:t>.</a:t>
                      </a:r>
                      <a:endParaRPr lang="en-US" sz="1000" b="1" kern="1200" dirty="0">
                        <a:solidFill>
                          <a:schemeClr val="tx1"/>
                        </a:solidFill>
                        <a:effectLst/>
                        <a:latin typeface="Times New Roman"/>
                        <a:ea typeface="Times New Roman"/>
                        <a:cs typeface="+mn-cs"/>
                      </a:endParaRPr>
                    </a:p>
                  </a:txBody>
                  <a:tcPr marL="56020" marR="56020" marT="0" marB="0"/>
                </a:tc>
                <a:tc>
                  <a:txBody>
                    <a:bodyPr/>
                    <a:lstStyle/>
                    <a:p>
                      <a:pPr marL="0" marR="0" indent="0" algn="just">
                        <a:spcBef>
                          <a:spcPts val="1200"/>
                        </a:spcBef>
                        <a:spcAft>
                          <a:spcPts val="1200"/>
                        </a:spcAft>
                      </a:pPr>
                      <a:r>
                        <a:rPr lang="ru-RU" sz="900" b="0" dirty="0">
                          <a:effectLst/>
                        </a:rPr>
                        <a:t>Постановление ФАС Волго-Вятского округа от 02.08.2007 г. по делу № А43-31826/2005-23-1071</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Фактический объем кредиторской задолженности эмитента акций, являвшихся предметом договора купли-продажи, превышает гарантированный продавцом; налоговым органом была выявлена задолженность эмитента перед бюджетом по налогу на прибыль. </a:t>
                      </a:r>
                      <a:endParaRPr lang="en-US" sz="1000" b="0" dirty="0">
                        <a:effectLst/>
                        <a:latin typeface="Times New Roman"/>
                        <a:ea typeface="Times New Roman"/>
                      </a:endParaRPr>
                    </a:p>
                  </a:txBody>
                  <a:tcPr marL="56020" marR="56020"/>
                </a:tc>
                <a:tc>
                  <a:txBody>
                    <a:bodyPr/>
                    <a:lstStyle/>
                    <a:p>
                      <a:pPr marL="0" marR="0" indent="0" algn="just">
                        <a:spcBef>
                          <a:spcPts val="1200"/>
                        </a:spcBef>
                        <a:spcAft>
                          <a:spcPts val="1200"/>
                        </a:spcAft>
                      </a:pPr>
                      <a:r>
                        <a:rPr lang="ru-RU" sz="900" b="0" dirty="0">
                          <a:effectLst/>
                        </a:rPr>
                        <a:t>Не доказан вывод истца о превышении объема кредиторской задолженности эмитента над гарантированным продавцом, так как нового обязательства эмитента не возникло, произошло </a:t>
                      </a:r>
                      <a:r>
                        <a:rPr lang="ru-RU" sz="900" b="0" dirty="0" err="1">
                          <a:effectLst/>
                        </a:rPr>
                        <a:t>новирование</a:t>
                      </a:r>
                      <a:r>
                        <a:rPr lang="ru-RU" sz="900" b="0" dirty="0">
                          <a:effectLst/>
                        </a:rPr>
                        <a:t> обязательств. </a:t>
                      </a:r>
                      <a:endParaRPr lang="en-US" sz="1000" b="0" dirty="0">
                        <a:effectLst/>
                      </a:endParaRPr>
                    </a:p>
                    <a:p>
                      <a:pPr marL="0" marR="0" indent="0" algn="just">
                        <a:spcBef>
                          <a:spcPts val="1200"/>
                        </a:spcBef>
                        <a:spcAft>
                          <a:spcPts val="1200"/>
                        </a:spcAft>
                      </a:pPr>
                      <a:r>
                        <a:rPr lang="ru-RU" sz="900" b="0" dirty="0">
                          <a:effectLst/>
                        </a:rPr>
                        <a:t>Наличие налоговой недоимки не может свидетельствовать о нарушении продавцом условий договора купли-продажи акций</a:t>
                      </a:r>
                      <a:r>
                        <a:rPr lang="ru-RU" sz="900" b="0" dirty="0" smtClean="0">
                          <a:effectLst/>
                        </a:rPr>
                        <a:t>.</a:t>
                      </a:r>
                      <a:r>
                        <a:rPr lang="en-US" sz="900" b="0" dirty="0" smtClean="0">
                          <a:effectLst/>
                        </a:rPr>
                        <a:t/>
                      </a:r>
                      <a:br>
                        <a:rPr lang="en-US" sz="900" b="0" dirty="0" smtClean="0">
                          <a:effectLst/>
                        </a:rPr>
                      </a:br>
                      <a:endParaRPr lang="en-US" sz="1000" b="0" dirty="0">
                        <a:effectLst/>
                        <a:latin typeface="Times New Roman"/>
                        <a:ea typeface="Times New Roman"/>
                      </a:endParaRPr>
                    </a:p>
                  </a:txBody>
                  <a:tcPr marL="56020" marR="56020"/>
                </a:tc>
              </a:tr>
            </a:tbl>
          </a:graphicData>
        </a:graphic>
      </p:graphicFrame>
    </p:spTree>
    <p:extLst>
      <p:ext uri="{BB962C8B-B14F-4D97-AF65-F5344CB8AC3E}">
        <p14:creationId xmlns:p14="http://schemas.microsoft.com/office/powerpoint/2010/main" val="4258067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a:t>
            </a:r>
            <a:r>
              <a:rPr lang="en-US" dirty="0" err="1" smtClean="0"/>
              <a:t>ричины</a:t>
            </a:r>
            <a:r>
              <a:rPr lang="en-US" dirty="0" smtClean="0"/>
              <a:t> </a:t>
            </a:r>
            <a:r>
              <a:rPr lang="en-US" dirty="0" err="1" smtClean="0"/>
              <a:t>заимствования</a:t>
            </a:r>
            <a:r>
              <a:rPr lang="en-US" dirty="0" smtClean="0"/>
              <a:t> </a:t>
            </a:r>
            <a:endParaRPr lang="en-US" dirty="0"/>
          </a:p>
        </p:txBody>
      </p:sp>
      <p:sp>
        <p:nvSpPr>
          <p:cNvPr id="3" name="Content Placeholder 2"/>
          <p:cNvSpPr>
            <a:spLocks noGrp="1"/>
          </p:cNvSpPr>
          <p:nvPr>
            <p:ph idx="1"/>
          </p:nvPr>
        </p:nvSpPr>
        <p:spPr>
          <a:xfrm>
            <a:off x="312821" y="1098884"/>
            <a:ext cx="8373979" cy="4311844"/>
          </a:xfrm>
        </p:spPr>
        <p:txBody>
          <a:bodyPr/>
          <a:lstStyle/>
          <a:p>
            <a:r>
              <a:rPr lang="ru-RU" sz="1300" dirty="0" smtClean="0"/>
              <a:t>Принятые в континентальном праве механизмы защиты в большинстве случаев не работали в России</a:t>
            </a:r>
          </a:p>
          <a:p>
            <a:r>
              <a:rPr lang="ru-RU" sz="1300" dirty="0" smtClean="0"/>
              <a:t> </a:t>
            </a:r>
            <a:r>
              <a:rPr lang="ru-RU" sz="1300" b="1" i="1" dirty="0" smtClean="0"/>
              <a:t>Заблуждение  и обман </a:t>
            </a:r>
            <a:r>
              <a:rPr lang="ru-RU" sz="1300" i="1" dirty="0" smtClean="0"/>
              <a:t>(см. подборку судебной практики в Приложении 1)</a:t>
            </a:r>
            <a:endParaRPr lang="ru-RU" sz="1300" b="1" i="1" dirty="0" smtClean="0"/>
          </a:p>
          <a:p>
            <a:pPr lvl="1"/>
            <a:r>
              <a:rPr lang="ru-RU" sz="1300" dirty="0" smtClean="0"/>
              <a:t>Положительная практика , основа которой заложена ФАС Уральского округа в 2006 г. </a:t>
            </a:r>
            <a:r>
              <a:rPr lang="ru-RU" sz="1100" dirty="0" smtClean="0"/>
              <a:t>(“Ликвидность акций относится к качеству предмета договора купли-продажи ценных бумаг, в связи с чем заблуждение относительно финансового состояния эмитента является заблуждением относительно качеств предмета сделки, которые значительно снижают возможности его использования по назначению.”)</a:t>
            </a:r>
          </a:p>
          <a:p>
            <a:pPr lvl="1"/>
            <a:r>
              <a:rPr lang="ru-RU" sz="1300" dirty="0" smtClean="0"/>
              <a:t>Подавляющая практика отказная:</a:t>
            </a:r>
          </a:p>
          <a:p>
            <a:pPr lvl="2"/>
            <a:r>
              <a:rPr lang="ru-RU" sz="1300" dirty="0" smtClean="0">
                <a:latin typeface="Times New Roman"/>
                <a:ea typeface="Times New Roman"/>
              </a:rPr>
              <a:t>Заблуждение в мотиве</a:t>
            </a:r>
          </a:p>
          <a:p>
            <a:pPr lvl="2"/>
            <a:r>
              <a:rPr lang="ru-RU" sz="1300" dirty="0" smtClean="0">
                <a:latin typeface="Times New Roman"/>
                <a:ea typeface="Times New Roman"/>
              </a:rPr>
              <a:t>Отсутствие должной степени заботливости и осмотрительности  (дела 1-5, 17-19 в Приложении 1):</a:t>
            </a:r>
          </a:p>
          <a:p>
            <a:pPr lvl="3"/>
            <a:r>
              <a:rPr lang="ru-RU" sz="1300" dirty="0" smtClean="0">
                <a:latin typeface="Times New Roman"/>
                <a:ea typeface="Times New Roman"/>
              </a:rPr>
              <a:t>Не запросил или не изучил бухгалтерскую отчетность</a:t>
            </a:r>
          </a:p>
          <a:p>
            <a:pPr lvl="3"/>
            <a:r>
              <a:rPr lang="ru-RU" sz="1300" dirty="0" smtClean="0">
                <a:latin typeface="Times New Roman"/>
                <a:ea typeface="Times New Roman"/>
              </a:rPr>
              <a:t>Не запросил или не изучил информацию о сделках общества, решениях органов управления, наличии активов</a:t>
            </a:r>
          </a:p>
          <a:p>
            <a:pPr lvl="3"/>
            <a:r>
              <a:rPr lang="ru-RU" sz="1300" dirty="0" smtClean="0">
                <a:latin typeface="Times New Roman"/>
                <a:ea typeface="Times New Roman"/>
              </a:rPr>
              <a:t>Не обратился к ЕГРП или ЕГРЮЛ (дела 19, 20)</a:t>
            </a:r>
          </a:p>
          <a:p>
            <a:pPr lvl="3"/>
            <a:r>
              <a:rPr lang="ru-RU" sz="1300" dirty="0" smtClean="0">
                <a:latin typeface="Times New Roman"/>
                <a:ea typeface="Times New Roman"/>
              </a:rPr>
              <a:t>Не использовал информационные права участника (дела 10, 13)</a:t>
            </a:r>
          </a:p>
          <a:p>
            <a:pPr lvl="2"/>
            <a:r>
              <a:rPr lang="ru-RU" sz="1300" dirty="0" smtClean="0">
                <a:latin typeface="Times New Roman"/>
                <a:ea typeface="Times New Roman"/>
              </a:rPr>
              <a:t>Договор или переписка сторон не содержит указания на важность тех или иных фактов (дела 7, 8, 11, 16) – особенно актуально после реформы ГК РФ </a:t>
            </a:r>
          </a:p>
          <a:p>
            <a:pPr lvl="2"/>
            <a:r>
              <a:rPr lang="ru-RU" sz="1300" i="1" dirty="0" smtClean="0">
                <a:latin typeface="Times New Roman"/>
                <a:ea typeface="Times New Roman"/>
              </a:rPr>
              <a:t>Не доказан умысел или недобросовестность лица, предоставляющего информацию (дела 8, 11, 17)</a:t>
            </a:r>
          </a:p>
          <a:p>
            <a:pPr lvl="2"/>
            <a:r>
              <a:rPr lang="ru-RU" sz="1300" i="1" dirty="0" smtClean="0">
                <a:latin typeface="Times New Roman"/>
                <a:ea typeface="Times New Roman"/>
              </a:rPr>
              <a:t>Недостоверная информация не может снизить возможность использования доли участия по назначению (дела 9, 22)</a:t>
            </a:r>
          </a:p>
          <a:p>
            <a:pPr lvl="2"/>
            <a:r>
              <a:rPr lang="ru-RU" sz="1300" i="1" dirty="0" smtClean="0">
                <a:latin typeface="Times New Roman"/>
                <a:ea typeface="Times New Roman"/>
              </a:rPr>
              <a:t>Несмотря на недостоверность информации стал участником общества </a:t>
            </a:r>
            <a:r>
              <a:rPr lang="en-US" sz="1300" i="1" dirty="0" smtClean="0">
                <a:latin typeface="Times New Roman"/>
                <a:ea typeface="Times New Roman"/>
              </a:rPr>
              <a:t>(8) </a:t>
            </a:r>
          </a:p>
          <a:p>
            <a:pPr lvl="1"/>
            <a:endParaRPr lang="en-US" sz="1100" dirty="0" smtClean="0">
              <a:latin typeface="Times New Roman"/>
              <a:ea typeface="Times New Roman"/>
            </a:endParaRPr>
          </a:p>
          <a:p>
            <a:pPr lvl="1"/>
            <a:endParaRPr lang="en-US" sz="1100" dirty="0">
              <a:latin typeface="Times New Roman"/>
              <a:ea typeface="Times New Roman"/>
            </a:endParaRPr>
          </a:p>
          <a:p>
            <a:endParaRPr lang="en-US" sz="1300" dirty="0"/>
          </a:p>
        </p:txBody>
      </p:sp>
      <p:sp>
        <p:nvSpPr>
          <p:cNvPr id="4" name="Slide Number Placeholder 3"/>
          <p:cNvSpPr>
            <a:spLocks noGrp="1"/>
          </p:cNvSpPr>
          <p:nvPr>
            <p:ph type="sldNum" sz="quarter" idx="12"/>
          </p:nvPr>
        </p:nvSpPr>
        <p:spPr/>
        <p:txBody>
          <a:bodyPr/>
          <a:lstStyle/>
          <a:p>
            <a:fld id="{46815AD9-F1A4-4B56-A2F0-04160DD9FCFD}" type="slidenum">
              <a:rPr lang="en-US" smtClean="0"/>
              <a:pPr/>
              <a:t>3</a:t>
            </a:fld>
            <a:endParaRPr lang="en-US"/>
          </a:p>
        </p:txBody>
      </p:sp>
    </p:spTree>
    <p:extLst>
      <p:ext uri="{BB962C8B-B14F-4D97-AF65-F5344CB8AC3E}">
        <p14:creationId xmlns:p14="http://schemas.microsoft.com/office/powerpoint/2010/main" val="42679889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3 - </a:t>
            </a:r>
            <a:r>
              <a:rPr lang="ru-RU" altLang="en-US" sz="2000" dirty="0" smtClean="0"/>
              <a:t>Самостоятельное </a:t>
            </a:r>
            <a:r>
              <a:rPr lang="ru-RU" altLang="en-US" sz="2000" dirty="0"/>
              <a:t>обязательство</a:t>
            </a:r>
          </a:p>
        </p:txBody>
      </p:sp>
      <p:sp>
        <p:nvSpPr>
          <p:cNvPr id="169044" name="Rectangle 84"/>
          <p:cNvSpPr>
            <a:spLocks noChangeArrowheads="1"/>
          </p:cNvSpPr>
          <p:nvPr/>
        </p:nvSpPr>
        <p:spPr bwMode="auto">
          <a:xfrm>
            <a:off x="-285750" y="6854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ltLang="en-US" sz="2400">
              <a:latin typeface="Times New Roman" pitchFamily="18"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373188"/>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Table 4"/>
          <p:cNvGraphicFramePr>
            <a:graphicFrameLocks noGrp="1"/>
          </p:cNvGraphicFramePr>
          <p:nvPr>
            <p:extLst>
              <p:ext uri="{D42A27DB-BD31-4B8C-83A1-F6EECF244321}">
                <p14:modId xmlns:p14="http://schemas.microsoft.com/office/powerpoint/2010/main" val="182314414"/>
              </p:ext>
            </p:extLst>
          </p:nvPr>
        </p:nvGraphicFramePr>
        <p:xfrm>
          <a:off x="471637" y="1087654"/>
          <a:ext cx="8386612" cy="5452872"/>
        </p:xfrm>
        <a:graphic>
          <a:graphicData uri="http://schemas.openxmlformats.org/drawingml/2006/table">
            <a:tbl>
              <a:tblPr firstRow="1" firstCol="1" lastRow="1" lastCol="1" bandRow="1" bandCol="1">
                <a:tableStyleId>{69012ECD-51FC-41F1-AA8D-1B2483CD663E}</a:tableStyleId>
              </a:tblPr>
              <a:tblGrid>
                <a:gridCol w="231007"/>
                <a:gridCol w="1414913"/>
                <a:gridCol w="3054221"/>
                <a:gridCol w="311313"/>
                <a:gridCol w="3375158"/>
              </a:tblGrid>
              <a:tr h="269988">
                <a:tc>
                  <a:txBody>
                    <a:bodyPr/>
                    <a:lstStyle/>
                    <a:p>
                      <a:pPr marL="0" marR="0" indent="0" algn="ctr">
                        <a:spcBef>
                          <a:spcPts val="1200"/>
                        </a:spcBef>
                        <a:spcAft>
                          <a:spcPts val="1200"/>
                        </a:spcAft>
                      </a:pPr>
                      <a:r>
                        <a:rPr lang="ru-RU" sz="900" dirty="0">
                          <a:effectLst/>
                        </a:rPr>
                        <a:t>№</a:t>
                      </a:r>
                      <a:endParaRPr lang="en-US" sz="900" dirty="0">
                        <a:effectLst/>
                        <a:latin typeface="Times New Roman"/>
                        <a:ea typeface="Times New Roman"/>
                      </a:endParaRPr>
                    </a:p>
                  </a:txBody>
                  <a:tcPr marL="40785" marR="40785" marT="109728" marB="109728"/>
                </a:tc>
                <a:tc>
                  <a:txBody>
                    <a:bodyPr/>
                    <a:lstStyle/>
                    <a:p>
                      <a:pPr marL="0" marR="0" indent="0" algn="l">
                        <a:spcBef>
                          <a:spcPts val="1200"/>
                        </a:spcBef>
                        <a:spcAft>
                          <a:spcPts val="1200"/>
                        </a:spcAft>
                      </a:pPr>
                      <a:r>
                        <a:rPr lang="ru-RU" sz="900" dirty="0">
                          <a:effectLst/>
                        </a:rPr>
                        <a:t>Реквизиты</a:t>
                      </a:r>
                      <a:endParaRPr lang="en-US" sz="900" dirty="0">
                        <a:effectLst/>
                        <a:latin typeface="Times New Roman"/>
                        <a:ea typeface="Times New Roman"/>
                      </a:endParaRPr>
                    </a:p>
                  </a:txBody>
                  <a:tcPr marL="40785" marR="40785" marT="109728" marB="109728"/>
                </a:tc>
                <a:tc>
                  <a:txBody>
                    <a:bodyPr/>
                    <a:lstStyle/>
                    <a:p>
                      <a:pPr marL="0" marR="0" indent="0" algn="ctr">
                        <a:spcBef>
                          <a:spcPts val="1200"/>
                        </a:spcBef>
                        <a:spcAft>
                          <a:spcPts val="1200"/>
                        </a:spcAft>
                      </a:pPr>
                      <a:r>
                        <a:rPr lang="ru-RU" sz="900" dirty="0">
                          <a:effectLst/>
                        </a:rPr>
                        <a:t>Основание иска</a:t>
                      </a:r>
                      <a:endParaRPr lang="en-US" sz="900" dirty="0">
                        <a:effectLst/>
                        <a:latin typeface="Times New Roman"/>
                        <a:ea typeface="Times New Roman"/>
                      </a:endParaRPr>
                    </a:p>
                  </a:txBody>
                  <a:tcPr marL="40785" marR="40785" marT="109728" marB="109728"/>
                </a:tc>
                <a:tc gridSpan="2">
                  <a:txBody>
                    <a:bodyPr/>
                    <a:lstStyle/>
                    <a:p>
                      <a:pPr marL="0" marR="0" indent="0" algn="ctr">
                        <a:spcBef>
                          <a:spcPts val="1200"/>
                        </a:spcBef>
                        <a:spcAft>
                          <a:spcPts val="1200"/>
                        </a:spcAft>
                      </a:pPr>
                      <a:r>
                        <a:rPr lang="ru-RU" sz="900" dirty="0" smtClean="0">
                          <a:effectLst/>
                        </a:rPr>
                        <a:t>Обоснование решения </a:t>
                      </a:r>
                      <a:r>
                        <a:rPr lang="ru-RU" sz="900" dirty="0">
                          <a:effectLst/>
                        </a:rPr>
                        <a:t>суда</a:t>
                      </a:r>
                      <a:endParaRPr lang="en-US" sz="900" dirty="0">
                        <a:effectLst/>
                        <a:latin typeface="Times New Roman"/>
                        <a:ea typeface="Times New Roman"/>
                      </a:endParaRPr>
                    </a:p>
                  </a:txBody>
                  <a:tcPr marL="40785" marR="40785" marT="109728" marB="109728"/>
                </a:tc>
                <a:tc hMerge="1">
                  <a:txBody>
                    <a:bodyPr/>
                    <a:lstStyle/>
                    <a:p>
                      <a:endParaRPr lang="en-US"/>
                    </a:p>
                  </a:txBody>
                  <a:tcPr/>
                </a:tc>
              </a:tr>
              <a:tr h="334401">
                <a:tc>
                  <a:txBody>
                    <a:bodyPr/>
                    <a:lstStyle/>
                    <a:p>
                      <a:pPr marL="0" marR="0" indent="0" algn="ctr">
                        <a:spcBef>
                          <a:spcPts val="1200"/>
                        </a:spcBef>
                        <a:spcAft>
                          <a:spcPts val="1200"/>
                        </a:spcAft>
                      </a:pPr>
                      <a:r>
                        <a:rPr lang="ru-RU" sz="700">
                          <a:effectLst/>
                        </a:rPr>
                        <a:t> </a:t>
                      </a:r>
                      <a:endParaRPr lang="en-US" sz="700">
                        <a:effectLst/>
                        <a:latin typeface="Times New Roman"/>
                        <a:ea typeface="Times New Roman"/>
                      </a:endParaRPr>
                    </a:p>
                  </a:txBody>
                  <a:tcPr marL="40785" marR="40785" marT="0" marB="0"/>
                </a:tc>
                <a:tc gridSpan="4">
                  <a:txBody>
                    <a:bodyPr/>
                    <a:lstStyle/>
                    <a:p>
                      <a:pPr marL="0" marR="0" indent="0" algn="ctr">
                        <a:spcBef>
                          <a:spcPts val="1200"/>
                        </a:spcBef>
                        <a:spcAft>
                          <a:spcPts val="1200"/>
                        </a:spcAft>
                      </a:pPr>
                      <a:r>
                        <a:rPr lang="ru-RU" sz="900" dirty="0">
                          <a:effectLst/>
                        </a:rPr>
                        <a:t>Иск удовлетворен</a:t>
                      </a:r>
                      <a:endParaRPr lang="en-US" sz="900" dirty="0">
                        <a:effectLst/>
                        <a:latin typeface="Times New Roman"/>
                        <a:ea typeface="Times New Roman"/>
                      </a:endParaRPr>
                    </a:p>
                  </a:txBody>
                  <a:tcPr marL="40785" marR="40785" marT="109728" marB="109728"/>
                </a:tc>
                <a:tc hMerge="1">
                  <a:txBody>
                    <a:bodyPr/>
                    <a:lstStyle/>
                    <a:p>
                      <a:endParaRPr lang="en-US"/>
                    </a:p>
                  </a:txBody>
                  <a:tcPr/>
                </a:tc>
                <a:tc hMerge="1">
                  <a:txBody>
                    <a:bodyPr/>
                    <a:lstStyle/>
                    <a:p>
                      <a:endParaRPr lang="en-US"/>
                    </a:p>
                  </a:txBody>
                  <a:tcPr/>
                </a:tc>
                <a:tc hMerge="1">
                  <a:txBody>
                    <a:bodyPr/>
                    <a:lstStyle/>
                    <a:p>
                      <a:endParaRPr lang="en-US"/>
                    </a:p>
                  </a:txBody>
                  <a:tcPr/>
                </a:tc>
              </a:tr>
              <a:tr h="1962592">
                <a:tc>
                  <a:txBody>
                    <a:bodyPr/>
                    <a:lstStyle/>
                    <a:p>
                      <a:pPr marL="0" marR="0" lvl="0" indent="0" algn="just">
                        <a:spcBef>
                          <a:spcPts val="1200"/>
                        </a:spcBef>
                        <a:spcAft>
                          <a:spcPts val="1200"/>
                        </a:spcAft>
                        <a:buFontTx/>
                        <a:buNone/>
                      </a:pPr>
                      <a:r>
                        <a:rPr lang="ru-RU" sz="900" dirty="0">
                          <a:effectLst/>
                        </a:rPr>
                        <a:t> </a:t>
                      </a:r>
                      <a:r>
                        <a:rPr lang="en-US" sz="900" dirty="0" smtClean="0">
                          <a:effectLst/>
                        </a:rPr>
                        <a:t>1.</a:t>
                      </a:r>
                      <a:endParaRPr lang="en-US" sz="900" dirty="0">
                        <a:effectLst/>
                        <a:latin typeface="Times New Roman"/>
                        <a:ea typeface="Times New Roman"/>
                      </a:endParaRPr>
                    </a:p>
                  </a:txBody>
                  <a:tcPr marL="40785" marR="40785" marT="0" marB="0"/>
                </a:tc>
                <a:tc>
                  <a:txBody>
                    <a:bodyPr/>
                    <a:lstStyle/>
                    <a:p>
                      <a:pPr marL="0" marR="0" indent="0" algn="just">
                        <a:spcBef>
                          <a:spcPts val="600"/>
                        </a:spcBef>
                        <a:spcAft>
                          <a:spcPts val="1200"/>
                        </a:spcAft>
                      </a:pPr>
                      <a:r>
                        <a:rPr lang="ru-RU" sz="850" dirty="0">
                          <a:effectLst/>
                        </a:rPr>
                        <a:t>Постановление Арбитражного суда Московского округа от 29.11.2016 г. № Ф05-18230/2016 по делу № А40-26248/16</a:t>
                      </a:r>
                      <a:endParaRPr lang="en-US" sz="850" dirty="0">
                        <a:effectLst/>
                      </a:endParaRPr>
                    </a:p>
                    <a:p>
                      <a:pPr marL="0" marR="0" indent="0" algn="just">
                        <a:spcBef>
                          <a:spcPts val="600"/>
                        </a:spcBef>
                        <a:spcAft>
                          <a:spcPts val="1200"/>
                        </a:spcAft>
                      </a:pPr>
                      <a:r>
                        <a:rPr lang="ru-RU" sz="850" dirty="0">
                          <a:effectLst/>
                        </a:rPr>
                        <a:t>Определение ВС РФ от 28.03.2017 г. № 305-ЭС17-1656 по этому же делу</a:t>
                      </a:r>
                      <a:endParaRPr lang="en-US" sz="850" dirty="0">
                        <a:effectLst/>
                        <a:latin typeface="Times New Roman"/>
                        <a:ea typeface="Times New Roman"/>
                      </a:endParaRPr>
                    </a:p>
                  </a:txBody>
                  <a:tcPr marL="40785" marR="40785" marB="0"/>
                </a:tc>
                <a:tc gridSpan="2">
                  <a:txBody>
                    <a:bodyPr/>
                    <a:lstStyle/>
                    <a:p>
                      <a:pPr marL="0" marR="0" indent="0" algn="just">
                        <a:spcBef>
                          <a:spcPts val="600"/>
                        </a:spcBef>
                        <a:spcAft>
                          <a:spcPts val="600"/>
                        </a:spcAft>
                      </a:pPr>
                      <a:r>
                        <a:rPr lang="ru-RU" sz="850" dirty="0">
                          <a:effectLst/>
                        </a:rPr>
                        <a:t>Согласно информационному сообщению аукциона по приватизации принадлежащих г. Москве акций АО, на момент проведения конкурса между ответчиком и АО был заключен договор аренды нежилого помещения.</a:t>
                      </a:r>
                      <a:endParaRPr lang="en-US" sz="850" dirty="0">
                        <a:effectLst/>
                      </a:endParaRPr>
                    </a:p>
                    <a:p>
                      <a:pPr marL="0" marR="0" indent="0" algn="just">
                        <a:spcBef>
                          <a:spcPts val="600"/>
                        </a:spcBef>
                        <a:spcAft>
                          <a:spcPts val="600"/>
                        </a:spcAft>
                      </a:pPr>
                      <a:r>
                        <a:rPr lang="ru-RU" sz="850" dirty="0">
                          <a:effectLst/>
                        </a:rPr>
                        <a:t>О расторжении договора аренды истцу стало известно после заключения договора купли-продажи акций, причем какие-либо изменения в конкурсную документацию ответчиком не вносились.</a:t>
                      </a:r>
                      <a:endParaRPr lang="en-US" sz="850" dirty="0">
                        <a:effectLst/>
                      </a:endParaRPr>
                    </a:p>
                    <a:p>
                      <a:pPr marL="0" marR="0" indent="0" algn="just">
                        <a:spcBef>
                          <a:spcPts val="600"/>
                        </a:spcBef>
                        <a:spcAft>
                          <a:spcPts val="600"/>
                        </a:spcAft>
                      </a:pPr>
                      <a:r>
                        <a:rPr lang="ru-RU" sz="850" dirty="0">
                          <a:effectLst/>
                        </a:rPr>
                        <a:t>Действия ответчика по досрочному расторжению договора аренды в значительной степени лишили истца того, на что он рассчитывал при приобретении 100% акций АО.</a:t>
                      </a:r>
                      <a:endParaRPr lang="en-US" sz="850" dirty="0">
                        <a:effectLst/>
                        <a:latin typeface="Times New Roman"/>
                        <a:ea typeface="Times New Roman"/>
                      </a:endParaRPr>
                    </a:p>
                  </a:txBody>
                  <a:tcPr marL="40785" marR="40785" marB="0"/>
                </a:tc>
                <a:tc hMerge="1">
                  <a:txBody>
                    <a:bodyPr/>
                    <a:lstStyle/>
                    <a:p>
                      <a:pPr marL="0" marR="0" indent="0" algn="just">
                        <a:spcBef>
                          <a:spcPts val="1200"/>
                        </a:spcBef>
                        <a:spcAft>
                          <a:spcPts val="1200"/>
                        </a:spcAft>
                      </a:pPr>
                      <a:endParaRPr lang="en-US" sz="700">
                        <a:effectLst/>
                        <a:latin typeface="Times New Roman"/>
                        <a:ea typeface="Times New Roman"/>
                      </a:endParaRPr>
                    </a:p>
                  </a:txBody>
                  <a:tcPr marL="40785" marR="40785" marT="0" marB="0"/>
                </a:tc>
                <a:tc>
                  <a:txBody>
                    <a:bodyPr/>
                    <a:lstStyle/>
                    <a:p>
                      <a:pPr marL="0" marR="0" indent="0" algn="l">
                        <a:spcBef>
                          <a:spcPts val="600"/>
                        </a:spcBef>
                        <a:spcAft>
                          <a:spcPts val="600"/>
                        </a:spcAft>
                      </a:pPr>
                      <a:r>
                        <a:rPr lang="ru-RU" sz="850" b="0" dirty="0">
                          <a:effectLst/>
                        </a:rPr>
                        <a:t>Право аренды прямо влияло на определение стоимости приобретаемых истцом акций.</a:t>
                      </a:r>
                      <a:endParaRPr lang="en-US" sz="850" b="0" dirty="0">
                        <a:effectLst/>
                      </a:endParaRPr>
                    </a:p>
                    <a:p>
                      <a:pPr marL="0" marR="0" indent="0" algn="l">
                        <a:spcBef>
                          <a:spcPts val="600"/>
                        </a:spcBef>
                        <a:spcAft>
                          <a:spcPts val="600"/>
                        </a:spcAft>
                      </a:pPr>
                      <a:r>
                        <a:rPr lang="ru-RU" sz="850" b="0" dirty="0">
                          <a:effectLst/>
                        </a:rPr>
                        <a:t>Ответчиком было допущено существенное нарушение договора, поскольку действия ответчика в значительной степени лишили истца того, на что он рассчитывал при заключении договора купли-продажи акций.</a:t>
                      </a:r>
                      <a:endParaRPr lang="en-US" sz="850" b="0" dirty="0">
                        <a:effectLst/>
                      </a:endParaRPr>
                    </a:p>
                    <a:p>
                      <a:pPr marL="0" marR="0" indent="0" algn="l">
                        <a:spcBef>
                          <a:spcPts val="600"/>
                        </a:spcBef>
                        <a:spcAft>
                          <a:spcPts val="600"/>
                        </a:spcAft>
                      </a:pPr>
                      <a:r>
                        <a:rPr lang="ru-RU" sz="850" b="0" dirty="0">
                          <a:effectLst/>
                        </a:rPr>
                        <a:t>Ответчиком не представлено доказательств внесения соответствующих изменений в конкурсную документацию.</a:t>
                      </a:r>
                      <a:endParaRPr lang="en-US" sz="850" b="0" dirty="0">
                        <a:effectLst/>
                      </a:endParaRPr>
                    </a:p>
                    <a:p>
                      <a:pPr marL="0" marR="0" indent="0" algn="l">
                        <a:spcBef>
                          <a:spcPts val="600"/>
                        </a:spcBef>
                        <a:spcAft>
                          <a:spcPts val="600"/>
                        </a:spcAft>
                      </a:pPr>
                      <a:r>
                        <a:rPr lang="ru-RU" sz="850" b="0" dirty="0">
                          <a:effectLst/>
                        </a:rPr>
                        <a:t>Тот факт, что истцу при подписании договора стало известно об изменении адреса общества, не свидетельствует о том, что истцу автоматически стало известно о расторжении договора аренды</a:t>
                      </a:r>
                      <a:r>
                        <a:rPr lang="ru-RU" sz="850" b="0" dirty="0" smtClean="0">
                          <a:effectLst/>
                        </a:rPr>
                        <a:t>.</a:t>
                      </a:r>
                      <a:endParaRPr lang="en-US" sz="850" b="0" dirty="0" smtClean="0">
                        <a:effectLst/>
                      </a:endParaRPr>
                    </a:p>
                    <a:p>
                      <a:pPr marL="0" marR="0" indent="0" algn="l">
                        <a:spcBef>
                          <a:spcPts val="600"/>
                        </a:spcBef>
                        <a:spcAft>
                          <a:spcPts val="600"/>
                        </a:spcAft>
                      </a:pPr>
                      <a:endParaRPr lang="en-US" sz="850" dirty="0">
                        <a:effectLst/>
                        <a:latin typeface="Times New Roman"/>
                        <a:ea typeface="Times New Roman"/>
                      </a:endParaRPr>
                    </a:p>
                  </a:txBody>
                  <a:tcPr marL="40785" marR="40785" marB="0"/>
                </a:tc>
              </a:tr>
              <a:tr h="1994976">
                <a:tc>
                  <a:txBody>
                    <a:bodyPr/>
                    <a:lstStyle/>
                    <a:p>
                      <a:pPr marL="0" marR="0" lvl="0" indent="0" algn="just">
                        <a:spcBef>
                          <a:spcPts val="1200"/>
                        </a:spcBef>
                        <a:spcAft>
                          <a:spcPts val="1200"/>
                        </a:spcAft>
                        <a:buFontTx/>
                        <a:buNone/>
                      </a:pPr>
                      <a:r>
                        <a:rPr lang="ru-RU" sz="900" dirty="0">
                          <a:effectLst/>
                        </a:rPr>
                        <a:t> </a:t>
                      </a:r>
                      <a:r>
                        <a:rPr lang="en-US" sz="900" dirty="0" smtClean="0">
                          <a:effectLst/>
                        </a:rPr>
                        <a:t>2.</a:t>
                      </a:r>
                      <a:endParaRPr lang="en-US" sz="900" dirty="0">
                        <a:effectLst/>
                        <a:latin typeface="Times New Roman"/>
                        <a:ea typeface="Times New Roman"/>
                      </a:endParaRPr>
                    </a:p>
                  </a:txBody>
                  <a:tcPr marL="40785" marR="40785" marT="0" marB="0"/>
                </a:tc>
                <a:tc>
                  <a:txBody>
                    <a:bodyPr/>
                    <a:lstStyle/>
                    <a:p>
                      <a:pPr marL="0" marR="0" indent="0" algn="just">
                        <a:spcBef>
                          <a:spcPts val="600"/>
                        </a:spcBef>
                        <a:spcAft>
                          <a:spcPts val="1200"/>
                        </a:spcAft>
                      </a:pPr>
                      <a:r>
                        <a:rPr lang="ru-RU" sz="850" b="0" dirty="0">
                          <a:effectLst/>
                        </a:rPr>
                        <a:t>Постановление ФАС Центрального округа от 20.09.2012 г. по делу № А14-3382/2011</a:t>
                      </a:r>
                      <a:endParaRPr lang="en-US" sz="850" b="0" dirty="0">
                        <a:effectLst/>
                        <a:latin typeface="Times New Roman"/>
                        <a:ea typeface="Times New Roman"/>
                      </a:endParaRPr>
                    </a:p>
                  </a:txBody>
                  <a:tcPr marL="40785" marR="40785" marB="0"/>
                </a:tc>
                <a:tc gridSpan="2">
                  <a:txBody>
                    <a:bodyPr/>
                    <a:lstStyle/>
                    <a:p>
                      <a:pPr marL="0" marR="0" indent="0" algn="just">
                        <a:spcBef>
                          <a:spcPts val="600"/>
                        </a:spcBef>
                        <a:spcAft>
                          <a:spcPts val="600"/>
                        </a:spcAft>
                      </a:pPr>
                      <a:r>
                        <a:rPr lang="ru-RU" sz="850" b="0" dirty="0">
                          <a:effectLst/>
                        </a:rPr>
                        <a:t>В договоре купли-продажи доли в ООО было предусмотрено условие о том, что продавец гарантирует покупателю, что доля приобретена в установленном законом порядке, получены справки об отсутствии задолженности ООО, сняты залоговые обременения с имущества ООО за счет собственных средств общества, положительно решены все судебные споры общества, ООО имеет положительный бухгалтерский баланс. Впоследствии продавцом право требования к покупателю было уступлено иным лицам, по заявлению продавца в отношении ООО был инициирован процесс банкротства, в результате которого ООО было ликвидировано. </a:t>
                      </a:r>
                      <a:endParaRPr lang="en-US" sz="850" b="0" dirty="0">
                        <a:effectLst/>
                      </a:endParaRPr>
                    </a:p>
                    <a:p>
                      <a:pPr marL="0" marR="0" indent="0" algn="just">
                        <a:spcBef>
                          <a:spcPts val="600"/>
                        </a:spcBef>
                        <a:spcAft>
                          <a:spcPts val="600"/>
                        </a:spcAft>
                      </a:pPr>
                      <a:r>
                        <a:rPr lang="ru-RU" sz="850" b="0" dirty="0">
                          <a:effectLst/>
                        </a:rPr>
                        <a:t>Истец (покупатель) считает, что ответчиком (продавцом) были нарушены данные им в договоре гарантии, что является существенным нарушением договора купли-продажи и основанием для его расторжения. Основанием для расторжения договора является также существенное изменение обстоятельств, из которых стороны исходили при заключении договора, выразившееся в банкротстве ООО. </a:t>
                      </a:r>
                      <a:endParaRPr lang="en-US" sz="850" b="0" dirty="0">
                        <a:effectLst/>
                        <a:latin typeface="Times New Roman"/>
                        <a:ea typeface="Times New Roman"/>
                      </a:endParaRPr>
                    </a:p>
                  </a:txBody>
                  <a:tcPr marL="40785" marR="40785" marB="0"/>
                </a:tc>
                <a:tc hMerge="1">
                  <a:txBody>
                    <a:bodyPr/>
                    <a:lstStyle/>
                    <a:p>
                      <a:pPr marL="0" marR="0" indent="0" algn="just">
                        <a:spcBef>
                          <a:spcPts val="1200"/>
                        </a:spcBef>
                        <a:spcAft>
                          <a:spcPts val="1200"/>
                        </a:spcAft>
                      </a:pPr>
                      <a:endParaRPr lang="en-US" sz="700" dirty="0">
                        <a:effectLst/>
                        <a:latin typeface="Times New Roman"/>
                        <a:ea typeface="Times New Roman"/>
                      </a:endParaRPr>
                    </a:p>
                  </a:txBody>
                  <a:tcPr marL="40785" marR="40785" marT="0" marB="0"/>
                </a:tc>
                <a:tc>
                  <a:txBody>
                    <a:bodyPr/>
                    <a:lstStyle/>
                    <a:p>
                      <a:pPr marL="0" marR="0" indent="0" algn="just">
                        <a:spcBef>
                          <a:spcPts val="600"/>
                        </a:spcBef>
                        <a:spcAft>
                          <a:spcPts val="1200"/>
                        </a:spcAft>
                      </a:pPr>
                      <a:r>
                        <a:rPr lang="ru-RU" sz="850" b="0" dirty="0">
                          <a:effectLst/>
                        </a:rPr>
                        <a:t>Банкротство является существенным изменением обстоятельств и основанием для расторжения договора в силу ст. 451 ГК РФ.</a:t>
                      </a:r>
                      <a:endParaRPr lang="en-US" sz="850" b="0" dirty="0">
                        <a:effectLst/>
                      </a:endParaRPr>
                    </a:p>
                    <a:p>
                      <a:pPr marL="0" marR="0" indent="0" algn="just">
                        <a:spcBef>
                          <a:spcPts val="600"/>
                        </a:spcBef>
                        <a:spcAft>
                          <a:spcPts val="1200"/>
                        </a:spcAft>
                      </a:pPr>
                      <a:r>
                        <a:rPr lang="ru-RU" sz="850" b="0" dirty="0">
                          <a:effectLst/>
                        </a:rPr>
                        <a:t>Неисполнение гарантий продавца относительно снятия залогов с имущества ООО за счет его собственных средств и положительного баланса ООО также является основанием для расторжения договора в порядке, предусмотренном п. 2 ст. 450 ГК РФ. </a:t>
                      </a:r>
                      <a:endParaRPr lang="en-US" sz="850" b="0" dirty="0">
                        <a:effectLst/>
                        <a:latin typeface="Times New Roman"/>
                        <a:ea typeface="Times New Roman"/>
                      </a:endParaRPr>
                    </a:p>
                  </a:txBody>
                  <a:tcPr marL="40785" marR="40785" marB="0"/>
                </a:tc>
              </a:tr>
            </a:tbl>
          </a:graphicData>
        </a:graphic>
      </p:graphicFrame>
      <p:sp>
        <p:nvSpPr>
          <p:cNvPr id="6" name="Slide Number Placeholder 4"/>
          <p:cNvSpPr>
            <a:spLocks noGrp="1"/>
          </p:cNvSpPr>
          <p:nvPr>
            <p:ph type="sldNum" sz="quarter" idx="12"/>
          </p:nvPr>
        </p:nvSpPr>
        <p:spPr>
          <a:xfrm>
            <a:off x="6858000" y="5981696"/>
            <a:ext cx="1820186" cy="457200"/>
          </a:xfrm>
        </p:spPr>
        <p:txBody>
          <a:bodyPr/>
          <a:lstStyle/>
          <a:p>
            <a:fld id="{9EEF0F94-F1B0-45EA-8DCD-6E03AB6D1DD1}" type="slidenum">
              <a:rPr lang="en-US" altLang="en-US"/>
              <a:pPr/>
              <a:t>30</a:t>
            </a:fld>
            <a:endParaRPr lang="en-US" altLang="en-US" dirty="0"/>
          </a:p>
        </p:txBody>
      </p:sp>
    </p:spTree>
    <p:extLst>
      <p:ext uri="{BB962C8B-B14F-4D97-AF65-F5344CB8AC3E}">
        <p14:creationId xmlns:p14="http://schemas.microsoft.com/office/powerpoint/2010/main" val="567983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3 – </a:t>
            </a:r>
            <a:r>
              <a:rPr lang="en-US" altLang="en-US" sz="2000" dirty="0" err="1" smtClean="0"/>
              <a:t>Самостоятельное</a:t>
            </a:r>
            <a:r>
              <a:rPr lang="en-US" altLang="en-US" sz="2000" dirty="0" smtClean="0"/>
              <a:t> </a:t>
            </a:r>
            <a:r>
              <a:rPr lang="en-US" altLang="en-US" sz="2000" dirty="0" err="1" smtClean="0"/>
              <a:t>обязательство</a:t>
            </a:r>
            <a:r>
              <a:rPr lang="en-US" altLang="en-US" sz="2000" dirty="0" smtClean="0"/>
              <a:t> </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31</a:t>
            </a:fld>
            <a:endParaRPr lang="en-US" altLang="en-US" sz="1800" b="1" dirty="0">
              <a:latin typeface="+mj-lt"/>
            </a:endParaRPr>
          </a:p>
        </p:txBody>
      </p:sp>
      <p:graphicFrame>
        <p:nvGraphicFramePr>
          <p:cNvPr id="3" name="Table Placeholder 2"/>
          <p:cNvGraphicFramePr>
            <a:graphicFrameLocks noGrp="1"/>
          </p:cNvGraphicFramePr>
          <p:nvPr>
            <p:ph type="tbl" idx="1"/>
            <p:extLst>
              <p:ext uri="{D42A27DB-BD31-4B8C-83A1-F6EECF244321}">
                <p14:modId xmlns:p14="http://schemas.microsoft.com/office/powerpoint/2010/main" val="1391719053"/>
              </p:ext>
            </p:extLst>
          </p:nvPr>
        </p:nvGraphicFramePr>
        <p:xfrm>
          <a:off x="557820" y="1095559"/>
          <a:ext cx="8355174" cy="4928616"/>
        </p:xfrm>
        <a:graphic>
          <a:graphicData uri="http://schemas.openxmlformats.org/drawingml/2006/table">
            <a:tbl>
              <a:tblPr firstRow="1" firstCol="1" lastRow="1" lastCol="1" bandRow="1" bandCol="1">
                <a:tableStyleId>{69012ECD-51FC-41F1-AA8D-1B2483CD663E}</a:tableStyleId>
              </a:tblPr>
              <a:tblGrid>
                <a:gridCol w="290471"/>
                <a:gridCol w="1461772"/>
                <a:gridCol w="3621492"/>
                <a:gridCol w="2981439"/>
              </a:tblGrid>
              <a:tr h="0">
                <a:tc>
                  <a:txBody>
                    <a:bodyPr/>
                    <a:lstStyle/>
                    <a:p>
                      <a:pPr marL="0" marR="0" indent="0" algn="ctr">
                        <a:spcBef>
                          <a:spcPts val="1200"/>
                        </a:spcBef>
                        <a:spcAft>
                          <a:spcPts val="1200"/>
                        </a:spcAft>
                      </a:pPr>
                      <a:r>
                        <a:rPr lang="ru-RU" sz="900" dirty="0">
                          <a:effectLst/>
                        </a:rPr>
                        <a:t> </a:t>
                      </a:r>
                      <a:endParaRPr lang="en-US" sz="900" dirty="0">
                        <a:effectLst/>
                        <a:latin typeface="Times New Roman"/>
                        <a:ea typeface="Times New Roman"/>
                      </a:endParaRPr>
                    </a:p>
                  </a:txBody>
                  <a:tcPr marL="36522" marR="36522" marT="0" marB="0"/>
                </a:tc>
                <a:tc gridSpan="3">
                  <a:txBody>
                    <a:bodyPr/>
                    <a:lstStyle/>
                    <a:p>
                      <a:pPr marL="0" marR="0" indent="0" algn="ctr">
                        <a:spcBef>
                          <a:spcPts val="1200"/>
                        </a:spcBef>
                        <a:spcAft>
                          <a:spcPts val="1200"/>
                        </a:spcAft>
                      </a:pPr>
                      <a:r>
                        <a:rPr lang="ru-RU" sz="900" dirty="0">
                          <a:effectLst/>
                        </a:rPr>
                        <a:t>В иске отказано</a:t>
                      </a:r>
                      <a:endParaRPr lang="en-US" sz="900" dirty="0">
                        <a:effectLst/>
                        <a:latin typeface="Times New Roman"/>
                        <a:ea typeface="Times New Roman"/>
                      </a:endParaRPr>
                    </a:p>
                  </a:txBody>
                  <a:tcPr marL="36522" marR="36522" marT="109728" marB="109728"/>
                </a:tc>
                <a:tc hMerge="1">
                  <a:txBody>
                    <a:bodyPr/>
                    <a:lstStyle/>
                    <a:p>
                      <a:endParaRPr lang="en-US"/>
                    </a:p>
                  </a:txBody>
                  <a:tcPr/>
                </a:tc>
                <a:tc hMerge="1">
                  <a:txBody>
                    <a:bodyPr/>
                    <a:lstStyle/>
                    <a:p>
                      <a:endParaRPr lang="en-US"/>
                    </a:p>
                  </a:txBody>
                  <a:tcPr/>
                </a:tc>
              </a:tr>
              <a:tr h="2361749">
                <a:tc>
                  <a:txBody>
                    <a:bodyPr/>
                    <a:lstStyle/>
                    <a:p>
                      <a:pPr marL="0" marR="0" lvl="0" indent="0" algn="just">
                        <a:spcBef>
                          <a:spcPts val="1200"/>
                        </a:spcBef>
                        <a:spcAft>
                          <a:spcPts val="1200"/>
                        </a:spcAft>
                        <a:buFontTx/>
                        <a:buNone/>
                      </a:pPr>
                      <a:r>
                        <a:rPr lang="ru-RU" sz="900" dirty="0">
                          <a:effectLst/>
                        </a:rPr>
                        <a:t> </a:t>
                      </a:r>
                      <a:r>
                        <a:rPr lang="en-US" sz="900" dirty="0" smtClean="0">
                          <a:effectLst/>
                        </a:rPr>
                        <a:t>1.</a:t>
                      </a:r>
                      <a:endParaRPr lang="en-US" sz="900" dirty="0">
                        <a:effectLst/>
                        <a:latin typeface="Times New Roman"/>
                        <a:ea typeface="Times New Roman"/>
                      </a:endParaRPr>
                    </a:p>
                  </a:txBody>
                  <a:tcPr marL="36522" marR="36522"/>
                </a:tc>
                <a:tc>
                  <a:txBody>
                    <a:bodyPr/>
                    <a:lstStyle/>
                    <a:p>
                      <a:pPr marL="0" marR="0" indent="0" algn="just">
                        <a:spcBef>
                          <a:spcPts val="1200"/>
                        </a:spcBef>
                        <a:spcAft>
                          <a:spcPts val="1200"/>
                        </a:spcAft>
                      </a:pPr>
                      <a:r>
                        <a:rPr lang="ru-RU" sz="900" b="0" dirty="0">
                          <a:effectLst/>
                        </a:rPr>
                        <a:t>Постановление ФАС Западно-Сибирского округа от 27.05.2014 г. по делу № А45-15421/2013</a:t>
                      </a:r>
                      <a:endParaRPr lang="en-US" sz="900" b="0" dirty="0">
                        <a:effectLst/>
                        <a:latin typeface="Times New Roman"/>
                        <a:ea typeface="Times New Roman"/>
                      </a:endParaRPr>
                    </a:p>
                  </a:txBody>
                  <a:tcPr marL="36522" marR="36522"/>
                </a:tc>
                <a:tc>
                  <a:txBody>
                    <a:bodyPr/>
                    <a:lstStyle/>
                    <a:p>
                      <a:pPr marL="0" marR="0" indent="0" algn="just">
                        <a:spcBef>
                          <a:spcPts val="1200"/>
                        </a:spcBef>
                        <a:spcAft>
                          <a:spcPts val="1200"/>
                        </a:spcAft>
                      </a:pPr>
                      <a:r>
                        <a:rPr lang="ru-RU" sz="900" b="0" dirty="0">
                          <a:effectLst/>
                        </a:rPr>
                        <a:t>Расчета по договору купли-продажи доли в ООО не произведено, общество не уведомлялось о продаже истцу доли, соответствующих изменений об истце как о новом участнике в ЕГРЮЛ не вносилось, впоследствии общество было признано банкротом и исключено из ЕГРЮЛ, истец не мог предполагать, что доля ему так и не будет передана. </a:t>
                      </a:r>
                      <a:endParaRPr lang="en-US" sz="900" b="0" dirty="0">
                        <a:effectLst/>
                      </a:endParaRPr>
                    </a:p>
                    <a:p>
                      <a:pPr marL="0" marR="0" indent="0" algn="just">
                        <a:spcBef>
                          <a:spcPts val="1200"/>
                        </a:spcBef>
                        <a:spcAft>
                          <a:spcPts val="1200"/>
                        </a:spcAft>
                      </a:pPr>
                      <a:r>
                        <a:rPr lang="ru-RU" sz="900" b="0" dirty="0">
                          <a:effectLst/>
                        </a:rPr>
                        <a:t>Истец указывал на то, что данные обстоятельства являются существенным изменением обстоятельств, которые истец при заключении договора не предвидел и не мог предвидеть.</a:t>
                      </a:r>
                      <a:endParaRPr lang="en-US" sz="900" b="0" dirty="0">
                        <a:effectLst/>
                        <a:latin typeface="Times New Roman"/>
                        <a:ea typeface="Times New Roman"/>
                      </a:endParaRPr>
                    </a:p>
                  </a:txBody>
                  <a:tcPr marL="36522" marR="36522"/>
                </a:tc>
                <a:tc>
                  <a:txBody>
                    <a:bodyPr/>
                    <a:lstStyle/>
                    <a:p>
                      <a:pPr marL="0" marR="0" indent="0" algn="just">
                        <a:spcBef>
                          <a:spcPts val="1200"/>
                        </a:spcBef>
                        <a:spcAft>
                          <a:spcPts val="1200"/>
                        </a:spcAft>
                      </a:pPr>
                      <a:r>
                        <a:rPr lang="ru-RU" sz="900" b="0" dirty="0">
                          <a:effectLst/>
                        </a:rPr>
                        <a:t>Право собственности на долю в уставном капитале общества перешло к истцу.</a:t>
                      </a:r>
                      <a:endParaRPr lang="en-US" sz="900" b="0" dirty="0">
                        <a:effectLst/>
                      </a:endParaRPr>
                    </a:p>
                    <a:p>
                      <a:pPr marL="0" marR="0" indent="0" algn="just">
                        <a:spcBef>
                          <a:spcPts val="1200"/>
                        </a:spcBef>
                        <a:spcAft>
                          <a:spcPts val="1200"/>
                        </a:spcAft>
                      </a:pPr>
                      <a:r>
                        <a:rPr lang="ru-RU" sz="900" b="0" dirty="0">
                          <a:effectLst/>
                        </a:rPr>
                        <a:t>Обстоятельства, на которые сослался истец в обоснование расторжения договора, не относятся к числу тех, возникновение которых нельзя было предвидеть, так как приобретая долю в коммерческой организации и надеясь на свой страх и риск на извлечение прибыли, связанной с таким приобретением, истец не мог не знать о возможных негативных последствиях, которые связаны с осуществлением коммерческой деятельности в обществе, в том числе и наступлению ухудшения финансового состояния общества до уровня его неплатежеспособности.</a:t>
                      </a:r>
                      <a:endParaRPr lang="en-US" sz="900" b="0" dirty="0">
                        <a:effectLst/>
                      </a:endParaRPr>
                    </a:p>
                    <a:p>
                      <a:pPr marL="0" marR="0" indent="0" algn="just">
                        <a:spcBef>
                          <a:spcPts val="1200"/>
                        </a:spcBef>
                        <a:spcAft>
                          <a:spcPts val="1200"/>
                        </a:spcAft>
                      </a:pPr>
                      <a:r>
                        <a:rPr lang="ru-RU" sz="900" b="0" dirty="0">
                          <a:effectLst/>
                        </a:rPr>
                        <a:t>Доказательств того, что истец умышленно был введен в заблуждение относительно обстоятельств, имеющих значение для заключения сделки, или отрицательного финансового состояния общества с целью склонить истца к совершению сделки, не представлено.</a:t>
                      </a:r>
                      <a:endParaRPr lang="en-US" sz="900" b="0" dirty="0">
                        <a:effectLst/>
                      </a:endParaRPr>
                    </a:p>
                    <a:p>
                      <a:pPr marL="0" marR="0" indent="0" algn="just">
                        <a:spcBef>
                          <a:spcPts val="1200"/>
                        </a:spcBef>
                        <a:spcAft>
                          <a:spcPts val="1200"/>
                        </a:spcAft>
                      </a:pPr>
                      <a:r>
                        <a:rPr lang="ru-RU" sz="900" b="0" dirty="0">
                          <a:effectLst/>
                        </a:rPr>
                        <a:t>Истец как покупатель доли общества являлся одновременно исполнительным органом общества, таким образом, общество о состоявшейся сделке купли-продажи доли было уведомлено в день </a:t>
                      </a:r>
                      <a:r>
                        <a:rPr lang="ru-RU" sz="900" b="0" dirty="0" smtClean="0">
                          <a:effectLst/>
                        </a:rPr>
                        <a:t>совершения</a:t>
                      </a:r>
                      <a:r>
                        <a:rPr lang="en-US" sz="900" b="0" dirty="0" smtClean="0">
                          <a:effectLst/>
                        </a:rPr>
                        <a:t> </a:t>
                      </a:r>
                      <a:r>
                        <a:rPr lang="ru-RU" sz="900" b="0" dirty="0" smtClean="0">
                          <a:effectLst/>
                        </a:rPr>
                        <a:t>сделки.</a:t>
                      </a:r>
                      <a:r>
                        <a:rPr lang="en-US" sz="900" b="0" dirty="0" smtClean="0">
                          <a:effectLst/>
                        </a:rPr>
                        <a:t/>
                      </a:r>
                      <a:br>
                        <a:rPr lang="en-US" sz="900" b="0" dirty="0" smtClean="0">
                          <a:effectLst/>
                        </a:rPr>
                      </a:br>
                      <a:endParaRPr lang="en-US" sz="900" b="0" dirty="0">
                        <a:effectLst/>
                        <a:latin typeface="Times New Roman"/>
                        <a:ea typeface="Times New Roman"/>
                      </a:endParaRPr>
                    </a:p>
                  </a:txBody>
                  <a:tcPr marL="36522" marR="36522"/>
                </a:tc>
              </a:tr>
            </a:tbl>
          </a:graphicData>
        </a:graphic>
      </p:graphicFrame>
    </p:spTree>
    <p:extLst>
      <p:ext uri="{BB962C8B-B14F-4D97-AF65-F5344CB8AC3E}">
        <p14:creationId xmlns:p14="http://schemas.microsoft.com/office/powerpoint/2010/main" val="31793214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en-US" altLang="en-US" sz="2000" dirty="0" err="1" smtClean="0"/>
              <a:t>Приложение</a:t>
            </a:r>
            <a:r>
              <a:rPr lang="en-US" altLang="en-US" sz="2000" dirty="0" smtClean="0"/>
              <a:t> 3 – </a:t>
            </a:r>
            <a:r>
              <a:rPr lang="en-US" altLang="en-US" sz="2000" dirty="0" err="1" smtClean="0"/>
              <a:t>Самостоятельное</a:t>
            </a:r>
            <a:r>
              <a:rPr lang="en-US" altLang="en-US" sz="2000" dirty="0" smtClean="0"/>
              <a:t> </a:t>
            </a:r>
            <a:r>
              <a:rPr lang="en-US" altLang="en-US" sz="2000" dirty="0" err="1" smtClean="0"/>
              <a:t>обязательство</a:t>
            </a:r>
            <a:r>
              <a:rPr lang="en-US" altLang="en-US" sz="2000" dirty="0" smtClean="0"/>
              <a:t> </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32</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3697562172"/>
              </p:ext>
            </p:extLst>
          </p:nvPr>
        </p:nvGraphicFramePr>
        <p:xfrm>
          <a:off x="548372" y="1247158"/>
          <a:ext cx="8191367" cy="3944112"/>
        </p:xfrm>
        <a:graphic>
          <a:graphicData uri="http://schemas.openxmlformats.org/drawingml/2006/table">
            <a:tbl>
              <a:tblPr firstRow="1" firstCol="1" lastRow="1" lastCol="1" bandRow="1" bandCol="1">
                <a:tableStyleId>{69012ECD-51FC-41F1-AA8D-1B2483CD663E}</a:tableStyleId>
              </a:tblPr>
              <a:tblGrid>
                <a:gridCol w="282992"/>
                <a:gridCol w="2216772"/>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r>
                        <a:rPr lang="ru-RU" sz="900" dirty="0">
                          <a:effectLst/>
                        </a:rPr>
                        <a:t>В иске отказано</a:t>
                      </a: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en-US" sz="900" dirty="0" smtClean="0">
                          <a:effectLst/>
                        </a:rPr>
                        <a:t>2.</a:t>
                      </a:r>
                      <a:r>
                        <a:rPr lang="ru-RU" sz="900" dirty="0">
                          <a:effectLst/>
                        </a:rPr>
                        <a:t> </a:t>
                      </a:r>
                      <a:endParaRPr lang="en-US" sz="1000" dirty="0">
                        <a:effectLst/>
                        <a:latin typeface="Times New Roman"/>
                        <a:ea typeface="Times New Roman"/>
                      </a:endParaRPr>
                    </a:p>
                  </a:txBody>
                  <a:tcPr marL="54864" marR="54864" marT="0" marB="0"/>
                </a:tc>
                <a:tc>
                  <a:txBody>
                    <a:bodyPr/>
                    <a:lstStyle/>
                    <a:p>
                      <a:pPr marL="0" marR="0" indent="0" algn="just">
                        <a:spcBef>
                          <a:spcPts val="1200"/>
                        </a:spcBef>
                        <a:spcAft>
                          <a:spcPts val="1200"/>
                        </a:spcAft>
                      </a:pPr>
                      <a:r>
                        <a:rPr lang="ru-RU" sz="900" b="0" dirty="0">
                          <a:effectLst/>
                        </a:rPr>
                        <a:t>Постановление ФАС Северо-Западного округа от 22.09.2010 г. по делу № А26-6587/2009</a:t>
                      </a:r>
                      <a:endParaRPr lang="en-US" sz="1000" b="0" dirty="0">
                        <a:effectLst/>
                      </a:endParaRPr>
                    </a:p>
                    <a:p>
                      <a:pPr marL="0" marR="0" indent="0" algn="just">
                        <a:spcBef>
                          <a:spcPts val="1200"/>
                        </a:spcBef>
                        <a:spcAft>
                          <a:spcPts val="1200"/>
                        </a:spcAft>
                      </a:pPr>
                      <a:endParaRPr lang="en-US" sz="900" b="0" dirty="0" smtClean="0">
                        <a:effectLst/>
                      </a:endParaRPr>
                    </a:p>
                    <a:p>
                      <a:pPr marL="0" marR="0" indent="0" algn="just">
                        <a:spcBef>
                          <a:spcPts val="1200"/>
                        </a:spcBef>
                        <a:spcAft>
                          <a:spcPts val="1200"/>
                        </a:spcAft>
                      </a:pPr>
                      <a:endParaRPr lang="en-US" sz="900" b="0" dirty="0" smtClean="0">
                        <a:effectLst/>
                      </a:endParaRPr>
                    </a:p>
                    <a:p>
                      <a:pPr marL="0" marR="0" indent="0" algn="just">
                        <a:spcBef>
                          <a:spcPts val="1200"/>
                        </a:spcBef>
                        <a:spcAft>
                          <a:spcPts val="1200"/>
                        </a:spcAft>
                      </a:pPr>
                      <a:r>
                        <a:rPr lang="ru-RU" sz="900" b="0" dirty="0" smtClean="0">
                          <a:effectLst/>
                        </a:rPr>
                        <a:t>Определение </a:t>
                      </a:r>
                      <a:r>
                        <a:rPr lang="ru-RU" sz="900" b="0" dirty="0">
                          <a:effectLst/>
                        </a:rPr>
                        <a:t>ВАС РФ от 27.12.2010 г. № ВАС-17442/10 по этому же делу.</a:t>
                      </a:r>
                      <a:endParaRPr lang="en-US" sz="1000" b="0" dirty="0">
                        <a:effectLst/>
                        <a:latin typeface="Times New Roman"/>
                        <a:ea typeface="Times New Roman"/>
                      </a:endParaRPr>
                    </a:p>
                  </a:txBody>
                  <a:tcPr marL="54864" marR="54864" marT="109728" marB="109728"/>
                </a:tc>
                <a:tc>
                  <a:txBody>
                    <a:bodyPr/>
                    <a:lstStyle/>
                    <a:p>
                      <a:pPr marL="0" marR="0" indent="0" algn="just">
                        <a:spcBef>
                          <a:spcPts val="1200"/>
                        </a:spcBef>
                        <a:spcAft>
                          <a:spcPts val="1200"/>
                        </a:spcAft>
                      </a:pPr>
                      <a:r>
                        <a:rPr lang="ru-RU" sz="900" b="0" dirty="0">
                          <a:effectLst/>
                        </a:rPr>
                        <a:t>В договоре купли-продажи доли в ООО было предусмотрено условие о том, что продавец передал покупателю всю информацию о правах и обязательствах ООО; в случае сокрытия информации, которая может каким-либо образом повлиять на финансовое и имущественное состояние ООО после перехода доли, продавец обязался возместить покупателю убытки.</a:t>
                      </a:r>
                      <a:endParaRPr lang="en-US" sz="1000" b="0" dirty="0">
                        <a:effectLst/>
                      </a:endParaRPr>
                    </a:p>
                    <a:p>
                      <a:pPr marL="0" marR="0" indent="0" algn="just">
                        <a:spcBef>
                          <a:spcPts val="1200"/>
                        </a:spcBef>
                        <a:spcAft>
                          <a:spcPts val="1200"/>
                        </a:spcAft>
                      </a:pPr>
                      <a:r>
                        <a:rPr lang="ru-RU" sz="900" b="0" dirty="0">
                          <a:effectLst/>
                        </a:rPr>
                        <a:t>Истец приобретал долю в ООО с целью осуществлять корпоративный контроль над другим обществом, которое являлось основным активом ООО и без которого было невозможно осуществлять производство. Впоследствии истец узнал, что до заключения договора доля ООО в этом обществе была отчуждена. </a:t>
                      </a:r>
                      <a:endParaRPr lang="en-US" sz="1000" b="0" dirty="0">
                        <a:effectLst/>
                      </a:endParaRPr>
                    </a:p>
                    <a:p>
                      <a:pPr marL="0" marR="0" indent="0" algn="just">
                        <a:spcBef>
                          <a:spcPts val="1200"/>
                        </a:spcBef>
                        <a:spcAft>
                          <a:spcPts val="1200"/>
                        </a:spcAft>
                      </a:pPr>
                      <a:r>
                        <a:rPr lang="ru-RU" sz="900" b="0" dirty="0">
                          <a:effectLst/>
                        </a:rPr>
                        <a:t>Истец считает, что продавцом были существенно нарушены условия договора купли-продажи доли</a:t>
                      </a:r>
                      <a:r>
                        <a:rPr lang="ru-RU" sz="900" b="0" dirty="0" smtClean="0">
                          <a:effectLst/>
                        </a:rPr>
                        <a:t>.</a:t>
                      </a:r>
                      <a:r>
                        <a:rPr lang="en-US" sz="900" b="0" dirty="0" smtClean="0">
                          <a:effectLst/>
                        </a:rPr>
                        <a:t/>
                      </a:r>
                      <a:br>
                        <a:rPr lang="en-US" sz="900" b="0" dirty="0" smtClean="0">
                          <a:effectLst/>
                        </a:rPr>
                      </a:br>
                      <a:endParaRPr lang="en-US" sz="1000" b="0" dirty="0">
                        <a:effectLst/>
                        <a:latin typeface="Times New Roman"/>
                        <a:ea typeface="Times New Roman"/>
                      </a:endParaRPr>
                    </a:p>
                  </a:txBody>
                  <a:tcPr marL="54864" marR="54864" marT="109728" marB="109728"/>
                </a:tc>
                <a:tc>
                  <a:txBody>
                    <a:bodyPr/>
                    <a:lstStyle/>
                    <a:p>
                      <a:pPr marL="0" marR="0" indent="0" algn="just">
                        <a:spcBef>
                          <a:spcPts val="1200"/>
                        </a:spcBef>
                        <a:spcAft>
                          <a:spcPts val="1200"/>
                        </a:spcAft>
                      </a:pPr>
                      <a:r>
                        <a:rPr lang="ru-RU" sz="900" b="0" dirty="0">
                          <a:effectLst/>
                        </a:rPr>
                        <a:t>Истец не доказал факт сокрытия продавцом информации о финансовом и имущественном состоянии ООО.</a:t>
                      </a:r>
                      <a:endParaRPr lang="en-US" sz="1000" b="0" dirty="0">
                        <a:effectLst/>
                      </a:endParaRPr>
                    </a:p>
                    <a:p>
                      <a:pPr marL="0" marR="0" indent="0" algn="just">
                        <a:spcBef>
                          <a:spcPts val="1200"/>
                        </a:spcBef>
                        <a:spcAft>
                          <a:spcPts val="1200"/>
                        </a:spcAft>
                      </a:pPr>
                      <a:r>
                        <a:rPr lang="ru-RU" sz="900" b="0" dirty="0">
                          <a:effectLst/>
                        </a:rPr>
                        <a:t>Договор исполнен сторонами.</a:t>
                      </a:r>
                      <a:endParaRPr lang="en-US" sz="1000" b="0" dirty="0">
                        <a:effectLst/>
                      </a:endParaRPr>
                    </a:p>
                    <a:p>
                      <a:pPr marL="0" marR="0" indent="0" algn="just">
                        <a:spcBef>
                          <a:spcPts val="1200"/>
                        </a:spcBef>
                        <a:spcAft>
                          <a:spcPts val="1200"/>
                        </a:spcAft>
                      </a:pPr>
                      <a:endParaRPr lang="en-US" sz="900" b="0" dirty="0" smtClean="0">
                        <a:effectLst/>
                      </a:endParaRPr>
                    </a:p>
                    <a:p>
                      <a:pPr marL="0" marR="0" indent="0" algn="just">
                        <a:spcBef>
                          <a:spcPts val="1200"/>
                        </a:spcBef>
                        <a:spcAft>
                          <a:spcPts val="1200"/>
                        </a:spcAft>
                      </a:pPr>
                      <a:r>
                        <a:rPr lang="ru-RU" sz="900" b="0" dirty="0" smtClean="0">
                          <a:effectLst/>
                        </a:rPr>
                        <a:t>Истцом </a:t>
                      </a:r>
                      <a:r>
                        <a:rPr lang="ru-RU" sz="900" b="0" dirty="0">
                          <a:effectLst/>
                        </a:rPr>
                        <a:t>не доказано существенное нарушение ответчиком (продавцом) условий договора.  </a:t>
                      </a:r>
                      <a:endParaRPr lang="en-US" sz="1000" b="0" dirty="0">
                        <a:effectLst/>
                        <a:latin typeface="Times New Roman"/>
                        <a:ea typeface="Times New Roman"/>
                      </a:endParaRPr>
                    </a:p>
                  </a:txBody>
                  <a:tcPr marL="54864" marR="54864" marT="109728" marB="109728"/>
                </a:tc>
              </a:tr>
            </a:tbl>
          </a:graphicData>
        </a:graphic>
      </p:graphicFrame>
    </p:spTree>
    <p:extLst>
      <p:ext uri="{BB962C8B-B14F-4D97-AF65-F5344CB8AC3E}">
        <p14:creationId xmlns:p14="http://schemas.microsoft.com/office/powerpoint/2010/main" val="3184959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smtClean="0"/>
              <a:t>4</a:t>
            </a:r>
            <a:r>
              <a:rPr lang="ru-RU" altLang="en-US" sz="2000" dirty="0" smtClean="0"/>
              <a:t> </a:t>
            </a:r>
            <a:r>
              <a:rPr lang="ru-RU" altLang="en-US" sz="2000" dirty="0"/>
              <a:t>– </a:t>
            </a:r>
            <a:r>
              <a:rPr lang="en-US" altLang="en-US" sz="2000" dirty="0" err="1" smtClean="0"/>
              <a:t>Заверения</a:t>
            </a:r>
            <a:r>
              <a:rPr lang="en-US" altLang="en-US" sz="2000" dirty="0" smtClean="0"/>
              <a:t> </a:t>
            </a:r>
            <a:r>
              <a:rPr lang="en-US" altLang="en-US" sz="2000" dirty="0" err="1" smtClean="0"/>
              <a:t>об</a:t>
            </a:r>
            <a:r>
              <a:rPr lang="en-US" altLang="en-US" sz="2000" dirty="0" smtClean="0"/>
              <a:t> </a:t>
            </a:r>
            <a:r>
              <a:rPr lang="en-US" altLang="en-US" sz="2000" dirty="0" err="1" smtClean="0"/>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33</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733490032"/>
              </p:ext>
            </p:extLst>
          </p:nvPr>
        </p:nvGraphicFramePr>
        <p:xfrm>
          <a:off x="548372" y="1247158"/>
          <a:ext cx="8191367" cy="4523232"/>
        </p:xfrm>
        <a:graphic>
          <a:graphicData uri="http://schemas.openxmlformats.org/drawingml/2006/table">
            <a:tbl>
              <a:tblPr firstRow="1" firstCol="1" lastRow="1" lastCol="1" bandRow="1" bandCol="1">
                <a:tableStyleId>{69012ECD-51FC-41F1-AA8D-1B2483CD663E}</a:tableStyleId>
              </a:tblPr>
              <a:tblGrid>
                <a:gridCol w="282992"/>
                <a:gridCol w="2216772"/>
                <a:gridCol w="2735591"/>
                <a:gridCol w="319887"/>
                <a:gridCol w="2636125"/>
              </a:tblGrid>
              <a:tr h="421221">
                <a:tc>
                  <a:txBody>
                    <a:bodyPr/>
                    <a:lstStyle/>
                    <a:p>
                      <a:pPr marL="0" marR="0" indent="0" algn="ctr">
                        <a:spcBef>
                          <a:spcPts val="1200"/>
                        </a:spcBef>
                        <a:spcAft>
                          <a:spcPts val="1200"/>
                        </a:spcAft>
                      </a:pPr>
                      <a:r>
                        <a:rPr lang="ru-RU" sz="900" dirty="0">
                          <a:effectLst/>
                        </a:rPr>
                        <a:t>№</a:t>
                      </a:r>
                      <a:endParaRPr lang="en-US" sz="900" dirty="0">
                        <a:effectLst/>
                        <a:latin typeface="Times New Roman"/>
                        <a:ea typeface="Times New Roman"/>
                      </a:endParaRPr>
                    </a:p>
                  </a:txBody>
                  <a:tcPr marL="40785" marR="40785" marT="109728" marB="109728"/>
                </a:tc>
                <a:tc>
                  <a:txBody>
                    <a:bodyPr/>
                    <a:lstStyle/>
                    <a:p>
                      <a:pPr marL="0" marR="0" indent="0" algn="l">
                        <a:spcBef>
                          <a:spcPts val="1200"/>
                        </a:spcBef>
                        <a:spcAft>
                          <a:spcPts val="1200"/>
                        </a:spcAft>
                      </a:pPr>
                      <a:r>
                        <a:rPr lang="ru-RU" sz="900" dirty="0">
                          <a:effectLst/>
                        </a:rPr>
                        <a:t>Реквизиты</a:t>
                      </a:r>
                      <a:endParaRPr lang="en-US" sz="900" dirty="0">
                        <a:effectLst/>
                        <a:latin typeface="Times New Roman"/>
                        <a:ea typeface="Times New Roman"/>
                      </a:endParaRPr>
                    </a:p>
                  </a:txBody>
                  <a:tcPr marL="40785" marR="40785" marT="109728" marB="109728"/>
                </a:tc>
                <a:tc>
                  <a:txBody>
                    <a:bodyPr/>
                    <a:lstStyle/>
                    <a:p>
                      <a:pPr marL="0" marR="0" indent="0" algn="ctr">
                        <a:spcBef>
                          <a:spcPts val="1200"/>
                        </a:spcBef>
                        <a:spcAft>
                          <a:spcPts val="1200"/>
                        </a:spcAft>
                      </a:pPr>
                      <a:r>
                        <a:rPr lang="ru-RU" sz="900" dirty="0">
                          <a:effectLst/>
                        </a:rPr>
                        <a:t>Основание иска</a:t>
                      </a:r>
                      <a:endParaRPr lang="en-US" sz="900" dirty="0">
                        <a:effectLst/>
                        <a:latin typeface="Times New Roman"/>
                        <a:ea typeface="Times New Roman"/>
                      </a:endParaRPr>
                    </a:p>
                  </a:txBody>
                  <a:tcPr marL="40785" marR="40785" marT="109728" marB="109728"/>
                </a:tc>
                <a:tc>
                  <a:txBody>
                    <a:bodyPr/>
                    <a:lstStyle/>
                    <a:p>
                      <a:endParaRPr lang="en-US" dirty="0"/>
                    </a:p>
                  </a:txBody>
                  <a:tcPr marL="40785" marR="40785" marT="109728" marB="109728"/>
                </a:tc>
                <a:tc>
                  <a:txBody>
                    <a:bodyPr/>
                    <a:lstStyle/>
                    <a:p>
                      <a:pPr marL="0" marR="0" indent="0" algn="ctr" defTabSz="914400" rtl="0" eaLnBrk="1" fontAlgn="auto" latinLnBrk="0" hangingPunct="1">
                        <a:lnSpc>
                          <a:spcPct val="100000"/>
                        </a:lnSpc>
                        <a:spcBef>
                          <a:spcPts val="1200"/>
                        </a:spcBef>
                        <a:spcAft>
                          <a:spcPts val="1200"/>
                        </a:spcAft>
                        <a:buClrTx/>
                        <a:buSzTx/>
                        <a:buFontTx/>
                        <a:buNone/>
                        <a:tabLst/>
                        <a:defRPr/>
                      </a:pPr>
                      <a:r>
                        <a:rPr lang="ru-RU" sz="900" dirty="0" smtClean="0">
                          <a:effectLst/>
                        </a:rPr>
                        <a:t>Обоснование решения суда</a:t>
                      </a:r>
                      <a:endParaRPr lang="en-US" sz="900" dirty="0" smtClean="0">
                        <a:effectLst/>
                        <a:latin typeface="Times New Roman"/>
                        <a:ea typeface="Times New Roman"/>
                      </a:endParaRPr>
                    </a:p>
                  </a:txBody>
                  <a:tcPr marL="40785" marR="40785" marT="109728" marB="109728"/>
                </a:tc>
              </a:tr>
              <a:tr h="2499360">
                <a:tc>
                  <a:txBody>
                    <a:bodyPr/>
                    <a:lstStyle/>
                    <a:p>
                      <a:pPr marL="0" marR="0" lvl="0" indent="0" algn="just">
                        <a:spcBef>
                          <a:spcPts val="1200"/>
                        </a:spcBef>
                        <a:spcAft>
                          <a:spcPts val="1200"/>
                        </a:spcAft>
                        <a:buFontTx/>
                        <a:buNone/>
                      </a:pPr>
                      <a:r>
                        <a:rPr lang="en-US" sz="900" dirty="0" smtClean="0">
                          <a:effectLst/>
                          <a:latin typeface="+mn-lt"/>
                          <a:ea typeface="+mn-ea"/>
                        </a:rPr>
                        <a:t>1.</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Девятнадцатого арбитражного апелляционного суда от 11.10.2016 № 19АП-4508/2016 по делу № А14-18691/2015</a:t>
                      </a:r>
                    </a:p>
                    <a:p>
                      <a:pPr marL="0" marR="0" indent="0" algn="just">
                        <a:spcBef>
                          <a:spcPts val="1200"/>
                        </a:spcBef>
                        <a:spcAft>
                          <a:spcPts val="1200"/>
                        </a:spcAft>
                      </a:pP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По договору субаренды ООО "</a:t>
                      </a:r>
                      <a:r>
                        <a:rPr lang="ru-RU" sz="1000" b="0" dirty="0" err="1" smtClean="0">
                          <a:effectLst/>
                          <a:latin typeface="+mn-lt"/>
                          <a:ea typeface="Times New Roman"/>
                        </a:rPr>
                        <a:t>Регионпродукт</a:t>
                      </a:r>
                      <a:r>
                        <a:rPr lang="ru-RU" sz="1000" b="0" dirty="0" smtClean="0">
                          <a:effectLst/>
                          <a:latin typeface="+mn-lt"/>
                          <a:ea typeface="Times New Roman"/>
                        </a:rPr>
                        <a:t>” передал ООО "Медиа-ДВ" за плату во временное пользование части шести нежилых помещений. В договоре указано, что арендатор имеет право в одностороннем порядке отказаться от исполнения договора без указания причины с уведомлением субарендатора за 1 месяц до предполагаемой даты отказа от договора. ООО "</a:t>
                      </a:r>
                      <a:r>
                        <a:rPr lang="ru-RU" sz="1000" b="0" dirty="0" err="1" smtClean="0">
                          <a:effectLst/>
                          <a:latin typeface="+mn-lt"/>
                          <a:ea typeface="Times New Roman"/>
                        </a:rPr>
                        <a:t>Регионпродукт</a:t>
                      </a:r>
                      <a:r>
                        <a:rPr lang="ru-RU" sz="1000" b="0" dirty="0" smtClean="0">
                          <a:effectLst/>
                          <a:latin typeface="+mn-lt"/>
                          <a:ea typeface="Times New Roman"/>
                        </a:rPr>
                        <a:t>" направил уведомление об отказе от исполнения договора. </a:t>
                      </a:r>
                    </a:p>
                    <a:p>
                      <a:pPr marL="0" marR="0" indent="0" algn="just">
                        <a:spcBef>
                          <a:spcPts val="1200"/>
                        </a:spcBef>
                        <a:spcAft>
                          <a:spcPts val="1200"/>
                        </a:spcAft>
                      </a:pPr>
                      <a:r>
                        <a:rPr lang="ru-RU" sz="1000" b="0" dirty="0" smtClean="0">
                          <a:effectLst/>
                          <a:latin typeface="+mn-lt"/>
                          <a:ea typeface="Times New Roman"/>
                        </a:rPr>
                        <a:t>Истец направил в адрес ответчика претензию по факту нарушения последним условий договора, а затем претензию с требованием о возмещении убытков в связи с отказом от договора субаренды.</a:t>
                      </a:r>
                    </a:p>
                    <a:p>
                      <a:pPr marL="0" marR="0" indent="0" algn="just">
                        <a:spcBef>
                          <a:spcPts val="1200"/>
                        </a:spcBef>
                        <a:spcAft>
                          <a:spcPts val="1200"/>
                        </a:spcAft>
                      </a:pPr>
                      <a:r>
                        <a:rPr lang="ru-RU" sz="1000" b="0" dirty="0" smtClean="0">
                          <a:effectLst/>
                          <a:latin typeface="+mn-lt"/>
                          <a:ea typeface="Times New Roman"/>
                        </a:rPr>
                        <a:t>Истец ссылается на заверения ответчика о том, что досрочно договор расторгаться не будет, а условие договора, установленное п. 5.5 договора, является формальным.</a:t>
                      </a:r>
                      <a:endParaRPr lang="ru-RU" sz="1000" b="0" dirty="0">
                        <a:effectLst/>
                        <a:latin typeface="+mn-lt"/>
                        <a:ea typeface="Times New Roman"/>
                      </a:endParaRPr>
                    </a:p>
                  </a:txBody>
                  <a:tcPr marL="54864" marR="54864" marT="109728" marB="109728"/>
                </a:tc>
                <a:tc gridSpan="2">
                  <a:txBody>
                    <a:bodyPr/>
                    <a:lstStyle/>
                    <a:p>
                      <a:pPr marL="0" marR="0" indent="0" algn="just">
                        <a:spcBef>
                          <a:spcPts val="1200"/>
                        </a:spcBef>
                        <a:spcAft>
                          <a:spcPts val="1200"/>
                        </a:spcAft>
                      </a:pPr>
                      <a:r>
                        <a:rPr lang="ru-RU" sz="1000" b="0" dirty="0" smtClean="0">
                          <a:effectLst/>
                          <a:latin typeface="+mn-lt"/>
                          <a:ea typeface="Times New Roman"/>
                        </a:rPr>
                        <a:t>В соответствии с пунктом 4 Обзора судебной практики ВС РФ № 1 (2016), утвержденного Президиумом ВС РФ от 13.04.2016, стороны вправе предусмотреть в договоре аренды сумму компенсации, которая должна быть выплачена одной из сторон при немотивированном одностороннем отказе от исполнения договора.</a:t>
                      </a:r>
                    </a:p>
                    <a:p>
                      <a:pPr marL="0" marR="0" indent="0" algn="just">
                        <a:spcBef>
                          <a:spcPts val="1200"/>
                        </a:spcBef>
                        <a:spcAft>
                          <a:spcPts val="1200"/>
                        </a:spcAft>
                      </a:pPr>
                      <a:r>
                        <a:rPr lang="ru-RU" sz="1000" b="0" dirty="0" smtClean="0">
                          <a:effectLst/>
                          <a:latin typeface="+mn-lt"/>
                          <a:ea typeface="Times New Roman"/>
                        </a:rPr>
                        <a:t>Стороны при заключении договора не определили сумму такой компенсации.</a:t>
                      </a:r>
                    </a:p>
                    <a:p>
                      <a:pPr marL="0" marR="0" indent="0" algn="just">
                        <a:spcBef>
                          <a:spcPts val="1200"/>
                        </a:spcBef>
                        <a:spcAft>
                          <a:spcPts val="1200"/>
                        </a:spcAft>
                      </a:pPr>
                      <a:r>
                        <a:rPr lang="ru-RU" sz="1000" b="0" dirty="0" smtClean="0">
                          <a:effectLst/>
                          <a:latin typeface="+mn-lt"/>
                          <a:ea typeface="Times New Roman"/>
                        </a:rPr>
                        <a:t>Заверения относительно отказа от права не являются заверениями об обстоятельствах по смыслу п. 1 ст. 431.2 ГК РФ. Суд пришел к выводу, что ссылка на недостоверность заверения является злоупотреблением правом. </a:t>
                      </a:r>
                      <a:endParaRPr lang="en-US" sz="1000" b="0" dirty="0">
                        <a:effectLst/>
                        <a:latin typeface="+mn-lt"/>
                        <a:ea typeface="Times New Roman"/>
                      </a:endParaRPr>
                    </a:p>
                  </a:txBody>
                  <a:tcPr marL="54864" marR="54864" marT="109728" marB="109728"/>
                </a:tc>
                <a:tc hMerge="1">
                  <a:txBody>
                    <a:bodyPr/>
                    <a:lstStyle/>
                    <a:p>
                      <a:endParaRPr lang="en-US"/>
                    </a:p>
                  </a:txBody>
                  <a:tcPr/>
                </a:tc>
              </a:tr>
            </a:tbl>
          </a:graphicData>
        </a:graphic>
      </p:graphicFrame>
    </p:spTree>
    <p:extLst>
      <p:ext uri="{BB962C8B-B14F-4D97-AF65-F5344CB8AC3E}">
        <p14:creationId xmlns:p14="http://schemas.microsoft.com/office/powerpoint/2010/main" val="3137291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34</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363157477"/>
              </p:ext>
            </p:extLst>
          </p:nvPr>
        </p:nvGraphicFramePr>
        <p:xfrm>
          <a:off x="548372" y="1247158"/>
          <a:ext cx="8191367" cy="2871216"/>
        </p:xfrm>
        <a:graphic>
          <a:graphicData uri="http://schemas.openxmlformats.org/drawingml/2006/table">
            <a:tbl>
              <a:tblPr firstRow="1" firstCol="1" lastRow="1" lastCol="1" bandRow="1" bandCol="1">
                <a:tableStyleId>{69012ECD-51FC-41F1-AA8D-1B2483CD663E}</a:tableStyleId>
              </a:tblPr>
              <a:tblGrid>
                <a:gridCol w="282992"/>
                <a:gridCol w="2216772"/>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rPr>
                        <a:t> </a:t>
                      </a:r>
                      <a:r>
                        <a:rPr lang="en-US" sz="900" dirty="0" smtClean="0">
                          <a:effectLst/>
                        </a:rPr>
                        <a:t>2.</a:t>
                      </a:r>
                      <a:endParaRPr lang="en-US" sz="1000" dirty="0">
                        <a:effectLst/>
                        <a:latin typeface="Times New Roman"/>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Девятого арбитражного апелляционного суда от 17.05.2016 № 09АП-17425/2016 по делу № А40-104040/15</a:t>
                      </a: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Истец заверяет ответчика в том, что истец не допустит возникновения задолженности, обременения в отношении имущества общества, отчуждения активов, расторжения трудовых договоров по инициативе общества с работниками общества. </a:t>
                      </a:r>
                      <a:endParaRPr lang="ru-RU"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Суд утвердил мировое соглашение, в котором в качестве заверения квалифицированы обязательства стороны, возникающие на будущее время с даты подписания мирового соглашения.</a:t>
                      </a: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24120218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35</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129904010"/>
              </p:ext>
            </p:extLst>
          </p:nvPr>
        </p:nvGraphicFramePr>
        <p:xfrm>
          <a:off x="548372" y="1247158"/>
          <a:ext cx="8191367" cy="4858512"/>
        </p:xfrm>
        <a:graphic>
          <a:graphicData uri="http://schemas.openxmlformats.org/drawingml/2006/table">
            <a:tbl>
              <a:tblPr firstRow="1" firstCol="1" lastRow="1" lastCol="1" bandRow="1" bandCol="1">
                <a:tableStyleId>{69012ECD-51FC-41F1-AA8D-1B2483CD663E}</a:tableStyleId>
              </a:tblPr>
              <a:tblGrid>
                <a:gridCol w="282992"/>
                <a:gridCol w="2216772"/>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rPr>
                        <a:t> </a:t>
                      </a:r>
                      <a:r>
                        <a:rPr lang="en-US" sz="900" dirty="0" smtClean="0">
                          <a:effectLst/>
                        </a:rPr>
                        <a:t>3.</a:t>
                      </a:r>
                      <a:endParaRPr lang="en-US" sz="1000" dirty="0">
                        <a:effectLst/>
                        <a:latin typeface="Times New Roman"/>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Семнадцатого арбитражного апелляционного суда от 19.07.2016 № 17АП-7507/2016-ГК</a:t>
                      </a: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ИП обратился в арбитражный суд с иском о признании недействительным договора аренды земельного участка, заключенного между Агентством по управлению имуществом Пермского края и ИП, полагая, что при заключении договора он был введен арендодателем в заблуждение относительно размера арендной платы.</a:t>
                      </a:r>
                    </a:p>
                    <a:p>
                      <a:pPr marL="0" marR="0" indent="0" algn="just">
                        <a:spcBef>
                          <a:spcPts val="1200"/>
                        </a:spcBef>
                        <a:spcAft>
                          <a:spcPts val="1200"/>
                        </a:spcAft>
                      </a:pPr>
                      <a:r>
                        <a:rPr lang="ru-RU" sz="1000" b="0" dirty="0" smtClean="0">
                          <a:effectLst/>
                          <a:latin typeface="+mn-lt"/>
                          <a:ea typeface="Times New Roman"/>
                        </a:rPr>
                        <a:t>При заключении договора арендодателем арендная плата рассчитана исходя из ставки земельного налога в размере 1,5% от кадастровой стоимости. Впоследствии судом в другом деле было установлено, что арендная ставка должна составлять 4% от кадастровой стоимости в соответствии с законом Пермского края, разница в размере арендной платы была взыскана с арендатора.</a:t>
                      </a:r>
                    </a:p>
                    <a:p>
                      <a:pPr marL="0" marR="0" indent="0" algn="just">
                        <a:spcBef>
                          <a:spcPts val="1200"/>
                        </a:spcBef>
                        <a:spcAft>
                          <a:spcPts val="1200"/>
                        </a:spcAft>
                      </a:pPr>
                      <a:r>
                        <a:rPr lang="ru-RU" sz="1000" b="0" dirty="0" smtClean="0">
                          <a:effectLst/>
                          <a:latin typeface="+mn-lt"/>
                          <a:ea typeface="Times New Roman"/>
                        </a:rPr>
                        <a:t>Истец ссылается на получение от ответчика недостоверных заверений  относительно размера арендной платы, которая, как указывает истец, имеет для него существенное значение как участника гражданского оборота.</a:t>
                      </a:r>
                      <a:endParaRPr lang="ru-RU"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Истец не представил доказательства того, что при обращении за предоставлением земельного участка между сторонами обсуждался вопрос о размере арендной платы.</a:t>
                      </a:r>
                    </a:p>
                    <a:p>
                      <a:pPr marL="0" marR="0" indent="0" algn="just">
                        <a:spcBef>
                          <a:spcPts val="1200"/>
                        </a:spcBef>
                        <a:spcAft>
                          <a:spcPts val="1200"/>
                        </a:spcAft>
                      </a:pPr>
                      <a:r>
                        <a:rPr lang="ru-RU" sz="1000" b="0" dirty="0" smtClean="0">
                          <a:effectLst/>
                          <a:latin typeface="+mn-lt"/>
                          <a:ea typeface="Times New Roman"/>
                        </a:rPr>
                        <a:t>Истцом также не показано, что разница в размере арендной платы является столь существенной, что он, разумно и объективно оценивая ситуацию, не совершил бы сделку, если бы знал о соответствующем закону размере арендной платы.</a:t>
                      </a:r>
                    </a:p>
                    <a:p>
                      <a:pPr marL="0" marR="0" indent="0" algn="just">
                        <a:spcBef>
                          <a:spcPts val="1200"/>
                        </a:spcBef>
                        <a:spcAft>
                          <a:spcPts val="120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742862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36</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3352880939"/>
              </p:ext>
            </p:extLst>
          </p:nvPr>
        </p:nvGraphicFramePr>
        <p:xfrm>
          <a:off x="548372" y="1247158"/>
          <a:ext cx="8191367" cy="4706112"/>
        </p:xfrm>
        <a:graphic>
          <a:graphicData uri="http://schemas.openxmlformats.org/drawingml/2006/table">
            <a:tbl>
              <a:tblPr firstRow="1" firstCol="1" lastRow="1" lastCol="1" bandRow="1" bandCol="1">
                <a:tableStyleId>{69012ECD-51FC-41F1-AA8D-1B2483CD663E}</a:tableStyleId>
              </a:tblPr>
              <a:tblGrid>
                <a:gridCol w="282992"/>
                <a:gridCol w="2216772"/>
                <a:gridCol w="2735591"/>
                <a:gridCol w="2956012"/>
              </a:tblGrid>
              <a:tr h="0">
                <a:tc>
                  <a:txBody>
                    <a:bodyPr/>
                    <a:lstStyle/>
                    <a:p>
                      <a:pPr marL="0" marR="0" indent="0" algn="ctr">
                        <a:spcBef>
                          <a:spcPts val="1200"/>
                        </a:spcBef>
                        <a:spcAft>
                          <a:spcPts val="1200"/>
                        </a:spcAft>
                      </a:pPr>
                      <a:r>
                        <a:rPr lang="ru-RU" sz="900" dirty="0">
                          <a:effectLst/>
                          <a:latin typeface="+mn-lt"/>
                        </a:rPr>
                        <a:t> </a:t>
                      </a:r>
                      <a:endParaRPr lang="en-US" sz="1000" dirty="0">
                        <a:effectLst/>
                        <a:latin typeface="+mn-lt"/>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mn-lt"/>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latin typeface="+mn-lt"/>
                        </a:rPr>
                        <a:t> </a:t>
                      </a:r>
                      <a:r>
                        <a:rPr lang="en-US" sz="900" dirty="0" smtClean="0">
                          <a:effectLst/>
                          <a:latin typeface="+mn-lt"/>
                        </a:rPr>
                        <a:t>4.</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Тринадцатого арбитражного апелляционного суда от 29.11.2016 по делу № А56-35349/2016</a:t>
                      </a:r>
                      <a:endParaRPr lang="en-US" sz="1000" b="0" dirty="0">
                        <a:effectLst/>
                        <a:latin typeface="+mn-lt"/>
                        <a:ea typeface="Times New Roman"/>
                      </a:endParaRPr>
                    </a:p>
                  </a:txBody>
                  <a:tcPr marL="54864" marR="54864" marT="109728" marB="109728"/>
                </a:tc>
                <a:tc>
                  <a:txBody>
                    <a:bodyPr/>
                    <a:lstStyle/>
                    <a:p>
                      <a:pPr marL="0" marR="0" indent="0" algn="just">
                        <a:spcBef>
                          <a:spcPts val="0"/>
                        </a:spcBef>
                        <a:spcAft>
                          <a:spcPts val="600"/>
                        </a:spcAft>
                      </a:pPr>
                      <a:r>
                        <a:rPr lang="ru-RU" sz="1000" b="0" dirty="0" smtClean="0">
                          <a:effectLst/>
                          <a:latin typeface="+mn-lt"/>
                          <a:ea typeface="Times New Roman"/>
                        </a:rPr>
                        <a:t>АО обратилось в суд с иском к ЗАО о признании недействительным договора лизинга и применении последствий недействительности сделки.</a:t>
                      </a:r>
                    </a:p>
                    <a:p>
                      <a:pPr marL="0" marR="0" indent="0" algn="just">
                        <a:spcBef>
                          <a:spcPts val="0"/>
                        </a:spcBef>
                        <a:spcAft>
                          <a:spcPts val="600"/>
                        </a:spcAft>
                      </a:pPr>
                      <a:r>
                        <a:rPr lang="ru-RU" sz="1000" b="0" dirty="0" smtClean="0">
                          <a:effectLst/>
                          <a:latin typeface="+mn-lt"/>
                          <a:ea typeface="Times New Roman"/>
                        </a:rPr>
                        <a:t>В соответствии с Уставом АО, принятие решения, касающегося одобрения сделок, связанных с привлечением финансирования, входит в компетенцию исключительно совета директоров АО.</a:t>
                      </a:r>
                    </a:p>
                    <a:p>
                      <a:pPr marL="0" marR="0" indent="0" algn="just">
                        <a:spcBef>
                          <a:spcPts val="0"/>
                        </a:spcBef>
                        <a:spcAft>
                          <a:spcPts val="600"/>
                        </a:spcAft>
                      </a:pPr>
                      <a:r>
                        <a:rPr lang="ru-RU" sz="1000" b="0" dirty="0" smtClean="0">
                          <a:effectLst/>
                          <a:latin typeface="+mn-lt"/>
                          <a:ea typeface="Times New Roman"/>
                        </a:rPr>
                        <a:t>Ответчик возражал против удовлетворения исковых требований, полагая, что оспариваемая сделка не требует одобрения.</a:t>
                      </a:r>
                    </a:p>
                    <a:p>
                      <a:pPr marL="0" marR="0" indent="0" algn="just">
                        <a:spcBef>
                          <a:spcPts val="0"/>
                        </a:spcBef>
                        <a:spcAft>
                          <a:spcPts val="600"/>
                        </a:spcAft>
                      </a:pPr>
                      <a:r>
                        <a:rPr lang="ru-RU" sz="1000" b="0" dirty="0" smtClean="0">
                          <a:effectLst/>
                          <a:latin typeface="+mn-lt"/>
                          <a:ea typeface="Times New Roman"/>
                        </a:rPr>
                        <a:t>Учитывая неоднозначное определение в уставе истца компетенции совета директоров, ответчик, руководствуясь положениями ст. 431.2 ГК РФ, до заключения спорного договора лизинга потребовал от истца предоставления заверений о том обстоятельстве, что заключение договора лизинга не является сделкой, связанной с привлечением финансирования в толковании устава истца.</a:t>
                      </a:r>
                    </a:p>
                    <a:p>
                      <a:pPr marL="0" marR="0" indent="0" algn="just">
                        <a:spcBef>
                          <a:spcPts val="0"/>
                        </a:spcBef>
                        <a:spcAft>
                          <a:spcPts val="600"/>
                        </a:spcAft>
                      </a:pPr>
                      <a:r>
                        <a:rPr lang="ru-RU" sz="1000" b="0" dirty="0" smtClean="0">
                          <a:effectLst/>
                          <a:latin typeface="+mn-lt"/>
                          <a:ea typeface="Times New Roman"/>
                        </a:rPr>
                        <a:t>Соответствующее письменное заверение было предоставлено истцом в письме.</a:t>
                      </a:r>
                      <a:endParaRPr lang="ru-RU" sz="1000" b="0" dirty="0">
                        <a:effectLst/>
                        <a:latin typeface="+mn-lt"/>
                        <a:ea typeface="Times New Roman"/>
                      </a:endParaRPr>
                    </a:p>
                  </a:txBody>
                  <a:tcPr marL="54864" marR="54864" marT="109728" marB="109728"/>
                </a:tc>
                <a:tc>
                  <a:txBody>
                    <a:bodyPr/>
                    <a:lstStyle/>
                    <a:p>
                      <a:pPr marL="0" marR="0" indent="0" algn="just">
                        <a:spcBef>
                          <a:spcPts val="0"/>
                        </a:spcBef>
                        <a:spcAft>
                          <a:spcPts val="600"/>
                        </a:spcAft>
                      </a:pPr>
                      <a:r>
                        <a:rPr lang="ru-RU" sz="1000" b="0" dirty="0" smtClean="0">
                          <a:effectLst/>
                          <a:latin typeface="+mn-lt"/>
                          <a:ea typeface="Times New Roman"/>
                        </a:rPr>
                        <a:t>Суд пришел к выводу о неправомерности требований АО о признании недействительным договора лизинга и применении последствий недействительности сделки.</a:t>
                      </a:r>
                    </a:p>
                    <a:p>
                      <a:pPr marL="0" marR="0" indent="0" algn="just">
                        <a:spcBef>
                          <a:spcPts val="0"/>
                        </a:spcBef>
                        <a:spcAft>
                          <a:spcPts val="600"/>
                        </a:spcAft>
                      </a:pPr>
                      <a:r>
                        <a:rPr lang="ru-RU" sz="1000" b="0" dirty="0" smtClean="0">
                          <a:effectLst/>
                          <a:latin typeface="+mn-lt"/>
                          <a:ea typeface="Times New Roman"/>
                        </a:rPr>
                        <a:t>Ответчик, действуя добросовестно, получил от истца заверения относительно имеющего значение для заключения спорного договора лизинга обстоятельства - отсутствия необходимости одобрения сделки советом директоров истца.</a:t>
                      </a:r>
                    </a:p>
                    <a:p>
                      <a:pPr marL="0" marR="0" indent="0" algn="just">
                        <a:spcBef>
                          <a:spcPts val="1200"/>
                        </a:spcBef>
                        <a:spcAft>
                          <a:spcPts val="120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742862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37</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323460117"/>
              </p:ext>
            </p:extLst>
          </p:nvPr>
        </p:nvGraphicFramePr>
        <p:xfrm>
          <a:off x="548372" y="1297398"/>
          <a:ext cx="8191367" cy="5285232"/>
        </p:xfrm>
        <a:graphic>
          <a:graphicData uri="http://schemas.openxmlformats.org/drawingml/2006/table">
            <a:tbl>
              <a:tblPr firstRow="1" firstCol="1" lastRow="1" lastCol="1" bandRow="1" bandCol="1">
                <a:tableStyleId>{69012ECD-51FC-41F1-AA8D-1B2483CD663E}</a:tableStyleId>
              </a:tblPr>
              <a:tblGrid>
                <a:gridCol w="282992"/>
                <a:gridCol w="2216772"/>
                <a:gridCol w="2558580"/>
                <a:gridCol w="3133023"/>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4698660">
                <a:tc>
                  <a:txBody>
                    <a:bodyPr/>
                    <a:lstStyle/>
                    <a:p>
                      <a:pPr marL="0" marR="0" lvl="0" indent="0" algn="just">
                        <a:spcBef>
                          <a:spcPts val="1200"/>
                        </a:spcBef>
                        <a:spcAft>
                          <a:spcPts val="400"/>
                        </a:spcAft>
                        <a:buFontTx/>
                        <a:buNone/>
                      </a:pPr>
                      <a:r>
                        <a:rPr lang="ru-RU" sz="900" dirty="0">
                          <a:effectLst/>
                          <a:latin typeface="+mn-lt"/>
                        </a:rPr>
                        <a:t> </a:t>
                      </a:r>
                      <a:r>
                        <a:rPr lang="en-US" sz="900" dirty="0" smtClean="0">
                          <a:effectLst/>
                          <a:latin typeface="+mn-lt"/>
                        </a:rPr>
                        <a:t>5.</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600"/>
                        </a:spcAft>
                      </a:pPr>
                      <a:r>
                        <a:rPr lang="ru-RU" sz="900" b="0" dirty="0" smtClean="0">
                          <a:effectLst/>
                          <a:latin typeface="+mn-lt"/>
                          <a:ea typeface="Times New Roman"/>
                        </a:rPr>
                        <a:t>Постановление Шестнадцатого арбитражного апелляционного суда от 03.10.2017 по делу № А63-1976/2017</a:t>
                      </a:r>
                      <a:endParaRPr lang="en-US" sz="900" b="0" dirty="0">
                        <a:effectLst/>
                        <a:latin typeface="+mn-lt"/>
                        <a:ea typeface="Times New Roman"/>
                      </a:endParaRPr>
                    </a:p>
                  </a:txBody>
                  <a:tcPr marL="54864" marR="54864" marT="109728" marB="109728"/>
                </a:tc>
                <a:tc>
                  <a:txBody>
                    <a:bodyPr/>
                    <a:lstStyle/>
                    <a:p>
                      <a:pPr marL="0" marR="0" indent="0" algn="just">
                        <a:spcBef>
                          <a:spcPts val="1200"/>
                        </a:spcBef>
                        <a:spcAft>
                          <a:spcPts val="600"/>
                        </a:spcAft>
                      </a:pPr>
                      <a:r>
                        <a:rPr lang="ru-RU" sz="900" b="0" dirty="0" smtClean="0">
                          <a:effectLst/>
                          <a:latin typeface="+mn-lt"/>
                          <a:ea typeface="Times New Roman"/>
                        </a:rPr>
                        <a:t>Стороны заключили договор купли-продажи акций. При заключении договора покупателю были предоставлены заверения, в том числе о том, что имущество общества — эмитента акций — не находится в залоге. Между тем в действительности почти все имущество общества на дату заключения договора было заложено в пользу банка. В связи с недостоверностью заверений, предоставленных продавцом, покупатель обратился в суд с иском о взыскании неустойки.</a:t>
                      </a:r>
                    </a:p>
                    <a:p>
                      <a:pPr marL="0" marR="0" indent="0" algn="just">
                        <a:spcBef>
                          <a:spcPts val="1200"/>
                        </a:spcBef>
                        <a:spcAft>
                          <a:spcPts val="600"/>
                        </a:spcAft>
                      </a:pPr>
                      <a:r>
                        <a:rPr lang="ru-RU" sz="900" b="0" dirty="0" smtClean="0">
                          <a:effectLst/>
                          <a:latin typeface="+mn-lt"/>
                          <a:ea typeface="Times New Roman"/>
                        </a:rPr>
                        <a:t>В суде первой инстанции выяснилось, что на момент заключения договора истец знал о залоге имущества общества, акции которого он приобретал, по этой причине суды отказали покупателю в иске.</a:t>
                      </a:r>
                    </a:p>
                    <a:p>
                      <a:pPr marL="0" marR="0" indent="0" algn="just">
                        <a:spcBef>
                          <a:spcPts val="1200"/>
                        </a:spcBef>
                        <a:spcAft>
                          <a:spcPts val="600"/>
                        </a:spcAft>
                      </a:pPr>
                      <a:endParaRPr lang="ru-RU" sz="900" b="0" dirty="0">
                        <a:effectLst/>
                        <a:latin typeface="+mn-lt"/>
                        <a:ea typeface="Times New Roman"/>
                      </a:endParaRPr>
                    </a:p>
                  </a:txBody>
                  <a:tcPr marL="54864" marR="54864" marT="109728" marB="109728"/>
                </a:tc>
                <a:tc>
                  <a:txBody>
                    <a:bodyPr/>
                    <a:lstStyle/>
                    <a:p>
                      <a:pPr marL="0" marR="0" indent="0" algn="just">
                        <a:spcBef>
                          <a:spcPts val="0"/>
                        </a:spcBef>
                        <a:spcAft>
                          <a:spcPts val="600"/>
                        </a:spcAft>
                      </a:pPr>
                      <a:r>
                        <a:rPr lang="ru-RU" sz="900" b="0" dirty="0" smtClean="0">
                          <a:effectLst/>
                          <a:latin typeface="+mn-lt"/>
                          <a:ea typeface="Times New Roman"/>
                        </a:rPr>
                        <a:t>Покупатель имел возможность истребовать у истца и иных источников информацию, что должен было сделать, учитывая значительный размер принимаемых по договору обязательств (цена акций 198 255 779 руб.), и самостоятельно проверить наличие (отсутствие) обременения недвижимого имущества в силу публичности реестра.</a:t>
                      </a:r>
                    </a:p>
                    <a:p>
                      <a:pPr marL="0" marR="0" indent="0" algn="just">
                        <a:spcBef>
                          <a:spcPts val="0"/>
                        </a:spcBef>
                        <a:spcAft>
                          <a:spcPts val="600"/>
                        </a:spcAft>
                      </a:pPr>
                      <a:r>
                        <a:rPr lang="ru-RU" sz="900" b="0" dirty="0" smtClean="0">
                          <a:effectLst/>
                          <a:latin typeface="+mn-lt"/>
                          <a:ea typeface="Times New Roman"/>
                        </a:rPr>
                        <a:t>Истец указал, что на момент заключения договора ему было известно о том, что недвижимое имущество было обременено ипотекой. Следовательно, наличие ипотеки, обременяющей недвижимое имущество, не повлияло на решение истца заключить сделку по приобретению акций по цене, согласованной в договоре.</a:t>
                      </a:r>
                    </a:p>
                    <a:p>
                      <a:pPr marL="0" marR="0" indent="0" algn="just">
                        <a:spcBef>
                          <a:spcPts val="0"/>
                        </a:spcBef>
                        <a:spcAft>
                          <a:spcPts val="600"/>
                        </a:spcAft>
                      </a:pPr>
                      <a:r>
                        <a:rPr lang="ru-RU" sz="900" b="0" dirty="0" smtClean="0">
                          <a:effectLst/>
                          <a:latin typeface="+mn-lt"/>
                          <a:ea typeface="Times New Roman"/>
                        </a:rPr>
                        <a:t>При указанных обстоятельствах включение в договор, проект которого разрабатывался покупателем, заверения об отсутствии залога свидетельствует о злоупотреблении правом со стороны покупателя.</a:t>
                      </a:r>
                    </a:p>
                    <a:p>
                      <a:pPr marL="0" marR="0" indent="0" algn="just" defTabSz="914400" rtl="0" eaLnBrk="1" fontAlgn="auto" latinLnBrk="0" hangingPunct="1">
                        <a:lnSpc>
                          <a:spcPct val="100000"/>
                        </a:lnSpc>
                        <a:spcBef>
                          <a:spcPts val="0"/>
                        </a:spcBef>
                        <a:spcAft>
                          <a:spcPts val="600"/>
                        </a:spcAft>
                        <a:buClrTx/>
                        <a:buSzTx/>
                        <a:buFontTx/>
                        <a:buNone/>
                        <a:tabLst/>
                        <a:defRPr/>
                      </a:pPr>
                      <a:r>
                        <a:rPr lang="ru-RU" sz="900" b="0" dirty="0" smtClean="0">
                          <a:effectLst/>
                          <a:latin typeface="+mn-lt"/>
                          <a:ea typeface="Times New Roman"/>
                        </a:rPr>
                        <a:t>Сторона, которая обнаружила недостоверность заверений до заключения договора, в дальнейшем утрачивает право ссылаться на недостоверность таких заверений. </a:t>
                      </a:r>
                      <a:endParaRPr lang="en-US" sz="900" b="0" dirty="0" smtClean="0">
                        <a:effectLst/>
                        <a:latin typeface="+mn-lt"/>
                        <a:ea typeface="Times New Roman"/>
                      </a:endParaRPr>
                    </a:p>
                    <a:p>
                      <a:pPr marL="0" marR="0" indent="0" algn="just" defTabSz="914400" rtl="0" eaLnBrk="1" fontAlgn="auto" latinLnBrk="0" hangingPunct="1">
                        <a:lnSpc>
                          <a:spcPct val="100000"/>
                        </a:lnSpc>
                        <a:spcBef>
                          <a:spcPts val="0"/>
                        </a:spcBef>
                        <a:spcAft>
                          <a:spcPts val="600"/>
                        </a:spcAft>
                        <a:buClrTx/>
                        <a:buSzTx/>
                        <a:buFontTx/>
                        <a:buNone/>
                        <a:tabLst/>
                        <a:defRPr/>
                      </a:pPr>
                      <a:r>
                        <a:rPr lang="ru-RU" sz="900" b="0" dirty="0" smtClean="0">
                          <a:effectLst/>
                          <a:latin typeface="+mn-lt"/>
                          <a:ea typeface="Times New Roman"/>
                        </a:rPr>
                        <a:t>Обещание продавца взять на себя расходы по оплате задолженности третьим лицам не может пониматься как заверение, т.к. под заверением об обстоятельствах следует понимать не обещание совершить действие (или воздержаться от его совершения), а некое утверждение о свершившихся фактах, за достоверность которых сторона несет ответственность перед контрагентом. Некое дополнительное к договору обещание, например, погасить долг и т. п., не может признаваться заверением об обстоятельствах.</a:t>
                      </a:r>
                    </a:p>
                  </a:txBody>
                  <a:tcPr marL="54864" marR="54864" marT="109728" marB="109728"/>
                </a:tc>
              </a:tr>
            </a:tbl>
          </a:graphicData>
        </a:graphic>
      </p:graphicFrame>
    </p:spTree>
    <p:extLst>
      <p:ext uri="{BB962C8B-B14F-4D97-AF65-F5344CB8AC3E}">
        <p14:creationId xmlns:p14="http://schemas.microsoft.com/office/powerpoint/2010/main" val="40742862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38</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84272466"/>
              </p:ext>
            </p:extLst>
          </p:nvPr>
        </p:nvGraphicFramePr>
        <p:xfrm>
          <a:off x="548372" y="1247158"/>
          <a:ext cx="8191367" cy="4782312"/>
        </p:xfrm>
        <a:graphic>
          <a:graphicData uri="http://schemas.openxmlformats.org/drawingml/2006/table">
            <a:tbl>
              <a:tblPr firstRow="1" firstCol="1" lastRow="1" lastCol="1" bandRow="1" bandCol="1">
                <a:tableStyleId>{69012ECD-51FC-41F1-AA8D-1B2483CD663E}</a:tableStyleId>
              </a:tblPr>
              <a:tblGrid>
                <a:gridCol w="282992"/>
                <a:gridCol w="2216772"/>
                <a:gridCol w="2735591"/>
                <a:gridCol w="2956012"/>
              </a:tblGrid>
              <a:tr h="0">
                <a:tc>
                  <a:txBody>
                    <a:bodyPr/>
                    <a:lstStyle/>
                    <a:p>
                      <a:pPr marL="0" marR="0" indent="0" algn="ctr">
                        <a:spcBef>
                          <a:spcPts val="0"/>
                        </a:spcBef>
                        <a:spcAft>
                          <a:spcPts val="600"/>
                        </a:spcAft>
                      </a:pPr>
                      <a:r>
                        <a:rPr lang="ru-RU" sz="900" dirty="0">
                          <a:effectLst/>
                          <a:latin typeface="+mn-lt"/>
                        </a:rPr>
                        <a:t> </a:t>
                      </a:r>
                      <a:endParaRPr lang="en-US" sz="1000" dirty="0">
                        <a:effectLst/>
                        <a:latin typeface="+mn-lt"/>
                        <a:ea typeface="Times New Roman"/>
                      </a:endParaRPr>
                    </a:p>
                  </a:txBody>
                  <a:tcPr marL="54864" marR="54864" marT="0" marB="0"/>
                </a:tc>
                <a:tc gridSpan="3">
                  <a:txBody>
                    <a:bodyPr/>
                    <a:lstStyle/>
                    <a:p>
                      <a:pPr marL="0" marR="0" indent="0" algn="ctr">
                        <a:spcBef>
                          <a:spcPts val="0"/>
                        </a:spcBef>
                        <a:spcAft>
                          <a:spcPts val="600"/>
                        </a:spcAft>
                      </a:pPr>
                      <a:endParaRPr lang="en-US" sz="1000" dirty="0">
                        <a:effectLst/>
                        <a:latin typeface="+mn-lt"/>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0"/>
                        </a:spcBef>
                        <a:spcAft>
                          <a:spcPts val="600"/>
                        </a:spcAft>
                        <a:buFontTx/>
                        <a:buNone/>
                      </a:pPr>
                      <a:r>
                        <a:rPr lang="ru-RU" sz="900" dirty="0">
                          <a:effectLst/>
                          <a:latin typeface="+mn-lt"/>
                        </a:rPr>
                        <a:t> </a:t>
                      </a:r>
                      <a:r>
                        <a:rPr lang="en-US" sz="900" dirty="0" smtClean="0">
                          <a:effectLst/>
                          <a:latin typeface="+mn-lt"/>
                        </a:rPr>
                        <a:t>6.</a:t>
                      </a:r>
                      <a:endParaRPr lang="en-US" sz="1000" dirty="0">
                        <a:effectLst/>
                        <a:latin typeface="+mn-lt"/>
                        <a:ea typeface="Times New Roman"/>
                      </a:endParaRPr>
                    </a:p>
                  </a:txBody>
                  <a:tcPr marL="54864" marR="54864" marT="0" marB="0"/>
                </a:tc>
                <a:tc>
                  <a:txBody>
                    <a:bodyPr/>
                    <a:lstStyle/>
                    <a:p>
                      <a:pPr marL="0" marR="0" indent="0" algn="just">
                        <a:spcBef>
                          <a:spcPts val="0"/>
                        </a:spcBef>
                        <a:spcAft>
                          <a:spcPts val="600"/>
                        </a:spcAft>
                      </a:pPr>
                      <a:r>
                        <a:rPr lang="ru-RU" sz="1000" b="0" dirty="0" smtClean="0">
                          <a:effectLst/>
                          <a:latin typeface="+mn-lt"/>
                          <a:ea typeface="Times New Roman"/>
                        </a:rPr>
                        <a:t>Постановление Десятого арбитражного апелляционного суда от 20.07.2017 № 10АП-8959/2017 по делу № А41-21587/14 </a:t>
                      </a:r>
                      <a:endParaRPr lang="en-US" sz="1000" b="0" dirty="0">
                        <a:effectLst/>
                        <a:latin typeface="+mn-lt"/>
                        <a:ea typeface="Times New Roman"/>
                      </a:endParaRPr>
                    </a:p>
                  </a:txBody>
                  <a:tcPr marL="54864" marR="54864" marT="109728" marB="109728"/>
                </a:tc>
                <a:tc>
                  <a:txBody>
                    <a:bodyPr/>
                    <a:lstStyle/>
                    <a:p>
                      <a:pPr marL="0" marR="0" indent="0" algn="just">
                        <a:spcBef>
                          <a:spcPts val="0"/>
                        </a:spcBef>
                        <a:spcAft>
                          <a:spcPts val="600"/>
                        </a:spcAft>
                      </a:pPr>
                      <a:r>
                        <a:rPr lang="ru-RU" sz="1000" b="0" dirty="0" smtClean="0">
                          <a:effectLst/>
                          <a:latin typeface="+mn-lt"/>
                          <a:ea typeface="Times New Roman"/>
                        </a:rPr>
                        <a:t>В рамках процедуры банкротства с истцом - победителем торгов - был заключен договор купли-продажи жилого помещения.</a:t>
                      </a:r>
                    </a:p>
                    <a:p>
                      <a:pPr marL="0" marR="0" indent="0" algn="just">
                        <a:spcBef>
                          <a:spcPts val="0"/>
                        </a:spcBef>
                        <a:spcAft>
                          <a:spcPts val="600"/>
                        </a:spcAft>
                      </a:pPr>
                      <a:r>
                        <a:rPr lang="ru-RU" sz="1000" b="0" dirty="0" smtClean="0">
                          <a:effectLst/>
                          <a:latin typeface="+mn-lt"/>
                          <a:ea typeface="Times New Roman"/>
                        </a:rPr>
                        <a:t>При заключении договора ответчик - конкурсный управляющий должника - предоставил сведения об отсутствии ареста в отношении отчуждаемого жилого помещения. Истец, подписав указанный договор купли-продажи, еще до государственной регистрации перехода права собственности продал данное жилое помещение. </a:t>
                      </a:r>
                    </a:p>
                    <a:p>
                      <a:pPr marL="0" marR="0" indent="0" algn="just">
                        <a:spcBef>
                          <a:spcPts val="0"/>
                        </a:spcBef>
                        <a:spcAft>
                          <a:spcPts val="600"/>
                        </a:spcAft>
                      </a:pPr>
                      <a:r>
                        <a:rPr lang="ru-RU" sz="1000" b="0" dirty="0" smtClean="0">
                          <a:effectLst/>
                          <a:latin typeface="+mn-lt"/>
                          <a:ea typeface="Times New Roman"/>
                        </a:rPr>
                        <a:t>Впоследствии выяснилось, что на помещение был наложен арест, который явился препятствием для исполнения истцом договора купли-продажи с третьим лицом, и он понес убытки в виде двойной суммы задатка и упущенной выгоды. </a:t>
                      </a:r>
                    </a:p>
                    <a:p>
                      <a:pPr marL="0" marR="0" indent="0" algn="just">
                        <a:spcBef>
                          <a:spcPts val="0"/>
                        </a:spcBef>
                        <a:spcAft>
                          <a:spcPts val="600"/>
                        </a:spcAft>
                      </a:pPr>
                      <a:r>
                        <a:rPr lang="ru-RU" sz="1000" b="0" dirty="0" smtClean="0">
                          <a:effectLst/>
                          <a:latin typeface="+mn-lt"/>
                          <a:ea typeface="Times New Roman"/>
                        </a:rPr>
                        <a:t>Истец обратился в суд с требованием о взыскании соответствующих денежных сумм, указав, что данные убытки возникли вследствие ненадлежащего исполнения конкурсным управляющим своих обязанностей и предоставления им недостоверных сведений.</a:t>
                      </a:r>
                      <a:endParaRPr lang="ru-RU" sz="1000" b="0" dirty="0">
                        <a:effectLst/>
                        <a:latin typeface="+mn-lt"/>
                        <a:ea typeface="Times New Roman"/>
                      </a:endParaRPr>
                    </a:p>
                  </a:txBody>
                  <a:tcPr marL="54864" marR="54864" marT="109728" marB="109728"/>
                </a:tc>
                <a:tc>
                  <a:txBody>
                    <a:bodyPr/>
                    <a:lstStyle/>
                    <a:p>
                      <a:pPr marL="0" marR="0" indent="0" algn="just">
                        <a:spcBef>
                          <a:spcPts val="0"/>
                        </a:spcBef>
                        <a:spcAft>
                          <a:spcPts val="600"/>
                        </a:spcAft>
                      </a:pPr>
                      <a:r>
                        <a:rPr lang="ru-RU" sz="1000" b="0" dirty="0" smtClean="0">
                          <a:effectLst/>
                          <a:latin typeface="+mn-lt"/>
                          <a:ea typeface="Times New Roman"/>
                        </a:rPr>
                        <a:t>Суд указал, что истец, действуя добросовестно и осмотрительно, самостоятельно мог проверить факт наличия арестов в отношении имущества.</a:t>
                      </a:r>
                    </a:p>
                    <a:p>
                      <a:pPr marL="0" marR="0" indent="0" algn="just">
                        <a:spcBef>
                          <a:spcPts val="0"/>
                        </a:spcBef>
                        <a:spcAft>
                          <a:spcPts val="600"/>
                        </a:spcAft>
                      </a:pPr>
                      <a:r>
                        <a:rPr lang="ru-RU" sz="1000" b="0" dirty="0" smtClean="0">
                          <a:effectLst/>
                          <a:latin typeface="+mn-lt"/>
                          <a:ea typeface="Times New Roman"/>
                        </a:rPr>
                        <a:t>Ответственность по ст. 431.2 ГК РФ наступает, если сторона, предоставившая недостоверные заверения, исходила из того, что другая сторона будет полагаться на них или имела разумные основания исходить из такого предположения. </a:t>
                      </a:r>
                    </a:p>
                    <a:p>
                      <a:pPr marL="0" marR="0" indent="0" algn="just">
                        <a:spcBef>
                          <a:spcPts val="0"/>
                        </a:spcBef>
                        <a:spcAft>
                          <a:spcPts val="600"/>
                        </a:spcAft>
                      </a:pPr>
                      <a:r>
                        <a:rPr lang="ru-RU" sz="1000" b="0" dirty="0" smtClean="0">
                          <a:effectLst/>
                          <a:latin typeface="+mn-lt"/>
                          <a:ea typeface="Times New Roman"/>
                        </a:rPr>
                        <a:t>По мнению суда, конкурсный управляющий не имел оснований полагать, что в отсутствие заключенного договора купли-продажи квартиры и регистрации права собственности на нее, истец предпримет действия по перепродаже помещения.</a:t>
                      </a:r>
                    </a:p>
                    <a:p>
                      <a:pPr marL="0" marR="0" indent="0" algn="just">
                        <a:spcBef>
                          <a:spcPts val="0"/>
                        </a:spcBef>
                        <a:spcAft>
                          <a:spcPts val="60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742862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39</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627073663"/>
              </p:ext>
            </p:extLst>
          </p:nvPr>
        </p:nvGraphicFramePr>
        <p:xfrm>
          <a:off x="548372" y="1247158"/>
          <a:ext cx="8191367" cy="4325112"/>
        </p:xfrm>
        <a:graphic>
          <a:graphicData uri="http://schemas.openxmlformats.org/drawingml/2006/table">
            <a:tbl>
              <a:tblPr firstRow="1" firstCol="1" lastRow="1" lastCol="1" bandRow="1" bandCol="1">
                <a:tableStyleId>{69012ECD-51FC-41F1-AA8D-1B2483CD663E}</a:tableStyleId>
              </a:tblPr>
              <a:tblGrid>
                <a:gridCol w="282992"/>
                <a:gridCol w="2216772"/>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latin typeface="+mn-lt"/>
                        </a:rPr>
                        <a:t> </a:t>
                      </a:r>
                      <a:r>
                        <a:rPr lang="en-US" sz="900" dirty="0" smtClean="0">
                          <a:effectLst/>
                          <a:latin typeface="+mn-lt"/>
                        </a:rPr>
                        <a:t>7.</a:t>
                      </a:r>
                      <a:endParaRPr lang="en-US" sz="10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1000" b="0" dirty="0" smtClean="0">
                          <a:effectLst/>
                          <a:latin typeface="+mn-lt"/>
                          <a:ea typeface="Times New Roman"/>
                        </a:rPr>
                        <a:t>Постановление Арбитражного суда Западно-Сибирского округа от 26.05.2016 № Ф04-1726/2016 по делу № А45-16394/2015</a:t>
                      </a:r>
                      <a:endParaRPr lang="en-US"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Стороны заключили договор купли-продажи нежилого помещения. На момент совершения сделки продавец (ответчик) владел также и соседним помещением, через которое осуществлялся проход в продаваемое помещение. </a:t>
                      </a:r>
                    </a:p>
                    <a:p>
                      <a:pPr marL="0" marR="0" indent="0" algn="just">
                        <a:spcBef>
                          <a:spcPts val="600"/>
                        </a:spcBef>
                        <a:spcAft>
                          <a:spcPts val="0"/>
                        </a:spcAft>
                      </a:pPr>
                      <a:r>
                        <a:rPr lang="ru-RU" sz="1000" b="0" dirty="0" smtClean="0">
                          <a:effectLst/>
                          <a:latin typeface="+mn-lt"/>
                          <a:ea typeface="Times New Roman"/>
                        </a:rPr>
                        <a:t>Впоследствии ответчик продал соседнее помещение другому покупателю, который ограничил проход истца через свое помещение. Истец вынужден был заключить договор аренды с собственником другого соседнего помещения и, как следствие, нести расходы для обеспечения доступа к своему помещению. </a:t>
                      </a:r>
                    </a:p>
                    <a:p>
                      <a:pPr marL="0" marR="0" indent="0" algn="just">
                        <a:spcBef>
                          <a:spcPts val="600"/>
                        </a:spcBef>
                        <a:spcAft>
                          <a:spcPts val="0"/>
                        </a:spcAft>
                      </a:pPr>
                      <a:r>
                        <a:rPr lang="ru-RU" sz="1000" b="0" dirty="0" smtClean="0">
                          <a:effectLst/>
                          <a:latin typeface="+mn-lt"/>
                          <a:ea typeface="Times New Roman"/>
                        </a:rPr>
                        <a:t>Истец обратился в суд с требованием к продавцу об уменьшении покупной цены, рассчитанной как разница между договорной покупной ценой и рыночной ценой, установившейся после затруднения доступа, в связи с сокрытием продавцом дефекта.</a:t>
                      </a:r>
                    </a:p>
                    <a:p>
                      <a:pPr marL="0" marR="0" indent="0" algn="just">
                        <a:spcBef>
                          <a:spcPts val="600"/>
                        </a:spcBef>
                        <a:spcAft>
                          <a:spcPts val="0"/>
                        </a:spcAft>
                      </a:pPr>
                      <a:endParaRPr lang="ru-RU"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Истцом не представлено доказательств того, что ответчик принял на себя обязательство по </a:t>
                      </a:r>
                      <a:r>
                        <a:rPr lang="ru-RU" sz="1000" b="0" dirty="0" err="1" smtClean="0">
                          <a:effectLst/>
                          <a:latin typeface="+mn-lt"/>
                          <a:ea typeface="Times New Roman"/>
                        </a:rPr>
                        <a:t>неотчуждению</a:t>
                      </a:r>
                      <a:r>
                        <a:rPr lang="ru-RU" sz="1000" b="0" dirty="0" smtClean="0">
                          <a:effectLst/>
                          <a:latin typeface="+mn-lt"/>
                          <a:ea typeface="Times New Roman"/>
                        </a:rPr>
                        <a:t> помещения, через которое осуществлялся проезд к помещению истца. Заверения о подобных обстоятельствах по п. 1 ст. 431.2 ГК РФ ответчиком при заключении договора не давались, поэтому он правомерно распорядился своим правом на отчуждение имущества.</a:t>
                      </a: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74286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a:t>
            </a:r>
            <a:r>
              <a:rPr lang="en-US" dirty="0" err="1" smtClean="0"/>
              <a:t>ричины</a:t>
            </a:r>
            <a:r>
              <a:rPr lang="en-US" dirty="0" smtClean="0"/>
              <a:t> </a:t>
            </a:r>
            <a:r>
              <a:rPr lang="en-US" dirty="0" err="1" smtClean="0"/>
              <a:t>заимствования</a:t>
            </a:r>
            <a:r>
              <a:rPr lang="en-US" dirty="0" smtClean="0"/>
              <a:t> </a:t>
            </a:r>
            <a:endParaRPr lang="en-US" dirty="0"/>
          </a:p>
        </p:txBody>
      </p:sp>
      <p:sp>
        <p:nvSpPr>
          <p:cNvPr id="3" name="Content Placeholder 2"/>
          <p:cNvSpPr>
            <a:spLocks noGrp="1"/>
          </p:cNvSpPr>
          <p:nvPr>
            <p:ph idx="1"/>
          </p:nvPr>
        </p:nvSpPr>
        <p:spPr>
          <a:xfrm>
            <a:off x="457200" y="1295928"/>
            <a:ext cx="8365958" cy="4114800"/>
          </a:xfrm>
        </p:spPr>
        <p:txBody>
          <a:bodyPr/>
          <a:lstStyle/>
          <a:p>
            <a:pPr>
              <a:buClrTx/>
              <a:buFont typeface="Georgia" panose="02040502050405020303" pitchFamily="18" charset="0"/>
              <a:buChar char="–"/>
            </a:pPr>
            <a:r>
              <a:rPr lang="ru-RU" sz="1300" b="1" dirty="0" smtClean="0"/>
              <a:t>Положения о качестве </a:t>
            </a:r>
            <a:r>
              <a:rPr lang="ru-RU" sz="1300" i="1" dirty="0" smtClean="0"/>
              <a:t>(см. подборку судебной практики в Приложении 2)</a:t>
            </a:r>
            <a:r>
              <a:rPr lang="ru-RU" sz="1300" b="1" dirty="0" smtClean="0"/>
              <a:t>:</a:t>
            </a:r>
          </a:p>
          <a:p>
            <a:pPr marL="628650" lvl="2" indent="-285750">
              <a:spcBef>
                <a:spcPts val="1200"/>
              </a:spcBef>
              <a:buSzPct val="120000"/>
              <a:buFont typeface="Georgia" panose="02040502050405020303" pitchFamily="18" charset="0"/>
              <a:buChar char="–"/>
            </a:pPr>
            <a:r>
              <a:rPr lang="ru-RU" altLang="en-US" sz="1300" dirty="0" smtClean="0"/>
              <a:t>Положительная практика, заложенная ФАС Уральского округа в 2010 году </a:t>
            </a:r>
            <a:r>
              <a:rPr lang="ru-RU" altLang="en-US" sz="1100" dirty="0" smtClean="0"/>
              <a:t>(“</a:t>
            </a:r>
            <a:r>
              <a:rPr lang="ru-RU" sz="1100" dirty="0" smtClean="0"/>
              <a:t>Отсутствие у эмитента права собственности на объекты недвижимости значительно влияет на такие качества проданного товара (пакета акций), как ликвидность и инвестиционная привлекательность, и снижает его рыночную стоимость, что свидетельствует о том, что истцу был продан товар ненадлежащего качества, недостатки которого не были оговорены продавцом”)</a:t>
            </a:r>
          </a:p>
          <a:p>
            <a:pPr marL="628650" lvl="2" indent="-285750">
              <a:spcBef>
                <a:spcPts val="1200"/>
              </a:spcBef>
              <a:buSzPct val="120000"/>
              <a:buFont typeface="Georgia" panose="02040502050405020303" pitchFamily="18" charset="0"/>
              <a:buChar char="–"/>
            </a:pPr>
            <a:r>
              <a:rPr lang="ru-RU" altLang="en-US" sz="1300" dirty="0" smtClean="0"/>
              <a:t>В основном судебная практика отказная:</a:t>
            </a:r>
          </a:p>
          <a:p>
            <a:pPr marL="1028700" lvl="3" indent="-285750">
              <a:spcBef>
                <a:spcPts val="1200"/>
              </a:spcBef>
              <a:buSzPct val="120000"/>
              <a:buFont typeface="Georgia" panose="02040502050405020303" pitchFamily="18" charset="0"/>
              <a:buChar char="–"/>
            </a:pPr>
            <a:r>
              <a:rPr lang="ru-RU" altLang="en-US" sz="1300" dirty="0" smtClean="0"/>
              <a:t>Договор не предусматривает специальных требований к качеству (наличие определенных активов, отсутствие задолженности)  (дела 3, 4 в Приложении 2) </a:t>
            </a:r>
          </a:p>
          <a:p>
            <a:pPr marL="1028700" lvl="3" indent="-285750">
              <a:spcBef>
                <a:spcPts val="1200"/>
              </a:spcBef>
              <a:buSzPct val="120000"/>
              <a:buFont typeface="Georgia" panose="02040502050405020303" pitchFamily="18" charset="0"/>
              <a:buChar char="–"/>
            </a:pPr>
            <a:r>
              <a:rPr lang="ru-RU" altLang="en-US" sz="1300" i="1" dirty="0" smtClean="0"/>
              <a:t>Покупатель не проявил должной степени заботливости и </a:t>
            </a:r>
            <a:r>
              <a:rPr lang="ru-RU" altLang="en-US" sz="1300" i="1" dirty="0" err="1" smtClean="0"/>
              <a:t>усмотрительности</a:t>
            </a:r>
            <a:r>
              <a:rPr lang="ru-RU" altLang="en-US" sz="1300" i="1" dirty="0" smtClean="0"/>
              <a:t> (не запросил или не проверил финансовую отчетность, не использовал информационные права акционера – дела 2, 3 в Приложении 2)</a:t>
            </a:r>
            <a:r>
              <a:rPr lang="ru-RU" altLang="en-US" sz="1200" dirty="0" smtClean="0">
                <a:sym typeface="Symbol" pitchFamily="18" charset="2"/>
              </a:rPr>
              <a:t> - (например, в этом случае в Германии такая защита не предоставляется, за исключением случаев обмана или предоставления гарантий продавцом, при этом однако на покупателя не возлагается обязанности проводить полную юридическую проверку)</a:t>
            </a:r>
            <a:endParaRPr lang="ru-RU" altLang="en-US" sz="1300" i="1" dirty="0" smtClean="0"/>
          </a:p>
          <a:p>
            <a:pPr marL="1028700" lvl="3" indent="-285750">
              <a:spcBef>
                <a:spcPts val="1200"/>
              </a:spcBef>
              <a:buSzPct val="120000"/>
              <a:buFont typeface="Georgia" panose="02040502050405020303" pitchFamily="18" charset="0"/>
              <a:buChar char="–"/>
            </a:pPr>
            <a:r>
              <a:rPr lang="ru-RU" altLang="en-US" sz="1300" i="1" dirty="0" smtClean="0"/>
              <a:t>Суды не находят положения о качестве товара применимыми к договору купли-продажи акций, вне зависимости от пакета акций и характера дефекта </a:t>
            </a:r>
            <a:r>
              <a:rPr lang="ru-RU" altLang="en-US" sz="1100" i="1" dirty="0" smtClean="0"/>
              <a:t>(</a:t>
            </a:r>
            <a:r>
              <a:rPr lang="ru-RU" sz="1100" dirty="0" smtClean="0"/>
              <a:t>Специфика доли в уставном капитале ООО как предмета сделки с учетом конкретных обстоятельств дела исключает возможность применения к купле-продаже доли положений ст. 475 ГК РФ.) </a:t>
            </a:r>
            <a:r>
              <a:rPr lang="ru-RU" sz="1300" dirty="0" smtClean="0"/>
              <a:t>(дела 3, 5, 7)</a:t>
            </a:r>
          </a:p>
          <a:p>
            <a:pPr marL="630238" lvl="1">
              <a:lnSpc>
                <a:spcPts val="1400"/>
              </a:lnSpc>
              <a:spcBef>
                <a:spcPts val="300"/>
              </a:spcBef>
              <a:buFont typeface="Georgia" panose="02040502050405020303" pitchFamily="18" charset="0"/>
              <a:buChar char="–"/>
            </a:pPr>
            <a:endParaRPr lang="ru-RU" altLang="en-US" sz="1300" dirty="0" smtClean="0">
              <a:sym typeface="Symbol" pitchFamily="18" charset="2"/>
            </a:endParaRPr>
          </a:p>
          <a:p>
            <a:pPr marL="630238" lvl="1">
              <a:lnSpc>
                <a:spcPts val="1400"/>
              </a:lnSpc>
              <a:spcBef>
                <a:spcPts val="300"/>
              </a:spcBef>
              <a:buFont typeface="Georgia" panose="02040502050405020303" pitchFamily="18" charset="0"/>
              <a:buChar char="–"/>
            </a:pPr>
            <a:r>
              <a:rPr lang="ru-RU" altLang="en-US" sz="1300" dirty="0" smtClean="0">
                <a:sym typeface="Symbol" pitchFamily="18" charset="2"/>
              </a:rPr>
              <a:t>Необходимо определиться с методикой пересчета цены ( «соразмерное уменьшение цены» - пропорционально? за минусом убытков? с учетом мнения экспертизы?  проч.?)</a:t>
            </a:r>
          </a:p>
          <a:p>
            <a:pPr marL="976313" lvl="3" indent="-233363">
              <a:spcBef>
                <a:spcPts val="1200"/>
              </a:spcBef>
              <a:buClr>
                <a:schemeClr val="bg2"/>
              </a:buClr>
              <a:buSzPct val="120000"/>
              <a:buFontTx/>
              <a:buChar char="•"/>
            </a:pPr>
            <a:endParaRPr lang="ru-RU" altLang="en-US" sz="1300" i="1" dirty="0" smtClean="0"/>
          </a:p>
          <a:p>
            <a:endParaRPr lang="ru-RU" dirty="0"/>
          </a:p>
        </p:txBody>
      </p:sp>
      <p:sp>
        <p:nvSpPr>
          <p:cNvPr id="4" name="Slide Number Placeholder 3"/>
          <p:cNvSpPr>
            <a:spLocks noGrp="1"/>
          </p:cNvSpPr>
          <p:nvPr>
            <p:ph type="sldNum" sz="quarter" idx="12"/>
          </p:nvPr>
        </p:nvSpPr>
        <p:spPr/>
        <p:txBody>
          <a:bodyPr/>
          <a:lstStyle/>
          <a:p>
            <a:fld id="{46815AD9-F1A4-4B56-A2F0-04160DD9FCFD}" type="slidenum">
              <a:rPr lang="en-US" smtClean="0"/>
              <a:pPr/>
              <a:t>4</a:t>
            </a:fld>
            <a:endParaRPr lang="en-US"/>
          </a:p>
        </p:txBody>
      </p:sp>
    </p:spTree>
    <p:extLst>
      <p:ext uri="{BB962C8B-B14F-4D97-AF65-F5344CB8AC3E}">
        <p14:creationId xmlns:p14="http://schemas.microsoft.com/office/powerpoint/2010/main" val="29943859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40</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4123330758"/>
              </p:ext>
            </p:extLst>
          </p:nvPr>
        </p:nvGraphicFramePr>
        <p:xfrm>
          <a:off x="548372" y="1247158"/>
          <a:ext cx="8191367" cy="40203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600"/>
                        </a:spcBef>
                        <a:spcAft>
                          <a:spcPts val="0"/>
                        </a:spcAft>
                        <a:buFontTx/>
                        <a:buNone/>
                      </a:pPr>
                      <a:r>
                        <a:rPr lang="ru-RU" sz="900" dirty="0">
                          <a:effectLst/>
                          <a:latin typeface="+mn-lt"/>
                        </a:rPr>
                        <a:t> </a:t>
                      </a:r>
                      <a:r>
                        <a:rPr lang="en-US" sz="900" dirty="0" smtClean="0">
                          <a:effectLst/>
                          <a:latin typeface="+mn-lt"/>
                        </a:rPr>
                        <a:t>8.</a:t>
                      </a:r>
                      <a:endParaRPr lang="en-US" sz="10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1000" b="0" dirty="0" smtClean="0">
                          <a:effectLst/>
                          <a:latin typeface="+mn-lt"/>
                          <a:ea typeface="Times New Roman"/>
                        </a:rPr>
                        <a:t>Постановление Суда по интеллектуальным правам от 09.10.2017 № С01-757/2017 по делу № А40-53713/2016</a:t>
                      </a:r>
                    </a:p>
                    <a:p>
                      <a:pPr marL="0" marR="0" indent="0" algn="just">
                        <a:spcBef>
                          <a:spcPts val="600"/>
                        </a:spcBef>
                        <a:spcAft>
                          <a:spcPts val="0"/>
                        </a:spcAft>
                      </a:pPr>
                      <a:r>
                        <a:rPr lang="ru-RU" sz="1000" b="0" dirty="0" smtClean="0">
                          <a:effectLst/>
                          <a:latin typeface="+mn-lt"/>
                          <a:ea typeface="Times New Roman"/>
                        </a:rPr>
                        <a:t>Определением Верховного Суда РФ от 28.09.2017 № 308-ЭС17-13430 отказано в передаче дела № А53-22858/2016 в Судебную коллегию по экономическим спорам Верховного Суда РФ для пересмотра в порядке кассационного производства данного постановления.</a:t>
                      </a:r>
                    </a:p>
                    <a:p>
                      <a:pPr marL="0" marR="0" indent="0" algn="just">
                        <a:spcBef>
                          <a:spcPts val="600"/>
                        </a:spcBef>
                        <a:spcAft>
                          <a:spcPts val="0"/>
                        </a:spcAft>
                      </a:pPr>
                      <a:endParaRPr lang="en-US"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Два общества заключили договор на поставку программного обеспечения и предоставление права использования компьютерных программ, а также сертификатов на техническую поддержку. </a:t>
                      </a:r>
                    </a:p>
                    <a:p>
                      <a:pPr marL="0" marR="0" indent="0" algn="just">
                        <a:spcBef>
                          <a:spcPts val="600"/>
                        </a:spcBef>
                        <a:spcAft>
                          <a:spcPts val="0"/>
                        </a:spcAft>
                      </a:pPr>
                      <a:r>
                        <a:rPr lang="ru-RU" sz="1000" b="0" dirty="0" smtClean="0">
                          <a:effectLst/>
                          <a:latin typeface="+mn-lt"/>
                          <a:ea typeface="Times New Roman"/>
                        </a:rPr>
                        <a:t>Поставщик предоставил покупателю заверения о том, что он обладает всеми правами и разрешениями, необходимыми для передачи покупателю прав на программное обеспечение. </a:t>
                      </a:r>
                    </a:p>
                    <a:p>
                      <a:pPr marL="0" marR="0" indent="0" algn="just">
                        <a:spcBef>
                          <a:spcPts val="600"/>
                        </a:spcBef>
                        <a:spcAft>
                          <a:spcPts val="0"/>
                        </a:spcAft>
                      </a:pPr>
                      <a:r>
                        <a:rPr lang="ru-RU" sz="1000" b="0" dirty="0" smtClean="0">
                          <a:effectLst/>
                          <a:latin typeface="+mn-lt"/>
                          <a:ea typeface="Times New Roman"/>
                        </a:rPr>
                        <a:t>По мнению покупателя, указанные заверения оказались недостоверными: поставщик не получал указанные права и не передавал их покупателю. В связи с этим покупатель обратился к поставщику с иском о взыскании убытков. Размер убытков покупатель рассчитал как общую стоимость прав на программы и сертификатов на техподдержку, которые были переданы ему поставщиком.</a:t>
                      </a:r>
                    </a:p>
                    <a:p>
                      <a:pPr marL="0" marR="0" indent="0" algn="just">
                        <a:spcBef>
                          <a:spcPts val="600"/>
                        </a:spcBef>
                        <a:spcAft>
                          <a:spcPts val="0"/>
                        </a:spcAft>
                      </a:pPr>
                      <a:endParaRPr lang="ru-RU"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Суды трех инстанций отказали в удовлетворении иска, указав следующее: </a:t>
                      </a:r>
                    </a:p>
                    <a:p>
                      <a:pPr marL="0" marR="0" indent="0" algn="just">
                        <a:spcBef>
                          <a:spcPts val="600"/>
                        </a:spcBef>
                        <a:spcAft>
                          <a:spcPts val="0"/>
                        </a:spcAft>
                      </a:pPr>
                      <a:r>
                        <a:rPr lang="ru-RU" sz="1000" b="0" dirty="0" smtClean="0">
                          <a:effectLst/>
                          <a:latin typeface="+mn-lt"/>
                          <a:ea typeface="Times New Roman"/>
                        </a:rPr>
                        <a:t>Документы о передаче программы были подписаны без каких-либо замечаний и возражений со стороны истца. После подписания этих документов истец в течение трех лет производил платежи в пользу ответчика, что свидетельствует о том, что права на программы были получены истцом. Поведение стороны договора, на протяжении длительного времени производящей оплату по договору и не направляющей претензий в адрес другой стороны, свидетельствует о надлежащем исполнении обязательств другой стороной договора.</a:t>
                      </a:r>
                    </a:p>
                    <a:p>
                      <a:pPr marL="0" marR="0" indent="0" algn="just">
                        <a:spcBef>
                          <a:spcPts val="600"/>
                        </a:spcBef>
                        <a:spcAft>
                          <a:spcPts val="0"/>
                        </a:spcAft>
                      </a:pPr>
                      <a:r>
                        <a:rPr lang="ru-RU" sz="1000" b="0" dirty="0" smtClean="0">
                          <a:effectLst/>
                          <a:latin typeface="+mn-lt"/>
                          <a:ea typeface="Times New Roman"/>
                        </a:rPr>
                        <a:t>В данном деле суд посчитал, что положения ст. 431.2 ГК РФ не подлежат применению, так как договор заключен до внесения изменений в ГК РФ.</a:t>
                      </a:r>
                    </a:p>
                    <a:p>
                      <a:pPr marL="0" marR="0" indent="0" algn="just">
                        <a:spcBef>
                          <a:spcPts val="600"/>
                        </a:spcBef>
                        <a:spcAft>
                          <a:spcPts val="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742862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41</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504873776"/>
              </p:ext>
            </p:extLst>
          </p:nvPr>
        </p:nvGraphicFramePr>
        <p:xfrm>
          <a:off x="548372" y="1247158"/>
          <a:ext cx="8191367" cy="44775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rPr>
                        <a:t> </a:t>
                      </a:r>
                      <a:r>
                        <a:rPr lang="en-US" sz="900" dirty="0" smtClean="0">
                          <a:effectLst/>
                        </a:rPr>
                        <a:t>9.</a:t>
                      </a:r>
                      <a:endParaRPr lang="en-US" sz="1000" dirty="0">
                        <a:effectLst/>
                        <a:latin typeface="Times New Roman"/>
                        <a:ea typeface="Times New Roman"/>
                      </a:endParaRPr>
                    </a:p>
                  </a:txBody>
                  <a:tcPr marL="54864" marR="54864" marT="0" marB="0"/>
                </a:tc>
                <a:tc>
                  <a:txBody>
                    <a:bodyPr/>
                    <a:lstStyle/>
                    <a:p>
                      <a:pPr marL="0" marR="0" indent="0" algn="just">
                        <a:spcBef>
                          <a:spcPts val="600"/>
                        </a:spcBef>
                        <a:spcAft>
                          <a:spcPts val="0"/>
                        </a:spcAft>
                      </a:pPr>
                      <a:r>
                        <a:rPr lang="ru-RU" sz="1000" b="0" dirty="0" smtClean="0">
                          <a:effectLst/>
                          <a:latin typeface="+mn-lt"/>
                          <a:ea typeface="Times New Roman"/>
                        </a:rPr>
                        <a:t>Постановление Арбитражного суда Северо-Кавказского округа от 05.06.2017 № Ф08-2428/2017 по делу № А53-22858/2016 </a:t>
                      </a:r>
                      <a:endParaRPr lang="en-US"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Торговый дом (покупатель) и общество (продавец) заключили договор покупки сельскохозяйственной продукции, по условиям которого продавец обязуется продать сельскохозяйственную продукцию на условиях, предусмотренных договором.</a:t>
                      </a:r>
                    </a:p>
                    <a:p>
                      <a:pPr marL="0" marR="0" indent="0" algn="just">
                        <a:spcBef>
                          <a:spcPts val="600"/>
                        </a:spcBef>
                        <a:spcAft>
                          <a:spcPts val="0"/>
                        </a:spcAft>
                      </a:pPr>
                      <a:r>
                        <a:rPr lang="ru-RU" sz="1000" b="0" dirty="0" smtClean="0">
                          <a:effectLst/>
                          <a:latin typeface="+mn-lt"/>
                          <a:ea typeface="Times New Roman"/>
                        </a:rPr>
                        <a:t>Дополнительным соглашением стороны внесли изменения в договор, в соответствии с которым продавец заверяет и гарантирует следующее:</a:t>
                      </a:r>
                      <a:endParaRPr lang="en-US" sz="1000" b="0" dirty="0" smtClean="0">
                        <a:effectLst/>
                        <a:latin typeface="+mn-lt"/>
                        <a:ea typeface="Times New Roman"/>
                      </a:endParaRPr>
                    </a:p>
                    <a:p>
                      <a:pPr marL="171450" marR="0" lvl="0" indent="-171450" algn="just">
                        <a:spcBef>
                          <a:spcPts val="600"/>
                        </a:spcBef>
                        <a:spcAft>
                          <a:spcPts val="0"/>
                        </a:spcAft>
                        <a:buFont typeface="Arial" panose="020B0604020202020204" pitchFamily="34" charset="0"/>
                        <a:buChar char="•"/>
                      </a:pPr>
                      <a:r>
                        <a:rPr lang="ru-RU" sz="1000" b="0" dirty="0" smtClean="0">
                          <a:effectLst/>
                          <a:latin typeface="+mn-lt"/>
                          <a:ea typeface="Times New Roman"/>
                        </a:rPr>
                        <a:t>все операции продавца по покупке товара у своих поставщиков, по продаже товара покупателю полностью отражены в первичной документации продавца;</a:t>
                      </a:r>
                    </a:p>
                    <a:p>
                      <a:pPr marL="171450" marR="0" lvl="0" indent="-171450" algn="just">
                        <a:spcBef>
                          <a:spcPts val="600"/>
                        </a:spcBef>
                        <a:spcAft>
                          <a:spcPts val="0"/>
                        </a:spcAft>
                        <a:buFont typeface="Arial" panose="020B0604020202020204" pitchFamily="34" charset="0"/>
                        <a:buChar char="•"/>
                      </a:pPr>
                      <a:r>
                        <a:rPr lang="ru-RU" sz="1000" b="0" dirty="0" smtClean="0">
                          <a:effectLst/>
                          <a:latin typeface="+mn-lt"/>
                          <a:ea typeface="Times New Roman"/>
                        </a:rPr>
                        <a:t>продавец гарантирует и обязуется отражать в налоговой отчетности НДС, уплаченный покупателем продавцу в составе цены товара.</a:t>
                      </a:r>
                    </a:p>
                    <a:p>
                      <a:pPr marL="0" marR="0" indent="0" algn="just">
                        <a:spcBef>
                          <a:spcPts val="600"/>
                        </a:spcBef>
                        <a:spcAft>
                          <a:spcPts val="0"/>
                        </a:spcAft>
                      </a:pPr>
                      <a:r>
                        <a:rPr lang="ru-RU" sz="1000" b="0" dirty="0" smtClean="0">
                          <a:effectLst/>
                          <a:latin typeface="+mn-lt"/>
                          <a:ea typeface="Times New Roman"/>
                        </a:rPr>
                        <a:t>Общество не предоставило торговому дому первичные документы, которые бы позволили истцу реализовать право на налоговый вычет.</a:t>
                      </a:r>
                    </a:p>
                    <a:p>
                      <a:pPr marL="0" marR="0" indent="0" algn="just">
                        <a:spcBef>
                          <a:spcPts val="600"/>
                        </a:spcBef>
                        <a:spcAft>
                          <a:spcPts val="0"/>
                        </a:spcAft>
                      </a:pPr>
                      <a:endParaRPr lang="ru-RU"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Общество не предоставило торговому дому первичные документы, которые бы позволили истцу реализовать право на налоговый вычет, тем самым, дав недостоверные заверения (гарантии) о том, что все операции продавца по покупке товара у своих поставщиков полностью отражены в первичной документации продавца, в бухгалтерской, налоговой, статистической и любой иной отчетности.</a:t>
                      </a:r>
                    </a:p>
                    <a:p>
                      <a:pPr marL="0" marR="0" indent="0" algn="just">
                        <a:spcBef>
                          <a:spcPts val="600"/>
                        </a:spcBef>
                        <a:spcAft>
                          <a:spcPts val="0"/>
                        </a:spcAft>
                      </a:pPr>
                      <a:r>
                        <a:rPr lang="ru-RU" sz="1000" b="0" dirty="0" smtClean="0">
                          <a:effectLst/>
                          <a:latin typeface="+mn-lt"/>
                          <a:ea typeface="Times New Roman"/>
                        </a:rPr>
                        <a:t>Решения налогового органа подтверждают тот факт, что отношения ответчика носили формальный ("искусственный") характер, что никак не может соответствовать тем заверениям (гарантиям), которые ответчик дал при подписании дополнительного соглашения.</a:t>
                      </a:r>
                    </a:p>
                    <a:p>
                      <a:pPr marL="0" marR="0" indent="0" algn="just">
                        <a:spcBef>
                          <a:spcPts val="600"/>
                        </a:spcBef>
                        <a:spcAft>
                          <a:spcPts val="0"/>
                        </a:spcAft>
                      </a:pPr>
                      <a:r>
                        <a:rPr lang="ru-RU" sz="1000" b="0" dirty="0" smtClean="0">
                          <a:effectLst/>
                          <a:latin typeface="+mn-lt"/>
                          <a:ea typeface="Times New Roman"/>
                        </a:rPr>
                        <a:t>Тот факт, что налоговые вычеты предусмотрены нормами налогового, а не гражданского законодательства, не препятствует квалификации суммы неполученных налоговых вычетов в качестве убытков.</a:t>
                      </a:r>
                    </a:p>
                    <a:p>
                      <a:pPr marL="0" marR="0" indent="0" algn="just">
                        <a:spcBef>
                          <a:spcPts val="600"/>
                        </a:spcBef>
                        <a:spcAft>
                          <a:spcPts val="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32912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42</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884639163"/>
              </p:ext>
            </p:extLst>
          </p:nvPr>
        </p:nvGraphicFramePr>
        <p:xfrm>
          <a:off x="548372" y="1247158"/>
          <a:ext cx="8191367" cy="459943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600"/>
                        </a:spcBef>
                        <a:spcAft>
                          <a:spcPts val="0"/>
                        </a:spcAft>
                        <a:buFontTx/>
                        <a:buNone/>
                      </a:pPr>
                      <a:r>
                        <a:rPr lang="ru-RU" sz="900" dirty="0">
                          <a:effectLst/>
                          <a:latin typeface="+mn-lt"/>
                        </a:rPr>
                        <a:t> </a:t>
                      </a:r>
                      <a:r>
                        <a:rPr lang="en-US" sz="900" dirty="0" smtClean="0">
                          <a:effectLst/>
                          <a:latin typeface="+mn-lt"/>
                        </a:rPr>
                        <a:t>10.</a:t>
                      </a:r>
                      <a:endParaRPr lang="en-US" sz="9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900" b="0" dirty="0" smtClean="0">
                          <a:effectLst/>
                          <a:latin typeface="+mn-lt"/>
                          <a:ea typeface="Times New Roman"/>
                        </a:rPr>
                        <a:t>Постановление Арбитражного суда Московского округа от 11.04.2018 № Ф05-3664/2018 по делу № А40-83049/2017</a:t>
                      </a:r>
                      <a:endParaRPr lang="en-US" sz="9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900" b="0" dirty="0" smtClean="0">
                          <a:effectLst/>
                          <a:latin typeface="+mn-lt"/>
                          <a:ea typeface="Times New Roman"/>
                        </a:rPr>
                        <a:t>Два общества заключили договор поставки, в рамках которого ответчик поставлял истцу продукцию под товарным знаком "Страна </a:t>
                      </a:r>
                      <a:r>
                        <a:rPr lang="ru-RU" sz="900" b="0" dirty="0" err="1" smtClean="0">
                          <a:effectLst/>
                          <a:latin typeface="+mn-lt"/>
                          <a:ea typeface="Times New Roman"/>
                        </a:rPr>
                        <a:t>Лимония</a:t>
                      </a:r>
                      <a:r>
                        <a:rPr lang="ru-RU" sz="900" b="0" dirty="0" smtClean="0">
                          <a:effectLst/>
                          <a:latin typeface="+mn-lt"/>
                          <a:ea typeface="Times New Roman"/>
                        </a:rPr>
                        <a:t>". Ответчик выдал истцу сертификат Генерального дистрибьютора. Из указанного сертификата следует, что истец имеет право распространять продукцию с использованием товарных знаков "Страна </a:t>
                      </a:r>
                      <a:r>
                        <a:rPr lang="ru-RU" sz="900" b="0" dirty="0" err="1" smtClean="0">
                          <a:effectLst/>
                          <a:latin typeface="+mn-lt"/>
                          <a:ea typeface="Times New Roman"/>
                        </a:rPr>
                        <a:t>Лимония</a:t>
                      </a:r>
                      <a:r>
                        <a:rPr lang="ru-RU" sz="900" b="0" dirty="0" smtClean="0">
                          <a:effectLst/>
                          <a:latin typeface="+mn-lt"/>
                          <a:ea typeface="Times New Roman"/>
                        </a:rPr>
                        <a:t>".</a:t>
                      </a:r>
                    </a:p>
                    <a:p>
                      <a:pPr marL="0" marR="0" indent="0" algn="just">
                        <a:spcBef>
                          <a:spcPts val="600"/>
                        </a:spcBef>
                        <a:spcAft>
                          <a:spcPts val="0"/>
                        </a:spcAft>
                      </a:pPr>
                      <a:r>
                        <a:rPr lang="ru-RU" sz="900" b="0" dirty="0" smtClean="0">
                          <a:effectLst/>
                          <a:latin typeface="+mn-lt"/>
                          <a:ea typeface="Times New Roman"/>
                        </a:rPr>
                        <a:t>Истец реализовал приобретенный товар третьим лицам.</a:t>
                      </a:r>
                    </a:p>
                    <a:p>
                      <a:pPr marL="0" marR="0" indent="0" algn="just">
                        <a:spcBef>
                          <a:spcPts val="600"/>
                        </a:spcBef>
                        <a:spcAft>
                          <a:spcPts val="0"/>
                        </a:spcAft>
                      </a:pPr>
                      <a:r>
                        <a:rPr lang="ru-RU" sz="900" b="0" dirty="0" smtClean="0">
                          <a:effectLst/>
                          <a:latin typeface="+mn-lt"/>
                          <a:ea typeface="Times New Roman"/>
                        </a:rPr>
                        <a:t>В связи с претензиями правообладателей товарного знака "Страна </a:t>
                      </a:r>
                      <a:r>
                        <a:rPr lang="ru-RU" sz="900" b="0" dirty="0" err="1" smtClean="0">
                          <a:effectLst/>
                          <a:latin typeface="+mn-lt"/>
                          <a:ea typeface="Times New Roman"/>
                        </a:rPr>
                        <a:t>Лимония</a:t>
                      </a:r>
                      <a:r>
                        <a:rPr lang="ru-RU" sz="900" b="0" dirty="0" smtClean="0">
                          <a:effectLst/>
                          <a:latin typeface="+mn-lt"/>
                          <a:ea typeface="Times New Roman"/>
                        </a:rPr>
                        <a:t>" об отсутствии у ответчика прав на использование и продажу товаров с использованием товарных знаков "Страна </a:t>
                      </a:r>
                      <a:r>
                        <a:rPr lang="ru-RU" sz="900" b="0" dirty="0" err="1" smtClean="0">
                          <a:effectLst/>
                          <a:latin typeface="+mn-lt"/>
                          <a:ea typeface="Times New Roman"/>
                        </a:rPr>
                        <a:t>Лимония</a:t>
                      </a:r>
                      <a:r>
                        <a:rPr lang="ru-RU" sz="900" b="0" dirty="0" smtClean="0">
                          <a:effectLst/>
                          <a:latin typeface="+mn-lt"/>
                          <a:ea typeface="Times New Roman"/>
                        </a:rPr>
                        <a:t>", третьи лица произвели возврат истцу безалкогольного газированного напитка с использованием товарного знака "Страна </a:t>
                      </a:r>
                      <a:r>
                        <a:rPr lang="ru-RU" sz="900" b="0" dirty="0" err="1" smtClean="0">
                          <a:effectLst/>
                          <a:latin typeface="+mn-lt"/>
                          <a:ea typeface="Times New Roman"/>
                        </a:rPr>
                        <a:t>Лимония</a:t>
                      </a:r>
                      <a:r>
                        <a:rPr lang="ru-RU" sz="900" b="0" dirty="0" smtClean="0">
                          <a:effectLst/>
                          <a:latin typeface="+mn-lt"/>
                          <a:ea typeface="Times New Roman"/>
                        </a:rPr>
                        <a:t>" на общую сумму 930 313 руб.</a:t>
                      </a:r>
                    </a:p>
                    <a:p>
                      <a:pPr marL="0" marR="0" indent="0" algn="just">
                        <a:spcBef>
                          <a:spcPts val="600"/>
                        </a:spcBef>
                        <a:spcAft>
                          <a:spcPts val="0"/>
                        </a:spcAft>
                      </a:pPr>
                      <a:r>
                        <a:rPr lang="ru-RU" sz="900" b="0" dirty="0" smtClean="0">
                          <a:effectLst/>
                          <a:latin typeface="+mn-lt"/>
                          <a:ea typeface="Times New Roman"/>
                        </a:rPr>
                        <a:t>Договором предусмотрено право сторон расторгнуть договор в одностороннем порядке, чем воспользовался истец, направив ответчику уведомление. При этом было указано, что ответчик может забрать поставленный товар. Истец требовал погасить убытки в размере 930 313 руб., а также расходы на хранение товаров.</a:t>
                      </a:r>
                    </a:p>
                    <a:p>
                      <a:pPr marL="0" marR="0" indent="0" algn="just">
                        <a:spcBef>
                          <a:spcPts val="600"/>
                        </a:spcBef>
                        <a:spcAft>
                          <a:spcPts val="0"/>
                        </a:spcAft>
                      </a:pPr>
                      <a:endParaRPr lang="ru-RU" sz="9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900" b="0" dirty="0" smtClean="0">
                          <a:effectLst/>
                          <a:latin typeface="+mn-lt"/>
                          <a:ea typeface="Times New Roman"/>
                        </a:rPr>
                        <a:t>Удовлетворяя заявленные требования, суды исходили из того, что ГК РФ истцу были причинены убытки вследствие возврата продукции, в отношении которой отсутствовали документы, подтверждающие законность производства и реализации.</a:t>
                      </a:r>
                    </a:p>
                    <a:p>
                      <a:pPr marL="0" marR="0" indent="0" algn="just">
                        <a:spcBef>
                          <a:spcPts val="600"/>
                        </a:spcBef>
                        <a:spcAft>
                          <a:spcPts val="0"/>
                        </a:spcAft>
                      </a:pPr>
                      <a:r>
                        <a:rPr lang="ru-RU" sz="900" b="0" dirty="0" smtClean="0">
                          <a:effectLst/>
                          <a:latin typeface="+mn-lt"/>
                          <a:ea typeface="Times New Roman"/>
                        </a:rPr>
                        <a:t>Приобретение истцом и дальнейшая реализация им такой продукции являлись следствием введения его в заблуждение ответчиком относительно наличия прав на использование товарного знака "Страна </a:t>
                      </a:r>
                      <a:r>
                        <a:rPr lang="ru-RU" sz="900" b="0" dirty="0" err="1" smtClean="0">
                          <a:effectLst/>
                          <a:latin typeface="+mn-lt"/>
                          <a:ea typeface="Times New Roman"/>
                        </a:rPr>
                        <a:t>Лимония</a:t>
                      </a:r>
                      <a:r>
                        <a:rPr lang="ru-RU" sz="900" b="0" dirty="0" smtClean="0">
                          <a:effectLst/>
                          <a:latin typeface="+mn-lt"/>
                          <a:ea typeface="Times New Roman"/>
                        </a:rPr>
                        <a:t>".</a:t>
                      </a:r>
                    </a:p>
                    <a:p>
                      <a:pPr marL="0" marR="0" indent="0" algn="just">
                        <a:spcBef>
                          <a:spcPts val="600"/>
                        </a:spcBef>
                        <a:spcAft>
                          <a:spcPts val="0"/>
                        </a:spcAft>
                      </a:pPr>
                      <a:r>
                        <a:rPr lang="ru-RU" sz="900" b="0" dirty="0" smtClean="0">
                          <a:effectLst/>
                          <a:latin typeface="+mn-lt"/>
                          <a:ea typeface="Times New Roman"/>
                        </a:rPr>
                        <a:t>Наличия у ответчика статуса правообладателя либо лицензиата суды не установили. Истец добросовестно полагался на заверение относительно наличия прав на использование товарного знака и заведомую известность для ответчика условий для использования товарного знака только правообладателем либо лицом, которому права переданы по лицензионному договору. Документов, подтверждающих законность производства и реализации продукции с товарным знаком "Страна </a:t>
                      </a:r>
                      <a:r>
                        <a:rPr lang="ru-RU" sz="900" b="0" dirty="0" err="1" smtClean="0">
                          <a:effectLst/>
                          <a:latin typeface="+mn-lt"/>
                          <a:ea typeface="Times New Roman"/>
                        </a:rPr>
                        <a:t>Лимония</a:t>
                      </a:r>
                      <a:r>
                        <a:rPr lang="ru-RU" sz="900" b="0" dirty="0" smtClean="0">
                          <a:effectLst/>
                          <a:latin typeface="+mn-lt"/>
                          <a:ea typeface="Times New Roman"/>
                        </a:rPr>
                        <a:t>" не было представлено.</a:t>
                      </a:r>
                    </a:p>
                    <a:p>
                      <a:pPr marL="0" marR="0" indent="0" algn="just">
                        <a:spcBef>
                          <a:spcPts val="600"/>
                        </a:spcBef>
                        <a:spcAft>
                          <a:spcPts val="0"/>
                        </a:spcAft>
                      </a:pPr>
                      <a:endParaRPr lang="en-US" sz="9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329120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43</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342284186"/>
              </p:ext>
            </p:extLst>
          </p:nvPr>
        </p:nvGraphicFramePr>
        <p:xfrm>
          <a:off x="548372" y="1247158"/>
          <a:ext cx="8191367" cy="438607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600"/>
                        </a:spcBef>
                        <a:spcAft>
                          <a:spcPts val="0"/>
                        </a:spcAft>
                        <a:buFontTx/>
                        <a:buNone/>
                      </a:pPr>
                      <a:r>
                        <a:rPr lang="ru-RU" sz="900" dirty="0">
                          <a:effectLst/>
                          <a:latin typeface="+mn-lt"/>
                        </a:rPr>
                        <a:t> </a:t>
                      </a:r>
                      <a:r>
                        <a:rPr lang="en-US" sz="900" dirty="0" smtClean="0">
                          <a:effectLst/>
                          <a:latin typeface="+mn-lt"/>
                        </a:rPr>
                        <a:t>11.</a:t>
                      </a:r>
                      <a:endParaRPr lang="en-US" sz="9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900" b="0" dirty="0" smtClean="0">
                          <a:effectLst/>
                          <a:latin typeface="+mn-lt"/>
                          <a:ea typeface="Times New Roman"/>
                        </a:rPr>
                        <a:t>Постановление Арбитражного суда Московского округа от 17.05.2018 № Ф05-6590/2018 по делу № А40-234897/16</a:t>
                      </a:r>
                      <a:endParaRPr lang="en-US" sz="9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900" b="0" dirty="0" err="1" smtClean="0">
                          <a:effectLst/>
                          <a:latin typeface="+mn-lt"/>
                          <a:ea typeface="Times New Roman"/>
                        </a:rPr>
                        <a:t>Говжеев</a:t>
                      </a:r>
                      <a:r>
                        <a:rPr lang="ru-RU" sz="900" b="0" dirty="0" smtClean="0">
                          <a:effectLst/>
                          <a:latin typeface="+mn-lt"/>
                          <a:ea typeface="Times New Roman"/>
                        </a:rPr>
                        <a:t> Г.И. (истец), Соболев С.В. и </a:t>
                      </a:r>
                      <a:r>
                        <a:rPr lang="ru-RU" sz="900" b="0" dirty="0" err="1" smtClean="0">
                          <a:effectLst/>
                          <a:latin typeface="+mn-lt"/>
                          <a:ea typeface="Times New Roman"/>
                        </a:rPr>
                        <a:t>Колоденков</a:t>
                      </a:r>
                      <a:r>
                        <a:rPr lang="ru-RU" sz="900" b="0" dirty="0" smtClean="0">
                          <a:effectLst/>
                          <a:latin typeface="+mn-lt"/>
                          <a:ea typeface="Times New Roman"/>
                        </a:rPr>
                        <a:t> Е.Л. (ответчики) заключили договор купли-продажи доли в уставном капитале ООО, в соответствии с которым в собственность истца передана доля в обществе в размере 100%, а ответчикам уплачены суммы в размере 75 000 000 руб. и 25 000 000 руб. соответственно.</a:t>
                      </a:r>
                    </a:p>
                    <a:p>
                      <a:pPr marL="0" marR="0" indent="0" algn="just">
                        <a:spcBef>
                          <a:spcPts val="600"/>
                        </a:spcBef>
                        <a:spcAft>
                          <a:spcPts val="0"/>
                        </a:spcAft>
                      </a:pPr>
                      <a:r>
                        <a:rPr lang="ru-RU" sz="900" b="0" dirty="0" smtClean="0">
                          <a:effectLst/>
                          <a:latin typeface="+mn-lt"/>
                          <a:ea typeface="Times New Roman"/>
                        </a:rPr>
                        <a:t>В договоре купли-продажи доли ответчики гарантировали, что на земельные участки отсутствуют любые притязания третьих лиц и что любые притязания, помимо оговоренных и документально подтвержденных, отсутствуют в отношении Общества.</a:t>
                      </a:r>
                    </a:p>
                    <a:p>
                      <a:pPr marL="0" marR="0" indent="0" algn="just">
                        <a:spcBef>
                          <a:spcPts val="600"/>
                        </a:spcBef>
                        <a:spcAft>
                          <a:spcPts val="0"/>
                        </a:spcAft>
                      </a:pPr>
                      <a:r>
                        <a:rPr lang="ru-RU" sz="900" b="0" dirty="0" smtClean="0">
                          <a:effectLst/>
                          <a:latin typeface="+mn-lt"/>
                          <a:ea typeface="Times New Roman"/>
                        </a:rPr>
                        <a:t>В результате проведения Правительством г. Москвы ряда реконструкций территорий, примыкающих к автозаправочным станциям, принадлежащих Обществу, а также изъятия части земельных участков, вопреки заверениям об обстоятельствах, правопреемником Общества понесены убытки, выразившиеся в снижении прибыли, получаемой с имущества, находившегося в его собственности, и снижении стоимости приобретенной истцом доли по договору купли-продажи долей в уставном капитале общества.</a:t>
                      </a:r>
                    </a:p>
                    <a:p>
                      <a:pPr marL="0" marR="0" indent="0" algn="just">
                        <a:spcBef>
                          <a:spcPts val="600"/>
                        </a:spcBef>
                        <a:spcAft>
                          <a:spcPts val="0"/>
                        </a:spcAft>
                      </a:pPr>
                      <a:endParaRPr lang="ru-RU" sz="9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900" b="0" dirty="0" smtClean="0">
                          <a:effectLst/>
                          <a:latin typeface="+mn-lt"/>
                          <a:ea typeface="Times New Roman"/>
                        </a:rPr>
                        <a:t>Суды удовлетворили заявленные исковые требования о солидарном взыскании с ответчиков денежных средств.</a:t>
                      </a:r>
                    </a:p>
                    <a:p>
                      <a:pPr marL="0" marR="0" indent="0" algn="just">
                        <a:spcBef>
                          <a:spcPts val="600"/>
                        </a:spcBef>
                        <a:spcAft>
                          <a:spcPts val="0"/>
                        </a:spcAft>
                      </a:pPr>
                      <a:r>
                        <a:rPr lang="ru-RU" sz="900" b="0" dirty="0" smtClean="0">
                          <a:effectLst/>
                          <a:latin typeface="+mn-lt"/>
                          <a:ea typeface="Times New Roman"/>
                        </a:rPr>
                        <a:t>Недостоверные заверения, повлекшие убытки для истца, даны ответчиками в равном объеме и предмет этого обязательства неделим.</a:t>
                      </a:r>
                    </a:p>
                    <a:p>
                      <a:pPr marL="0" marR="0" indent="0" algn="just">
                        <a:spcBef>
                          <a:spcPts val="600"/>
                        </a:spcBef>
                        <a:spcAft>
                          <a:spcPts val="0"/>
                        </a:spcAft>
                      </a:pPr>
                      <a:endParaRPr lang="en-US" sz="9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329120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44</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927662008"/>
              </p:ext>
            </p:extLst>
          </p:nvPr>
        </p:nvGraphicFramePr>
        <p:xfrm>
          <a:off x="548372" y="1247158"/>
          <a:ext cx="8191367" cy="37917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latin typeface="+mn-lt"/>
                        </a:rPr>
                        <a:t> </a:t>
                      </a:r>
                      <a:r>
                        <a:rPr lang="en-US" sz="900" dirty="0" smtClean="0">
                          <a:effectLst/>
                          <a:latin typeface="+mn-lt"/>
                        </a:rPr>
                        <a:t>12.</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Решение АС Пермского края от 15.05.2017 по делу № А50-30504/2016</a:t>
                      </a: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Продавец при заключении договора купли-продажи 100% доли в ООО заверил покупателя, что общество не имеет неисполненных финансовых обязательств и задолженности перед третьими лицами, а также органами власти. </a:t>
                      </a:r>
                    </a:p>
                    <a:p>
                      <a:pPr marL="0" marR="0" indent="0" algn="just">
                        <a:spcBef>
                          <a:spcPts val="1200"/>
                        </a:spcBef>
                        <a:spcAft>
                          <a:spcPts val="1200"/>
                        </a:spcAft>
                      </a:pPr>
                      <a:r>
                        <a:rPr lang="ru-RU" sz="1000" b="0" dirty="0" smtClean="0">
                          <a:effectLst/>
                          <a:latin typeface="+mn-lt"/>
                          <a:ea typeface="Times New Roman"/>
                        </a:rPr>
                        <a:t>После совершения сделки покупатель установил наличие задолженности общества перед третьим лицом, которая образовалась до даты заключения договора купли-продажи. </a:t>
                      </a:r>
                    </a:p>
                    <a:p>
                      <a:pPr marL="0" marR="0" indent="0" algn="just">
                        <a:spcBef>
                          <a:spcPts val="1200"/>
                        </a:spcBef>
                        <a:spcAft>
                          <a:spcPts val="1200"/>
                        </a:spcAft>
                      </a:pPr>
                      <a:r>
                        <a:rPr lang="ru-RU" sz="1000" b="0" dirty="0" smtClean="0">
                          <a:effectLst/>
                          <a:latin typeface="+mn-lt"/>
                          <a:ea typeface="Times New Roman"/>
                        </a:rPr>
                        <a:t>Покупатель потребовал взыскать с продавца убытки в размере кредиторской задолженности общества. </a:t>
                      </a:r>
                    </a:p>
                    <a:p>
                      <a:pPr marL="0" marR="0" indent="0" algn="just">
                        <a:spcBef>
                          <a:spcPts val="1200"/>
                        </a:spcBef>
                        <a:spcAft>
                          <a:spcPts val="1200"/>
                        </a:spcAft>
                      </a:pPr>
                      <a:endParaRPr lang="ru-RU"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Убытки (которые не были квалифицированы в качестве возмещения потерь) были взысканы в размере кредиторской задолженности.</a:t>
                      </a: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329120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45</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558435357"/>
              </p:ext>
            </p:extLst>
          </p:nvPr>
        </p:nvGraphicFramePr>
        <p:xfrm>
          <a:off x="548372" y="1247158"/>
          <a:ext cx="8191367" cy="46299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600"/>
                        </a:spcBef>
                        <a:spcAft>
                          <a:spcPts val="0"/>
                        </a:spcAft>
                        <a:buFontTx/>
                        <a:buNone/>
                      </a:pPr>
                      <a:r>
                        <a:rPr lang="ru-RU" sz="900" dirty="0">
                          <a:effectLst/>
                          <a:latin typeface="+mn-lt"/>
                        </a:rPr>
                        <a:t> </a:t>
                      </a:r>
                      <a:r>
                        <a:rPr lang="en-US" sz="900" dirty="0" smtClean="0">
                          <a:effectLst/>
                          <a:latin typeface="+mn-lt"/>
                        </a:rPr>
                        <a:t>13.</a:t>
                      </a:r>
                      <a:endParaRPr lang="en-US" sz="10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1000" b="0" dirty="0" smtClean="0">
                          <a:effectLst/>
                          <a:latin typeface="+mn-lt"/>
                          <a:ea typeface="Times New Roman"/>
                        </a:rPr>
                        <a:t>Постановление Арбитражного суда Московского округа от 07.06.2017 по делу № А40-108640/16</a:t>
                      </a:r>
                      <a:endParaRPr lang="en-US"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Два общества заключили договоры возмездного оказания услуг. Исполнитель обязался организовать выполнение комплекса услуг, связанных с выгрузкой грузов, доставляемых в адрес ответчика.</a:t>
                      </a:r>
                    </a:p>
                    <a:p>
                      <a:pPr marL="0" marR="0" indent="0" algn="just">
                        <a:spcBef>
                          <a:spcPts val="600"/>
                        </a:spcBef>
                        <a:spcAft>
                          <a:spcPts val="0"/>
                        </a:spcAft>
                      </a:pPr>
                      <a:r>
                        <a:rPr lang="ru-RU" sz="1000" b="0" dirty="0" smtClean="0">
                          <a:effectLst/>
                          <a:latin typeface="+mn-lt"/>
                          <a:ea typeface="Times New Roman"/>
                        </a:rPr>
                        <a:t>По мнению исполнителя, он понес убытки в виде реального ущерба и упущенной выгоды в связи с предоставлением заказчиком в письме от 09.10.2015 недостоверных заверений об обстоятельствах. Истец указал, что при заключении договоров стороны исходили из того, что общая сумма по всем комплексам оказываемых услуг составит 356 000 000 руб. до конца 2015 года, что подтверждается указанным письмом заместителя генерального директора.</a:t>
                      </a:r>
                    </a:p>
                    <a:p>
                      <a:pPr marL="0" marR="0" indent="0" algn="just">
                        <a:spcBef>
                          <a:spcPts val="600"/>
                        </a:spcBef>
                        <a:spcAft>
                          <a:spcPts val="0"/>
                        </a:spcAft>
                      </a:pPr>
                      <a:r>
                        <a:rPr lang="ru-RU" sz="1000" b="0" dirty="0" smtClean="0">
                          <a:effectLst/>
                          <a:latin typeface="+mn-lt"/>
                          <a:ea typeface="Times New Roman"/>
                        </a:rPr>
                        <a:t>В этом письме был согласован объем услуг, который ответчик обязался заказать, но впоследствии не выполнил свое обещание. При этом исполнитель понес расходы на закупку необходимого оборудования и товаров для оказания услуг. На этом основании он обратился в суд с иском.</a:t>
                      </a:r>
                    </a:p>
                    <a:p>
                      <a:pPr marL="0" marR="0" indent="0" algn="just">
                        <a:spcBef>
                          <a:spcPts val="600"/>
                        </a:spcBef>
                        <a:spcAft>
                          <a:spcPts val="0"/>
                        </a:spcAft>
                      </a:pPr>
                      <a:endParaRPr lang="ru-RU"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Суд отказал в удовлетворении иска. Стоимость комплекса услуг устанавливается сторонами дополнительным соглашением, а не письмом лица, которое не подписывало договоры. Письмо, на которое ссылается исполнитель, подписало неуполномоченное лицо, а именно не генеральный директор, акцептовавший договоры, а его заместитель. </a:t>
                      </a: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329120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46</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3663734538"/>
              </p:ext>
            </p:extLst>
          </p:nvPr>
        </p:nvGraphicFramePr>
        <p:xfrm>
          <a:off x="548372" y="1247158"/>
          <a:ext cx="8191367" cy="4647240"/>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345695">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4275384">
                <a:tc>
                  <a:txBody>
                    <a:bodyPr/>
                    <a:lstStyle/>
                    <a:p>
                      <a:pPr marL="0" marR="0" lvl="0" indent="0" algn="just">
                        <a:spcBef>
                          <a:spcPts val="600"/>
                        </a:spcBef>
                        <a:spcAft>
                          <a:spcPts val="0"/>
                        </a:spcAft>
                        <a:buFontTx/>
                        <a:buNone/>
                      </a:pPr>
                      <a:r>
                        <a:rPr lang="ru-RU" sz="900" dirty="0">
                          <a:effectLst/>
                          <a:latin typeface="+mn-lt"/>
                        </a:rPr>
                        <a:t> </a:t>
                      </a:r>
                      <a:r>
                        <a:rPr lang="en-US" sz="900" dirty="0" smtClean="0">
                          <a:effectLst/>
                          <a:latin typeface="+mn-lt"/>
                        </a:rPr>
                        <a:t>14.</a:t>
                      </a:r>
                      <a:endParaRPr lang="en-US" sz="10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1000" b="0" dirty="0" smtClean="0">
                          <a:effectLst/>
                          <a:latin typeface="+mn-lt"/>
                          <a:ea typeface="Times New Roman"/>
                        </a:rPr>
                        <a:t>Постановление Арбитражного суда Поволжского округа от 20.10.2016 № Ф06-12164/2016 по делу № А12-31006/2015</a:t>
                      </a:r>
                      <a:endParaRPr lang="en-US"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Истец предъявил требование о взыскании задолженности по арендной плате, неустойки, расторжении договора комплексного освоения земельного участка в целях жилищного строительства и </a:t>
                      </a:r>
                      <a:r>
                        <a:rPr lang="ru-RU" sz="1000" b="0" dirty="0" err="1" smtClean="0">
                          <a:effectLst/>
                          <a:latin typeface="+mn-lt"/>
                          <a:ea typeface="Times New Roman"/>
                        </a:rPr>
                        <a:t>обязании</a:t>
                      </a:r>
                      <a:r>
                        <a:rPr lang="ru-RU" sz="1000" b="0" dirty="0" smtClean="0">
                          <a:effectLst/>
                          <a:latin typeface="+mn-lt"/>
                          <a:ea typeface="Times New Roman"/>
                        </a:rPr>
                        <a:t> возвратить земельный участок.</a:t>
                      </a:r>
                    </a:p>
                    <a:p>
                      <a:pPr marL="0" marR="0" indent="0" algn="just">
                        <a:spcBef>
                          <a:spcPts val="600"/>
                        </a:spcBef>
                        <a:spcAft>
                          <a:spcPts val="0"/>
                        </a:spcAft>
                      </a:pPr>
                      <a:r>
                        <a:rPr lang="ru-RU" sz="1000" b="0" dirty="0" smtClean="0">
                          <a:effectLst/>
                          <a:latin typeface="+mn-lt"/>
                          <a:ea typeface="Times New Roman"/>
                        </a:rPr>
                        <a:t>Истец (федеральный фонд) по результатам аукциона сдал в аренду ответчику (обществу) земельный участок под жилищное строительство. Однако ответчик арендную плату вносил нерегулярно, а к строительству так и не приступил. </a:t>
                      </a:r>
                    </a:p>
                    <a:p>
                      <a:pPr marL="0" marR="0" indent="0" algn="just">
                        <a:spcBef>
                          <a:spcPts val="600"/>
                        </a:spcBef>
                        <a:spcAft>
                          <a:spcPts val="0"/>
                        </a:spcAft>
                      </a:pPr>
                      <a:r>
                        <a:rPr lang="ru-RU" sz="1000" b="0" dirty="0" smtClean="0">
                          <a:effectLst/>
                          <a:latin typeface="+mn-lt"/>
                          <a:ea typeface="Times New Roman"/>
                        </a:rPr>
                        <a:t>Фонд предъявил иск о взыскании арендной платы, неустоек, а также о расторжении договора. Общество предъявило встречный иск о расторжении договора и взыскании убытков. По мнению общества, фонд предоставил ему недостоверные заверения об обстоятельствах. Общество не смогло начать строительство, потому что на соседнем участке обнаружилась вертолетная площадка, причем большая часть арендованного участка оказалась в ее охранной зоне, недоступной для строительства. </a:t>
                      </a:r>
                      <a:endParaRPr lang="ru-RU"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err="1" smtClean="0">
                          <a:effectLst/>
                          <a:latin typeface="+mn-lt"/>
                          <a:ea typeface="Times New Roman"/>
                        </a:rPr>
                        <a:t>ребование</a:t>
                      </a:r>
                      <a:r>
                        <a:rPr lang="ru-RU" sz="1000" b="0" dirty="0" smtClean="0">
                          <a:effectLst/>
                          <a:latin typeface="+mn-lt"/>
                          <a:ea typeface="Times New Roman"/>
                        </a:rPr>
                        <a:t> удовлетворено в части взыскания задолженности и неустойки, поскольку задолженность подтверждена. </a:t>
                      </a:r>
                    </a:p>
                    <a:p>
                      <a:pPr marL="0" marR="0" indent="0" algn="just">
                        <a:spcBef>
                          <a:spcPts val="600"/>
                        </a:spcBef>
                        <a:spcAft>
                          <a:spcPts val="0"/>
                        </a:spcAft>
                      </a:pPr>
                      <a:r>
                        <a:rPr lang="ru-RU" sz="1000" b="0" dirty="0" smtClean="0">
                          <a:effectLst/>
                          <a:latin typeface="+mn-lt"/>
                          <a:ea typeface="Times New Roman"/>
                        </a:rPr>
                        <a:t>Суды отказали во встречном иске, сославшись на то, что информация о наличии на смежном участке вертолетной площадки содержалась как в извещении об аукционе, так и в самом договоре аренды. </a:t>
                      </a:r>
                    </a:p>
                    <a:p>
                      <a:pPr marL="0" marR="0" indent="0" algn="just">
                        <a:spcBef>
                          <a:spcPts val="600"/>
                        </a:spcBef>
                        <a:spcAft>
                          <a:spcPts val="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329120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47</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740054096"/>
              </p:ext>
            </p:extLst>
          </p:nvPr>
        </p:nvGraphicFramePr>
        <p:xfrm>
          <a:off x="548372" y="1247158"/>
          <a:ext cx="8191367" cy="34869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600"/>
                        </a:spcBef>
                        <a:spcAft>
                          <a:spcPts val="0"/>
                        </a:spcAft>
                        <a:buFontTx/>
                        <a:buNone/>
                      </a:pPr>
                      <a:r>
                        <a:rPr lang="ru-RU" sz="900" dirty="0">
                          <a:effectLst/>
                          <a:latin typeface="+mn-lt"/>
                        </a:rPr>
                        <a:t> </a:t>
                      </a:r>
                      <a:r>
                        <a:rPr lang="en-US" sz="900" dirty="0" smtClean="0">
                          <a:effectLst/>
                          <a:latin typeface="+mn-lt"/>
                        </a:rPr>
                        <a:t>15.</a:t>
                      </a:r>
                      <a:endParaRPr lang="en-US" sz="10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1000" b="0" dirty="0" smtClean="0">
                          <a:effectLst/>
                          <a:latin typeface="+mn-lt"/>
                          <a:ea typeface="Times New Roman"/>
                        </a:rPr>
                        <a:t>Постановление Арбитражного суда Северо-Кавказского округа от 08.09.2016 № Ф08-6235/2016 по делу № А32-35877/2014</a:t>
                      </a:r>
                    </a:p>
                    <a:p>
                      <a:pPr marL="0" marR="0" indent="0" algn="just">
                        <a:spcBef>
                          <a:spcPts val="600"/>
                        </a:spcBef>
                        <a:spcAft>
                          <a:spcPts val="0"/>
                        </a:spcAft>
                      </a:pPr>
                      <a:r>
                        <a:rPr lang="ru-RU" sz="1000" b="0" dirty="0" smtClean="0">
                          <a:effectLst/>
                          <a:latin typeface="+mn-lt"/>
                          <a:ea typeface="Times New Roman"/>
                        </a:rPr>
                        <a:t>Определением Верховного Суда РФ от 12.01.2017 № 308-ЭС16-18444 отказано в передаче дела № А32-35877/2014 в Судебную коллегию по экономическим спорам Верховного Суда РФ для пересмотра в порядке кассационного производства данного постановления.</a:t>
                      </a:r>
                    </a:p>
                    <a:p>
                      <a:pPr marL="0" marR="0" indent="0" algn="just">
                        <a:spcBef>
                          <a:spcPts val="600"/>
                        </a:spcBef>
                        <a:spcAft>
                          <a:spcPts val="0"/>
                        </a:spcAft>
                      </a:pPr>
                      <a:endParaRPr lang="en-US"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Банк-ответчик уступил обществу-истцу права требования по кредитам, обеспеченным залогами, к нескольким предприятиям. Через несколько лет предприятия обанкротились, и выяснилось, что предметы залога по большей части физически отсутствуют. </a:t>
                      </a:r>
                    </a:p>
                    <a:p>
                      <a:pPr marL="0" marR="0" indent="0" algn="just">
                        <a:spcBef>
                          <a:spcPts val="600"/>
                        </a:spcBef>
                        <a:spcAft>
                          <a:spcPts val="0"/>
                        </a:spcAft>
                      </a:pPr>
                      <a:r>
                        <a:rPr lang="ru-RU" sz="1000" b="0" dirty="0" smtClean="0">
                          <a:effectLst/>
                          <a:latin typeface="+mn-lt"/>
                          <a:ea typeface="Times New Roman"/>
                        </a:rPr>
                        <a:t>Истец потребовал признать договор цессии недействительным, ссылаясь на свое существенное заблуждение относительно предмета договора, а также на предоставление банком недостоверных заверений об обстоятельствах.</a:t>
                      </a:r>
                      <a:endParaRPr lang="ru-RU"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Вопреки утверждениям истца, каких-либо заверений относительно предметов залога в тексте договора цессии не содержится, а напротив, содержится положение, снимающее с банка ответственность за выполнение должниками их обязательств по кредитному договору.</a:t>
                      </a:r>
                    </a:p>
                    <a:p>
                      <a:pPr marL="0" marR="0" indent="0" algn="just">
                        <a:spcBef>
                          <a:spcPts val="600"/>
                        </a:spcBef>
                        <a:spcAft>
                          <a:spcPts val="0"/>
                        </a:spcAft>
                      </a:pPr>
                      <a:r>
                        <a:rPr lang="ru-RU" sz="1000" b="0" dirty="0" smtClean="0">
                          <a:effectLst/>
                          <a:latin typeface="+mn-lt"/>
                          <a:ea typeface="Times New Roman"/>
                        </a:rPr>
                        <a:t>Общество не проявило должной осмотрительности, обычной для деловой практики совершения подобных сделок. Общество обязано было предпринять действия по получению у банка сведений и документов о физическом состоянии и фактической стоимости заложенного имущества, в связи с чем отсутствуют основания для признания сделок совершенными под влиянием существенного заблуждения.</a:t>
                      </a:r>
                    </a:p>
                    <a:p>
                      <a:pPr marL="0" marR="0" indent="0" algn="just">
                        <a:spcBef>
                          <a:spcPts val="600"/>
                        </a:spcBef>
                        <a:spcAft>
                          <a:spcPts val="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40329120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48</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3993571365"/>
              </p:ext>
            </p:extLst>
          </p:nvPr>
        </p:nvGraphicFramePr>
        <p:xfrm>
          <a:off x="548372" y="1247158"/>
          <a:ext cx="8191367" cy="33345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latin typeface="+mn-lt"/>
                        </a:rPr>
                        <a:t> </a:t>
                      </a:r>
                      <a:r>
                        <a:rPr lang="en-US" sz="900" dirty="0" smtClean="0">
                          <a:effectLst/>
                          <a:latin typeface="+mn-lt"/>
                        </a:rPr>
                        <a:t>16.</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Девятого арбитражного апелляционного суда от 04.02.2016 № 09АП-57602/2015 по делу № А40-151409/2015</a:t>
                      </a: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Продавец обратился с иском о признании недействительным договора купли-продажи доли в уставном капитале ООО, ссылаясь на нарушение заверений и гарантий по договору.</a:t>
                      </a:r>
                      <a:endParaRPr lang="ru-RU"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В признании договора недействительным отказано по следующим основаниям:</a:t>
                      </a:r>
                      <a:endParaRPr lang="en-US" sz="1000" b="0" dirty="0" smtClean="0">
                        <a:effectLst/>
                        <a:latin typeface="+mn-lt"/>
                        <a:ea typeface="Times New Roman"/>
                      </a:endParaRPr>
                    </a:p>
                    <a:p>
                      <a:pPr marL="171450" marR="0" indent="-171450" algn="just">
                        <a:spcBef>
                          <a:spcPts val="1200"/>
                        </a:spcBef>
                        <a:spcAft>
                          <a:spcPts val="1200"/>
                        </a:spcAft>
                        <a:buFont typeface="Arial" panose="020B0604020202020204" pitchFamily="34" charset="0"/>
                        <a:buChar char="•"/>
                      </a:pPr>
                      <a:r>
                        <a:rPr lang="ru-RU" sz="1000" b="0" dirty="0" smtClean="0">
                          <a:effectLst/>
                          <a:latin typeface="+mn-lt"/>
                          <a:ea typeface="Times New Roman"/>
                        </a:rPr>
                        <a:t>составление договора до вступления в силу статьи ГК РФ о заверениях об обстоятельствах;</a:t>
                      </a:r>
                    </a:p>
                    <a:p>
                      <a:pPr marL="171450" marR="0" indent="-171450" algn="just">
                        <a:spcBef>
                          <a:spcPts val="1200"/>
                        </a:spcBef>
                        <a:spcAft>
                          <a:spcPts val="1200"/>
                        </a:spcAft>
                        <a:buFont typeface="Arial" panose="020B0604020202020204" pitchFamily="34" charset="0"/>
                        <a:buChar char="•"/>
                      </a:pPr>
                      <a:r>
                        <a:rPr lang="ru-RU" sz="1000" b="0" dirty="0" smtClean="0">
                          <a:effectLst/>
                          <a:latin typeface="+mn-lt"/>
                          <a:ea typeface="Times New Roman"/>
                        </a:rPr>
                        <a:t>ничтожность договора ввиду отсутствия его нотариального удостоверения;</a:t>
                      </a:r>
                    </a:p>
                    <a:p>
                      <a:pPr marL="171450" marR="0" indent="-171450" algn="just">
                        <a:spcBef>
                          <a:spcPts val="1200"/>
                        </a:spcBef>
                        <a:spcAft>
                          <a:spcPts val="1200"/>
                        </a:spcAft>
                        <a:buFont typeface="Arial" panose="020B0604020202020204" pitchFamily="34" charset="0"/>
                        <a:buChar char="•"/>
                      </a:pPr>
                      <a:r>
                        <a:rPr lang="ru-RU" sz="1000" b="0" dirty="0" smtClean="0">
                          <a:effectLst/>
                          <a:latin typeface="+mn-lt"/>
                          <a:ea typeface="Times New Roman"/>
                        </a:rPr>
                        <a:t>поведение истца в параллельном деле №А40-67692/15, в котором истец предъявил встречный иск о снижении цены договора, что свидетельствует о намерении сохранить договор (</a:t>
                      </a:r>
                      <a:r>
                        <a:rPr lang="ru-RU" sz="1000" b="0" dirty="0" err="1" smtClean="0">
                          <a:effectLst/>
                          <a:latin typeface="+mn-lt"/>
                          <a:ea typeface="Times New Roman"/>
                        </a:rPr>
                        <a:t>эстоппель</a:t>
                      </a:r>
                      <a:r>
                        <a:rPr lang="ru-RU" sz="1000" b="0" dirty="0" smtClean="0">
                          <a:effectLst/>
                          <a:latin typeface="+mn-lt"/>
                          <a:ea typeface="Times New Roman"/>
                        </a:rPr>
                        <a:t>). 	</a:t>
                      </a: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35775146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49</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3974910650"/>
              </p:ext>
            </p:extLst>
          </p:nvPr>
        </p:nvGraphicFramePr>
        <p:xfrm>
          <a:off x="548372" y="1247158"/>
          <a:ext cx="8191367" cy="42489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latin typeface="+mn-lt"/>
                        </a:rPr>
                        <a:t> </a:t>
                      </a:r>
                      <a:r>
                        <a:rPr lang="en-US" sz="900" dirty="0" smtClean="0">
                          <a:effectLst/>
                          <a:latin typeface="+mn-lt"/>
                        </a:rPr>
                        <a:t>17.</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Арбитражного суда Центрального округа от 15.08.2017 № Ф10-3135/2017 по делу № А14-8248/2016</a:t>
                      </a:r>
                    </a:p>
                    <a:p>
                      <a:pPr marL="0" marR="0" indent="0" algn="just">
                        <a:spcBef>
                          <a:spcPts val="1200"/>
                        </a:spcBef>
                        <a:spcAft>
                          <a:spcPts val="1200"/>
                        </a:spcAft>
                      </a:pPr>
                      <a:r>
                        <a:rPr lang="ru-RU" sz="1000" b="0" dirty="0" smtClean="0">
                          <a:effectLst/>
                          <a:latin typeface="+mn-lt"/>
                          <a:ea typeface="Times New Roman"/>
                        </a:rPr>
                        <a:t>Определением Верховного Суда РФ от 04.12.2017 N 310-ЭС17-17934 отказано в передаче дела N А14-8248/2016 в Судебную коллегию по экономическим спорам Верховного Суда РФ для пересмотра в порядке кассационного производства данного постановления.</a:t>
                      </a:r>
                    </a:p>
                    <a:p>
                      <a:pPr marL="0" marR="0" indent="0" algn="just">
                        <a:spcBef>
                          <a:spcPts val="1200"/>
                        </a:spcBef>
                        <a:spcAft>
                          <a:spcPts val="1200"/>
                        </a:spcAft>
                      </a:pP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В опционном соглашении на куплю-продажу акций продавец предоставил покупателю заверение об обстоятельствах, согласно которому список контролирующих лиц данной компании был приведен на ее интернет-сайте. </a:t>
                      </a:r>
                    </a:p>
                    <a:p>
                      <a:pPr marL="0" marR="0" indent="0" algn="just">
                        <a:spcBef>
                          <a:spcPts val="1200"/>
                        </a:spcBef>
                        <a:spcAft>
                          <a:spcPts val="1200"/>
                        </a:spcAft>
                      </a:pPr>
                      <a:r>
                        <a:rPr lang="ru-RU" sz="1000" b="0" dirty="0" smtClean="0">
                          <a:effectLst/>
                          <a:latin typeface="+mn-lt"/>
                          <a:ea typeface="Times New Roman"/>
                        </a:rPr>
                        <a:t>Впоследствии покупатель отказался от уплаты опционной премии, ссылаясь на недостоверность этого заверения. По словам покупателя, компанию контролировал губернатор области, а в списке на сайте его не было (мажоритарный пакет акций держали члены семьи губернатора). </a:t>
                      </a:r>
                    </a:p>
                    <a:p>
                      <a:pPr marL="0" marR="0" indent="0" algn="just">
                        <a:spcBef>
                          <a:spcPts val="1200"/>
                        </a:spcBef>
                        <a:spcAft>
                          <a:spcPts val="1200"/>
                        </a:spcAft>
                      </a:pPr>
                      <a:r>
                        <a:rPr lang="ru-RU" sz="1000" b="0" dirty="0" smtClean="0">
                          <a:effectLst/>
                          <a:latin typeface="+mn-lt"/>
                          <a:ea typeface="Times New Roman"/>
                        </a:rPr>
                        <a:t>Продавец предъявил иск о взыскании опционной премии, а покупатель – встречный иск о взыскании неустойки. </a:t>
                      </a:r>
                    </a:p>
                    <a:p>
                      <a:pPr marL="0" marR="0" indent="0" algn="just">
                        <a:spcBef>
                          <a:spcPts val="1200"/>
                        </a:spcBef>
                        <a:spcAft>
                          <a:spcPts val="1200"/>
                        </a:spcAft>
                      </a:pPr>
                      <a:endParaRPr lang="ru-RU"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Суд признал опционное соглашение мнимым.</a:t>
                      </a:r>
                    </a:p>
                    <a:p>
                      <a:pPr marL="0" marR="0" indent="0" algn="just">
                        <a:spcBef>
                          <a:spcPts val="1200"/>
                        </a:spcBef>
                        <a:spcAft>
                          <a:spcPts val="1200"/>
                        </a:spcAft>
                      </a:pPr>
                      <a:r>
                        <a:rPr lang="ru-RU" sz="1000" b="0" dirty="0" smtClean="0">
                          <a:effectLst/>
                          <a:latin typeface="+mn-lt"/>
                          <a:ea typeface="Times New Roman"/>
                        </a:rPr>
                        <a:t>Соглашаясь на указание в соглашении заверения относительно контролирующих лиц, заведомо считая таковым губернатора, продавец необоснованно предоставил возможность покупателю отказаться от соглашения, чем последний воспользовался, ссылаясь лишь на публикации в интернете о семье губернатора.</a:t>
                      </a:r>
                    </a:p>
                    <a:p>
                      <a:pPr marL="0" marR="0" indent="0" algn="just">
                        <a:spcBef>
                          <a:spcPts val="1200"/>
                        </a:spcBef>
                        <a:spcAft>
                          <a:spcPts val="1200"/>
                        </a:spcAft>
                      </a:pPr>
                      <a:r>
                        <a:rPr lang="ru-RU" sz="1000" b="0" dirty="0" smtClean="0">
                          <a:effectLst/>
                          <a:latin typeface="+mn-lt"/>
                          <a:ea typeface="Times New Roman"/>
                        </a:rPr>
                        <a:t>Суд отклонил довод о том, что губернатор мог осуществлять контроль над обществом через членов своей семьи, поскольку довод является предположительным и не подтвержденным достаточными доказательствами.</a:t>
                      </a:r>
                    </a:p>
                    <a:p>
                      <a:pPr marL="0" marR="0" indent="0" algn="just">
                        <a:spcBef>
                          <a:spcPts val="1200"/>
                        </a:spcBef>
                        <a:spcAft>
                          <a:spcPts val="120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357751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Причины</a:t>
            </a:r>
            <a:r>
              <a:rPr lang="en-US" dirty="0" smtClean="0"/>
              <a:t> </a:t>
            </a:r>
            <a:r>
              <a:rPr lang="en-US" dirty="0" err="1" smtClean="0"/>
              <a:t>заимствования</a:t>
            </a:r>
            <a:r>
              <a:rPr lang="en-US" dirty="0" smtClean="0"/>
              <a:t> </a:t>
            </a:r>
            <a:endParaRPr lang="en-US" dirty="0"/>
          </a:p>
        </p:txBody>
      </p:sp>
      <p:sp>
        <p:nvSpPr>
          <p:cNvPr id="3" name="Content Placeholder 2"/>
          <p:cNvSpPr>
            <a:spLocks noGrp="1"/>
          </p:cNvSpPr>
          <p:nvPr>
            <p:ph idx="1"/>
          </p:nvPr>
        </p:nvSpPr>
        <p:spPr/>
        <p:txBody>
          <a:bodyPr/>
          <a:lstStyle/>
          <a:p>
            <a:pPr>
              <a:buClrTx/>
              <a:buFont typeface="Georgia" panose="02040502050405020303" pitchFamily="18" charset="0"/>
              <a:buChar char="–"/>
            </a:pPr>
            <a:r>
              <a:rPr lang="ru-RU" sz="1300" b="1" dirty="0" smtClean="0"/>
              <a:t>Положение о самостоятельном обязательстве </a:t>
            </a:r>
            <a:r>
              <a:rPr lang="ru-RU" sz="1300" i="1" dirty="0" smtClean="0"/>
              <a:t>(см. подборку судебной практики в Приложении 3)</a:t>
            </a:r>
            <a:endParaRPr lang="ru-RU" sz="1300" b="1" dirty="0" smtClean="0"/>
          </a:p>
          <a:p>
            <a:pPr lvl="1">
              <a:buFont typeface="Georgia" panose="02040502050405020303" pitchFamily="18" charset="0"/>
              <a:buChar char="–"/>
            </a:pPr>
            <a:r>
              <a:rPr lang="ru-RU" sz="1300" dirty="0" smtClean="0"/>
              <a:t>Положительная практика – иск лица, полагавшегося на достоверность предоставленной информации, удовлетворен в связи с тем, что недостоверность информации признана нарушением обязательства </a:t>
            </a:r>
          </a:p>
          <a:p>
            <a:pPr marL="630238" lvl="1" indent="0">
              <a:buNone/>
            </a:pPr>
            <a:endParaRPr lang="ru-RU" sz="1300" dirty="0" smtClean="0"/>
          </a:p>
          <a:p>
            <a:pPr lvl="1">
              <a:buFont typeface="Georgia" panose="02040502050405020303" pitchFamily="18" charset="0"/>
              <a:buChar char="–"/>
            </a:pPr>
            <a:r>
              <a:rPr lang="ru-RU" sz="1300" dirty="0" smtClean="0"/>
              <a:t>Отказная практика базируется на том, что в соответствии со </a:t>
            </a:r>
            <a:r>
              <a:rPr lang="ru-RU" sz="1200" dirty="0" smtClean="0"/>
              <a:t>с</a:t>
            </a:r>
            <a:r>
              <a:rPr lang="ru-RU" altLang="en-US" sz="1200" dirty="0" smtClean="0"/>
              <a:t>т. 307 ГК РФ «</a:t>
            </a:r>
            <a:r>
              <a:rPr lang="ru-RU" altLang="en-US" sz="1200" i="1" dirty="0" smtClean="0"/>
              <a:t>в силу обязательства одно лицо (должник) обязано совершить в пользу другого лица (кредитора) определенное действие, как то: передать имущество, выполнить работу, уплатить деньги и т.п., либо воздержаться от определенного действия</a:t>
            </a:r>
            <a:r>
              <a:rPr lang="ru-RU" altLang="en-US" sz="1200" dirty="0" smtClean="0"/>
              <a:t>…», в то время как заверение об обстоятельствах не является обязательством совершить действие или воздержаться от действия. </a:t>
            </a:r>
          </a:p>
          <a:p>
            <a:pPr lvl="1">
              <a:buFont typeface="Georgia" panose="02040502050405020303" pitchFamily="18" charset="0"/>
              <a:buChar char="–"/>
            </a:pPr>
            <a:endParaRPr lang="ru-RU" sz="1300" dirty="0" smtClean="0"/>
          </a:p>
          <a:p>
            <a:pPr>
              <a:buClrTx/>
              <a:buFont typeface="Georgia" panose="02040502050405020303" pitchFamily="18" charset="0"/>
              <a:buChar char="–"/>
            </a:pPr>
            <a:endParaRPr lang="ru-RU" dirty="0"/>
          </a:p>
        </p:txBody>
      </p:sp>
      <p:sp>
        <p:nvSpPr>
          <p:cNvPr id="4" name="Slide Number Placeholder 3"/>
          <p:cNvSpPr>
            <a:spLocks noGrp="1"/>
          </p:cNvSpPr>
          <p:nvPr>
            <p:ph type="sldNum" sz="quarter" idx="12"/>
          </p:nvPr>
        </p:nvSpPr>
        <p:spPr/>
        <p:txBody>
          <a:bodyPr/>
          <a:lstStyle/>
          <a:p>
            <a:fld id="{46815AD9-F1A4-4B56-A2F0-04160DD9FCFD}" type="slidenum">
              <a:rPr lang="en-US" smtClean="0"/>
              <a:pPr/>
              <a:t>5</a:t>
            </a:fld>
            <a:endParaRPr lang="en-US"/>
          </a:p>
        </p:txBody>
      </p:sp>
    </p:spTree>
    <p:extLst>
      <p:ext uri="{BB962C8B-B14F-4D97-AF65-F5344CB8AC3E}">
        <p14:creationId xmlns:p14="http://schemas.microsoft.com/office/powerpoint/2010/main" val="17122179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50</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1932559929"/>
              </p:ext>
            </p:extLst>
          </p:nvPr>
        </p:nvGraphicFramePr>
        <p:xfrm>
          <a:off x="548372" y="1247158"/>
          <a:ext cx="8191367" cy="37917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en-US" sz="900" dirty="0" smtClean="0">
                          <a:effectLst/>
                          <a:latin typeface="+mn-lt"/>
                        </a:rPr>
                        <a:t>18.</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Арбитражного суда Московского округа от 19.07.2016 № Ф05-9879/2016 по делу № А41-85289/2015</a:t>
                      </a: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Истец поставил ответчику вертикальный обрабатывающий центр, однако покупатель оплату не произвел. Продавец предъявил иск о взыскании долга и пени по договору поставки, а покупатель продавцу – встречный иск о расторжении договора и взыскании основного долга. </a:t>
                      </a:r>
                    </a:p>
                    <a:p>
                      <a:pPr marL="0" marR="0" indent="0" algn="just">
                        <a:spcBef>
                          <a:spcPts val="1200"/>
                        </a:spcBef>
                        <a:spcAft>
                          <a:spcPts val="1200"/>
                        </a:spcAft>
                      </a:pPr>
                      <a:r>
                        <a:rPr lang="ru-RU" sz="1000" b="0" dirty="0" smtClean="0">
                          <a:effectLst/>
                          <a:latin typeface="+mn-lt"/>
                          <a:ea typeface="Times New Roman"/>
                        </a:rPr>
                        <a:t>Покупатель ссылается на то, что продавец предоставил ему недостоверные сведения о качественных характеристиках товара. Эти сведения содержались в исходном коммерческом предложении продавца, но не в тексте договора. </a:t>
                      </a:r>
                    </a:p>
                    <a:p>
                      <a:pPr marL="0" marR="0" indent="0" algn="just">
                        <a:spcBef>
                          <a:spcPts val="1200"/>
                        </a:spcBef>
                        <a:spcAft>
                          <a:spcPts val="1200"/>
                        </a:spcAft>
                      </a:pPr>
                      <a:endParaRPr lang="ru-RU"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Суд отказал в удовлетворении иска, ссылаясь на следующее:</a:t>
                      </a:r>
                      <a:endParaRPr lang="en-US" sz="1000" b="0" dirty="0" smtClean="0">
                        <a:effectLst/>
                        <a:latin typeface="+mn-lt"/>
                        <a:ea typeface="Times New Roman"/>
                      </a:endParaRPr>
                    </a:p>
                    <a:p>
                      <a:pPr marL="171450" marR="0" indent="-171450" algn="just">
                        <a:spcBef>
                          <a:spcPts val="1200"/>
                        </a:spcBef>
                        <a:spcAft>
                          <a:spcPts val="1200"/>
                        </a:spcAft>
                        <a:buFont typeface="Arial" panose="020B0604020202020204" pitchFamily="34" charset="0"/>
                        <a:buChar char="•"/>
                      </a:pPr>
                      <a:r>
                        <a:rPr lang="ru-RU" sz="1000" b="0" dirty="0" smtClean="0">
                          <a:effectLst/>
                          <a:latin typeface="+mn-lt"/>
                          <a:ea typeface="Times New Roman"/>
                        </a:rPr>
                        <a:t>договор явным образом объявлял ранее сделанное коммерческое предложение недействительным с момента подписания договора;</a:t>
                      </a:r>
                    </a:p>
                    <a:p>
                      <a:pPr marL="171450" marR="0" indent="-171450" algn="just">
                        <a:spcBef>
                          <a:spcPts val="1200"/>
                        </a:spcBef>
                        <a:spcAft>
                          <a:spcPts val="1200"/>
                        </a:spcAft>
                        <a:buFont typeface="Arial" panose="020B0604020202020204" pitchFamily="34" charset="0"/>
                        <a:buChar char="•"/>
                      </a:pPr>
                      <a:r>
                        <a:rPr lang="ru-RU" sz="1000" b="0" dirty="0" smtClean="0">
                          <a:effectLst/>
                          <a:latin typeface="+mn-lt"/>
                          <a:ea typeface="Times New Roman"/>
                        </a:rPr>
                        <a:t>договор заключался и исполнялся до вступления в силу статьи ГК РФ о заверениях об обстоятельствах. </a:t>
                      </a:r>
                    </a:p>
                    <a:p>
                      <a:pPr marL="171450" marR="0" indent="-171450" algn="just">
                        <a:spcBef>
                          <a:spcPts val="1200"/>
                        </a:spcBef>
                        <a:spcAft>
                          <a:spcPts val="1200"/>
                        </a:spcAft>
                        <a:buFont typeface="Arial" panose="020B0604020202020204" pitchFamily="34" charset="0"/>
                        <a:buChar char="•"/>
                      </a:pPr>
                      <a:r>
                        <a:rPr lang="ru-RU" sz="1000" b="0" dirty="0" smtClean="0">
                          <a:effectLst/>
                          <a:latin typeface="+mn-lt"/>
                          <a:ea typeface="Times New Roman"/>
                        </a:rPr>
                        <a:t>Основное требование удовлетворено в связи с отсутствием доказательств оплаты по договору в полном объеме; в удовлетворении встречного требования отказано, поскольку доказательств поставки некачественного товара не представлено.	</a:t>
                      </a: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35775146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51</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2405834701"/>
              </p:ext>
            </p:extLst>
          </p:nvPr>
        </p:nvGraphicFramePr>
        <p:xfrm>
          <a:off x="548372" y="1247158"/>
          <a:ext cx="8191367" cy="302971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1200"/>
                        </a:spcAft>
                        <a:buFontTx/>
                        <a:buNone/>
                      </a:pPr>
                      <a:r>
                        <a:rPr lang="ru-RU" sz="900" dirty="0">
                          <a:effectLst/>
                          <a:latin typeface="+mn-lt"/>
                        </a:rPr>
                        <a:t> </a:t>
                      </a:r>
                      <a:r>
                        <a:rPr lang="en-US" sz="900" dirty="0" smtClean="0">
                          <a:effectLst/>
                          <a:latin typeface="+mn-lt"/>
                        </a:rPr>
                        <a:t>19.</a:t>
                      </a:r>
                      <a:endParaRPr lang="en-US" sz="1000" dirty="0">
                        <a:effectLst/>
                        <a:latin typeface="+mn-lt"/>
                        <a:ea typeface="Times New Roman"/>
                      </a:endParaRPr>
                    </a:p>
                  </a:txBody>
                  <a:tcPr marL="54864" marR="54864" marT="0" marB="0"/>
                </a:tc>
                <a:tc>
                  <a:txBody>
                    <a:bodyPr/>
                    <a:lstStyle/>
                    <a:p>
                      <a:pPr marL="0" marR="0" indent="0" algn="just">
                        <a:spcBef>
                          <a:spcPts val="1200"/>
                        </a:spcBef>
                        <a:spcAft>
                          <a:spcPts val="1200"/>
                        </a:spcAft>
                      </a:pPr>
                      <a:r>
                        <a:rPr lang="ru-RU" sz="1000" b="0" dirty="0" smtClean="0">
                          <a:effectLst/>
                          <a:latin typeface="+mn-lt"/>
                          <a:ea typeface="Times New Roman"/>
                        </a:rPr>
                        <a:t>Постановление Арбитражного суда Уральского округа от 24.01.2017 № Ф09-5412/15 по делу № А07-20051/2014</a:t>
                      </a:r>
                      <a:endParaRPr lang="en-US"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Истец и ответчик заключили договор, по которому истец обязался оказывать услуги по организации питания сотрудников заказчика в столовой заказчика. Однако исполнителю пришлось понести дополнительные расходы на аренду иного помещения для организации питания и транспорт. Ссылаясь на данные заказчиком заверения о том, что заказчик предоставит свое помещение для организации питания, а также возместит исполнителю все сопутствующие исполнению договора расходы (в частности, на аренду помещения),  исполнитель потребовал возместить эти расходы дополнительно к уплате цены по договору. </a:t>
                      </a:r>
                      <a:endParaRPr lang="ru-RU" sz="1000" b="0" dirty="0">
                        <a:effectLst/>
                        <a:latin typeface="+mn-lt"/>
                        <a:ea typeface="Times New Roman"/>
                      </a:endParaRPr>
                    </a:p>
                  </a:txBody>
                  <a:tcPr marL="54864" marR="54864" marT="109728" marB="109728"/>
                </a:tc>
                <a:tc>
                  <a:txBody>
                    <a:bodyPr/>
                    <a:lstStyle/>
                    <a:p>
                      <a:pPr marL="0" marR="0" indent="0" algn="just">
                        <a:spcBef>
                          <a:spcPts val="1200"/>
                        </a:spcBef>
                        <a:spcAft>
                          <a:spcPts val="1200"/>
                        </a:spcAft>
                      </a:pPr>
                      <a:r>
                        <a:rPr lang="ru-RU" sz="1000" b="0" dirty="0" smtClean="0">
                          <a:effectLst/>
                          <a:latin typeface="+mn-lt"/>
                          <a:ea typeface="Times New Roman"/>
                        </a:rPr>
                        <a:t>В удовлетворении требования отказано, так как исполнитель, приступив к исполнению обязанностей, не согласовал возможность компенсации спорных расходов и не вправе требовать их возмещения сверх договорной цены, в акты об оказании услуг эти расходы были включены.</a:t>
                      </a:r>
                    </a:p>
                    <a:p>
                      <a:pPr marL="0" marR="0" indent="0" algn="just">
                        <a:spcBef>
                          <a:spcPts val="1200"/>
                        </a:spcBef>
                        <a:spcAft>
                          <a:spcPts val="1200"/>
                        </a:spcAft>
                      </a:pPr>
                      <a:r>
                        <a:rPr lang="ru-RU" sz="1000" b="0" dirty="0" smtClean="0">
                          <a:effectLst/>
                          <a:latin typeface="+mn-lt"/>
                          <a:ea typeface="Times New Roman"/>
                        </a:rPr>
                        <a:t>Истец именует заверениями об обстоятельствах данное ему контрагентом обещание взять на себя сопутствующие расходы, суды отклонили данный довод. Кроме того, суды указали, что нормы ст. 431.2 применяется только к правоотношениям, возникшим после вступления ее в силу. </a:t>
                      </a:r>
                      <a:endParaRPr lang="ru-RU"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35775146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52</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4217841542"/>
              </p:ext>
            </p:extLst>
          </p:nvPr>
        </p:nvGraphicFramePr>
        <p:xfrm>
          <a:off x="548372" y="1247158"/>
          <a:ext cx="8191367" cy="458419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en-US" sz="1000" dirty="0">
                        <a:effectLst/>
                        <a:latin typeface="Times New Roman"/>
                        <a:ea typeface="Times New Roman"/>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600"/>
                        </a:spcBef>
                        <a:spcAft>
                          <a:spcPts val="0"/>
                        </a:spcAft>
                        <a:buFontTx/>
                        <a:buNone/>
                      </a:pPr>
                      <a:r>
                        <a:rPr lang="ru-RU" sz="900" dirty="0">
                          <a:effectLst/>
                          <a:latin typeface="+mn-lt"/>
                        </a:rPr>
                        <a:t> </a:t>
                      </a:r>
                      <a:r>
                        <a:rPr lang="en-US" sz="900" dirty="0" smtClean="0">
                          <a:effectLst/>
                          <a:latin typeface="+mn-lt"/>
                        </a:rPr>
                        <a:t>20.</a:t>
                      </a:r>
                      <a:endParaRPr lang="en-US" sz="9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900" b="0" dirty="0" smtClean="0">
                          <a:effectLst/>
                          <a:latin typeface="+mn-lt"/>
                          <a:ea typeface="Times New Roman"/>
                        </a:rPr>
                        <a:t>Постановление Арбитражного суда Северо-Кавказского округа от 11.04.2016 № Ф08-1775/2016 по делу № А32-35875/2014</a:t>
                      </a:r>
                    </a:p>
                    <a:p>
                      <a:pPr marL="0" marR="0" indent="0" algn="just">
                        <a:spcBef>
                          <a:spcPts val="600"/>
                        </a:spcBef>
                        <a:spcAft>
                          <a:spcPts val="0"/>
                        </a:spcAft>
                      </a:pPr>
                      <a:r>
                        <a:rPr lang="ru-RU" sz="900" b="0" dirty="0" smtClean="0">
                          <a:effectLst/>
                          <a:latin typeface="+mn-lt"/>
                          <a:ea typeface="Times New Roman"/>
                        </a:rPr>
                        <a:t>Определением Верховного Суда РФ от 09.08.2016 N 308-ЭС16-9146 отказано в передаче дела N А32-35875/2014 в Судебную коллегию по экономическим спорам Верховного Суда РФ для пересмотра в порядке кассационного производства данного постановления.</a:t>
                      </a:r>
                    </a:p>
                    <a:p>
                      <a:pPr marL="0" marR="0" indent="0" algn="just">
                        <a:spcBef>
                          <a:spcPts val="600"/>
                        </a:spcBef>
                        <a:spcAft>
                          <a:spcPts val="0"/>
                        </a:spcAft>
                      </a:pPr>
                      <a:endParaRPr lang="en-US" sz="9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900" b="0" dirty="0" smtClean="0">
                          <a:effectLst/>
                          <a:latin typeface="+mn-lt"/>
                          <a:ea typeface="Times New Roman"/>
                        </a:rPr>
                        <a:t>Истец (цессионарий) предъявил требование о признании недействительным договора уступки прав (требования), применении последствий недействительности сделки, восстановлении прав, переданных по недействительному договору, взыскании возникших убытков.</a:t>
                      </a:r>
                    </a:p>
                    <a:p>
                      <a:pPr marL="0" marR="0" indent="0" algn="just">
                        <a:spcBef>
                          <a:spcPts val="600"/>
                        </a:spcBef>
                        <a:spcAft>
                          <a:spcPts val="0"/>
                        </a:spcAft>
                      </a:pPr>
                      <a:r>
                        <a:rPr lang="ru-RU" sz="900" b="0" dirty="0" smtClean="0">
                          <a:effectLst/>
                          <a:latin typeface="+mn-lt"/>
                          <a:ea typeface="Times New Roman"/>
                        </a:rPr>
                        <a:t>Банк (кредитор) и ООО (заемщик) заключили кредитный договор, в обеспечение исполнения заемщиком обязательств банк и ООО также заключили договор ипотеки, на основании которого ООО передало в залог банку недвижимое имущество - право аренды земельных участков и объекты недвижимого имущества. Банк уступил истцу права требования задолженности по кредитному договору и права по договору обеспечения. </a:t>
                      </a:r>
                    </a:p>
                    <a:p>
                      <a:pPr marL="0" marR="0" indent="0" algn="just">
                        <a:spcBef>
                          <a:spcPts val="600"/>
                        </a:spcBef>
                        <a:spcAft>
                          <a:spcPts val="0"/>
                        </a:spcAft>
                      </a:pPr>
                      <a:r>
                        <a:rPr lang="ru-RU" sz="900" b="0" dirty="0" smtClean="0">
                          <a:effectLst/>
                          <a:latin typeface="+mn-lt"/>
                          <a:ea typeface="Times New Roman"/>
                        </a:rPr>
                        <a:t>В обоснование заявленных требований истец указал, что он был введен в заблуждение по поводу предмета и рыночной стоимости залоговых обязательств. Представление банком обществу до заключения оспариваемого договора без каких-либо оговорок или замечаний текста договора предшествующей ипотеки, согласно пункту 3.2 которого залоговая стоимость составляет более 3,5 млрд рублей, фактически явилось заверением ответчика в подлинности рыночной стоимости предмета залога.</a:t>
                      </a:r>
                      <a:endParaRPr lang="ru-RU" sz="9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900" b="0" dirty="0" smtClean="0">
                          <a:effectLst/>
                          <a:latin typeface="+mn-lt"/>
                          <a:ea typeface="Times New Roman"/>
                        </a:rPr>
                        <a:t>В удовлетворении требования отказано, поскольку действующее законодательство не устанавливает императивного требования об установлении в договоре залога (ипотеки) действительной рыночной стоимости передаваемого в залог имущества.</a:t>
                      </a:r>
                    </a:p>
                    <a:p>
                      <a:pPr marL="0" marR="0" indent="0" algn="just">
                        <a:spcBef>
                          <a:spcPts val="600"/>
                        </a:spcBef>
                        <a:spcAft>
                          <a:spcPts val="0"/>
                        </a:spcAft>
                      </a:pPr>
                      <a:r>
                        <a:rPr lang="ru-RU" sz="900" b="0" dirty="0" smtClean="0">
                          <a:effectLst/>
                          <a:latin typeface="+mn-lt"/>
                          <a:ea typeface="Times New Roman"/>
                        </a:rPr>
                        <a:t>Общество имело возможность на момент заключения оспариваемого договора затребовать у банка информацию о действительной стоимости заложенного имущества в обеспечение обязательств должника по кредитному договору.</a:t>
                      </a:r>
                    </a:p>
                    <a:p>
                      <a:pPr marL="0" marR="0" indent="0" algn="just">
                        <a:spcBef>
                          <a:spcPts val="600"/>
                        </a:spcBef>
                        <a:spcAft>
                          <a:spcPts val="0"/>
                        </a:spcAft>
                      </a:pPr>
                      <a:endParaRPr lang="en-US" sz="9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35775146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005" name="Rectangle 141"/>
          <p:cNvSpPr>
            <a:spLocks noGrp="1" noChangeArrowheads="1"/>
          </p:cNvSpPr>
          <p:nvPr>
            <p:ph type="title"/>
          </p:nvPr>
        </p:nvSpPr>
        <p:spPr>
          <a:xfrm>
            <a:off x="466213" y="121725"/>
            <a:ext cx="7772400" cy="8382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Приложение </a:t>
            </a:r>
            <a:r>
              <a:rPr lang="en-US" altLang="en-US" sz="2000" dirty="0"/>
              <a:t>4</a:t>
            </a:r>
            <a:r>
              <a:rPr lang="ru-RU" altLang="en-US" sz="2000" dirty="0"/>
              <a:t> – </a:t>
            </a:r>
            <a:r>
              <a:rPr lang="en-US" altLang="en-US" sz="2000" dirty="0" err="1"/>
              <a:t>Заверения</a:t>
            </a:r>
            <a:r>
              <a:rPr lang="en-US" altLang="en-US" sz="2000" dirty="0"/>
              <a:t> </a:t>
            </a:r>
            <a:r>
              <a:rPr lang="en-US" altLang="en-US" sz="2000" dirty="0" err="1"/>
              <a:t>об</a:t>
            </a:r>
            <a:r>
              <a:rPr lang="en-US" altLang="en-US" sz="2000" dirty="0"/>
              <a:t> </a:t>
            </a:r>
            <a:r>
              <a:rPr lang="en-US" altLang="en-US" sz="2000" dirty="0" err="1"/>
              <a:t>обстоятельствах</a:t>
            </a:r>
            <a:endParaRPr lang="ru-RU" altLang="en-US" sz="2000" dirty="0"/>
          </a:p>
        </p:txBody>
      </p:sp>
      <p:sp>
        <p:nvSpPr>
          <p:cNvPr id="6" name="Slide Number Placeholder 4"/>
          <p:cNvSpPr>
            <a:spLocks noGrp="1"/>
          </p:cNvSpPr>
          <p:nvPr>
            <p:ph type="sldNum" sz="quarter" idx="4294967295"/>
          </p:nvPr>
        </p:nvSpPr>
        <p:spPr>
          <a:xfrm>
            <a:off x="6858000" y="5981696"/>
            <a:ext cx="1820186" cy="457200"/>
          </a:xfrm>
          <a:prstGeom prst="rect">
            <a:avLst/>
          </a:prstGeom>
        </p:spPr>
        <p:txBody>
          <a:bodyPr/>
          <a:lstStyle/>
          <a:p>
            <a:pPr algn="r"/>
            <a:fld id="{9EEF0F94-F1B0-45EA-8DCD-6E03AB6D1DD1}" type="slidenum">
              <a:rPr lang="en-US" altLang="en-US" sz="1800" b="1">
                <a:latin typeface="+mj-lt"/>
              </a:rPr>
              <a:pPr algn="r"/>
              <a:t>53</a:t>
            </a:fld>
            <a:endParaRPr lang="en-US" altLang="en-US" sz="1800" b="1" dirty="0">
              <a:latin typeface="+mj-lt"/>
            </a:endParaRPr>
          </a:p>
        </p:txBody>
      </p:sp>
      <p:graphicFrame>
        <p:nvGraphicFramePr>
          <p:cNvPr id="4" name="Table Placeholder 3"/>
          <p:cNvGraphicFramePr>
            <a:graphicFrameLocks noGrp="1"/>
          </p:cNvGraphicFramePr>
          <p:nvPr>
            <p:ph type="tbl" idx="1"/>
            <p:extLst>
              <p:ext uri="{D42A27DB-BD31-4B8C-83A1-F6EECF244321}">
                <p14:modId xmlns:p14="http://schemas.microsoft.com/office/powerpoint/2010/main" val="3680817787"/>
              </p:ext>
            </p:extLst>
          </p:nvPr>
        </p:nvGraphicFramePr>
        <p:xfrm>
          <a:off x="548372" y="1247158"/>
          <a:ext cx="8191367" cy="4005072"/>
        </p:xfrm>
        <a:graphic>
          <a:graphicData uri="http://schemas.openxmlformats.org/drawingml/2006/table">
            <a:tbl>
              <a:tblPr firstRow="1" firstCol="1" lastRow="1" lastCol="1" bandRow="1" bandCol="1">
                <a:tableStyleId>{69012ECD-51FC-41F1-AA8D-1B2483CD663E}</a:tableStyleId>
              </a:tblPr>
              <a:tblGrid>
                <a:gridCol w="345931"/>
                <a:gridCol w="2153833"/>
                <a:gridCol w="2735591"/>
                <a:gridCol w="2956012"/>
              </a:tblGrid>
              <a:tr h="0">
                <a:tc>
                  <a:txBody>
                    <a:bodyPr/>
                    <a:lstStyle/>
                    <a:p>
                      <a:pPr marL="0" marR="0" indent="0" algn="ctr">
                        <a:spcBef>
                          <a:spcPts val="1200"/>
                        </a:spcBef>
                        <a:spcAft>
                          <a:spcPts val="1200"/>
                        </a:spcAft>
                      </a:pPr>
                      <a:r>
                        <a:rPr lang="ru-RU" sz="900" dirty="0">
                          <a:effectLst/>
                        </a:rPr>
                        <a:t> </a:t>
                      </a:r>
                      <a:endParaRPr lang="en-US" sz="1000" dirty="0">
                        <a:effectLst/>
                        <a:latin typeface="Times New Roman"/>
                        <a:ea typeface="Times New Roman"/>
                      </a:endParaRPr>
                    </a:p>
                  </a:txBody>
                  <a:tcPr marL="54864" marR="54864" marT="0" marB="0"/>
                </a:tc>
                <a:tc gridSpan="3">
                  <a:txBody>
                    <a:bodyPr/>
                    <a:lstStyle/>
                    <a:p>
                      <a:pPr marL="0" marR="0" indent="0" algn="ctr">
                        <a:spcBef>
                          <a:spcPts val="1200"/>
                        </a:spcBef>
                        <a:spcAft>
                          <a:spcPts val="1200"/>
                        </a:spcAft>
                      </a:pPr>
                      <a:endParaRPr lang="ru-RU" sz="900" dirty="0">
                        <a:effectLst/>
                      </a:endParaRPr>
                    </a:p>
                  </a:txBody>
                  <a:tcPr marL="54864" marR="54864" marT="109728" marB="109728"/>
                </a:tc>
                <a:tc hMerge="1">
                  <a:txBody>
                    <a:bodyPr/>
                    <a:lstStyle/>
                    <a:p>
                      <a:endParaRPr lang="en-US"/>
                    </a:p>
                  </a:txBody>
                  <a:tcPr/>
                </a:tc>
                <a:tc hMerge="1">
                  <a:txBody>
                    <a:bodyPr/>
                    <a:lstStyle/>
                    <a:p>
                      <a:endParaRPr lang="en-US"/>
                    </a:p>
                  </a:txBody>
                  <a:tcPr/>
                </a:tc>
              </a:tr>
              <a:tr h="2499360">
                <a:tc>
                  <a:txBody>
                    <a:bodyPr/>
                    <a:lstStyle/>
                    <a:p>
                      <a:pPr marL="0" marR="0" lvl="0" indent="0" algn="just">
                        <a:spcBef>
                          <a:spcPts val="1200"/>
                        </a:spcBef>
                        <a:spcAft>
                          <a:spcPts val="0"/>
                        </a:spcAft>
                        <a:buFontTx/>
                        <a:buNone/>
                      </a:pPr>
                      <a:r>
                        <a:rPr lang="ru-RU" sz="900" dirty="0">
                          <a:effectLst/>
                          <a:latin typeface="+mn-lt"/>
                        </a:rPr>
                        <a:t> </a:t>
                      </a:r>
                      <a:r>
                        <a:rPr lang="en-US" sz="900" dirty="0" smtClean="0">
                          <a:effectLst/>
                          <a:latin typeface="+mn-lt"/>
                        </a:rPr>
                        <a:t>21.</a:t>
                      </a:r>
                      <a:endParaRPr lang="en-US" sz="1000" dirty="0">
                        <a:effectLst/>
                        <a:latin typeface="+mn-lt"/>
                        <a:ea typeface="Times New Roman"/>
                      </a:endParaRPr>
                    </a:p>
                  </a:txBody>
                  <a:tcPr marL="54864" marR="54864" marT="0" marB="0"/>
                </a:tc>
                <a:tc>
                  <a:txBody>
                    <a:bodyPr/>
                    <a:lstStyle/>
                    <a:p>
                      <a:pPr marL="0" marR="0" indent="0" algn="just">
                        <a:spcBef>
                          <a:spcPts val="600"/>
                        </a:spcBef>
                        <a:spcAft>
                          <a:spcPts val="0"/>
                        </a:spcAft>
                      </a:pPr>
                      <a:r>
                        <a:rPr lang="ru-RU" sz="1000" b="0" dirty="0" smtClean="0">
                          <a:effectLst/>
                          <a:latin typeface="+mn-lt"/>
                          <a:ea typeface="Times New Roman"/>
                        </a:rPr>
                        <a:t>Постановление Арбитражного суда Северо-Западного округа от 12.01.2017 № Ф07-11836/2016 по делу № А56-95917/2015</a:t>
                      </a:r>
                      <a:endParaRPr lang="en-US"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Истец предъявил требование о признании недействительной сделки - решения единственного участника ООО о приеме в состав участников общества третьего лица.</a:t>
                      </a:r>
                    </a:p>
                    <a:p>
                      <a:pPr marL="0" marR="0" indent="0" algn="just">
                        <a:spcBef>
                          <a:spcPts val="600"/>
                        </a:spcBef>
                        <a:spcAft>
                          <a:spcPts val="0"/>
                        </a:spcAft>
                      </a:pPr>
                      <a:r>
                        <a:rPr lang="ru-RU" sz="1000" b="0" dirty="0" smtClean="0">
                          <a:effectLst/>
                          <a:latin typeface="+mn-lt"/>
                          <a:ea typeface="Times New Roman"/>
                        </a:rPr>
                        <a:t>ООО в лице своего единственного участника Е.Н. приняло решение о принятии в общество нового участника – Т.Ч., с долей 60%, с соответствующим увеличением уставного капитала. Вскоре после принятия в общество Т.Ч. сменил Е.Н. с должности генерального директора. </a:t>
                      </a:r>
                    </a:p>
                    <a:p>
                      <a:pPr marL="0" marR="0" indent="0" algn="just">
                        <a:spcBef>
                          <a:spcPts val="600"/>
                        </a:spcBef>
                        <a:spcAft>
                          <a:spcPts val="0"/>
                        </a:spcAft>
                      </a:pPr>
                      <a:r>
                        <a:rPr lang="ru-RU" sz="1000" b="0" dirty="0" smtClean="0">
                          <a:effectLst/>
                          <a:latin typeface="+mn-lt"/>
                          <a:ea typeface="Times New Roman"/>
                        </a:rPr>
                        <a:t>В ответ Е.Н. предъявил иск о признании решения о принятии участника в ООО недействительным как заключенного под влиянием обмана. По его мнению, обман заключался в том, что в состав участников был принят Т.Ч., а не его отец – Н.Ч., с которым имелась предварительная договоренность о приобретении им доли в ООО.</a:t>
                      </a:r>
                    </a:p>
                    <a:p>
                      <a:pPr marL="0" marR="0" indent="0" algn="just">
                        <a:spcBef>
                          <a:spcPts val="600"/>
                        </a:spcBef>
                        <a:spcAft>
                          <a:spcPts val="0"/>
                        </a:spcAft>
                      </a:pPr>
                      <a:endParaRPr lang="ru-RU" sz="1000" b="0" dirty="0">
                        <a:effectLst/>
                        <a:latin typeface="+mn-lt"/>
                        <a:ea typeface="Times New Roman"/>
                      </a:endParaRPr>
                    </a:p>
                  </a:txBody>
                  <a:tcPr marL="54864" marR="54864" marT="109728" marB="109728"/>
                </a:tc>
                <a:tc>
                  <a:txBody>
                    <a:bodyPr/>
                    <a:lstStyle/>
                    <a:p>
                      <a:pPr marL="0" marR="0" indent="0" algn="just">
                        <a:spcBef>
                          <a:spcPts val="600"/>
                        </a:spcBef>
                        <a:spcAft>
                          <a:spcPts val="0"/>
                        </a:spcAft>
                      </a:pPr>
                      <a:r>
                        <a:rPr lang="ru-RU" sz="1000" b="0" dirty="0" smtClean="0">
                          <a:effectLst/>
                          <a:latin typeface="+mn-lt"/>
                          <a:ea typeface="Times New Roman"/>
                        </a:rPr>
                        <a:t>В удовлетворении требования отказано, поскольку решение принято истцом лично с соблюдением предусмотренного законодательством порядка; не доказано принятие решения под влиянием обмана.</a:t>
                      </a:r>
                    </a:p>
                    <a:p>
                      <a:pPr marL="0" marR="0" indent="0" algn="just">
                        <a:spcBef>
                          <a:spcPts val="600"/>
                        </a:spcBef>
                        <a:spcAft>
                          <a:spcPts val="0"/>
                        </a:spcAft>
                      </a:pPr>
                      <a:r>
                        <a:rPr lang="ru-RU" sz="1000" b="0" dirty="0" smtClean="0">
                          <a:effectLst/>
                          <a:latin typeface="+mn-lt"/>
                          <a:ea typeface="Times New Roman"/>
                        </a:rPr>
                        <a:t>Истец ссылался на статью ГК о заверениях об обстоятельствах, но не указал о каких-либо конкретных недостоверных фактах, сообщенных ему кем-либо. Суды не комментируют указанную статью, указывая только, что спорное решение принято до вступления статьи ГК в силу.</a:t>
                      </a:r>
                    </a:p>
                    <a:p>
                      <a:pPr marL="0" marR="0" indent="0" algn="just">
                        <a:spcBef>
                          <a:spcPts val="600"/>
                        </a:spcBef>
                        <a:spcAft>
                          <a:spcPts val="0"/>
                        </a:spcAft>
                      </a:pPr>
                      <a:endParaRPr lang="en-US" sz="1000" b="0" dirty="0">
                        <a:effectLst/>
                        <a:latin typeface="+mn-lt"/>
                        <a:ea typeface="Times New Roman"/>
                      </a:endParaRPr>
                    </a:p>
                  </a:txBody>
                  <a:tcPr marL="54864" marR="54864" marT="109728" marB="109728"/>
                </a:tc>
              </a:tr>
            </a:tbl>
          </a:graphicData>
        </a:graphic>
      </p:graphicFrame>
    </p:spTree>
    <p:extLst>
      <p:ext uri="{BB962C8B-B14F-4D97-AF65-F5344CB8AC3E}">
        <p14:creationId xmlns:p14="http://schemas.microsoft.com/office/powerpoint/2010/main" val="35775146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a:t>Контакты</a:t>
            </a:r>
            <a:endParaRPr lang="en-US" altLang="en-US" sz="2000"/>
          </a:p>
        </p:txBody>
      </p:sp>
      <p:sp>
        <p:nvSpPr>
          <p:cNvPr id="9" name="Text Box 27"/>
          <p:cNvSpPr txBox="1">
            <a:spLocks noChangeArrowheads="1"/>
          </p:cNvSpPr>
          <p:nvPr/>
        </p:nvSpPr>
        <p:spPr bwMode="auto">
          <a:xfrm>
            <a:off x="490538" y="1762158"/>
            <a:ext cx="2924175" cy="136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bIns="0">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algn="ctr" eaLnBrk="0" fontAlgn="base" hangingPunct="0">
              <a:spcBef>
                <a:spcPct val="0"/>
              </a:spcBef>
              <a:spcAft>
                <a:spcPct val="0"/>
              </a:spcAft>
              <a:defRPr sz="2200">
                <a:solidFill>
                  <a:schemeClr val="tx1"/>
                </a:solidFill>
                <a:latin typeface="Arial" charset="0"/>
              </a:defRPr>
            </a:lvl6pPr>
            <a:lvl7pPr marL="2971800" indent="-228600" algn="ctr" eaLnBrk="0" fontAlgn="base" hangingPunct="0">
              <a:spcBef>
                <a:spcPct val="0"/>
              </a:spcBef>
              <a:spcAft>
                <a:spcPct val="0"/>
              </a:spcAft>
              <a:defRPr sz="2200">
                <a:solidFill>
                  <a:schemeClr val="tx1"/>
                </a:solidFill>
                <a:latin typeface="Arial" charset="0"/>
              </a:defRPr>
            </a:lvl7pPr>
            <a:lvl8pPr marL="3429000" indent="-228600" algn="ctr" eaLnBrk="0" fontAlgn="base" hangingPunct="0">
              <a:spcBef>
                <a:spcPct val="0"/>
              </a:spcBef>
              <a:spcAft>
                <a:spcPct val="0"/>
              </a:spcAft>
              <a:defRPr sz="2200">
                <a:solidFill>
                  <a:schemeClr val="tx1"/>
                </a:solidFill>
                <a:latin typeface="Arial" charset="0"/>
              </a:defRPr>
            </a:lvl8pPr>
            <a:lvl9pPr marL="3886200" indent="-228600" algn="ctr" eaLnBrk="0" fontAlgn="base" hangingPunct="0">
              <a:spcBef>
                <a:spcPct val="0"/>
              </a:spcBef>
              <a:spcAft>
                <a:spcPct val="0"/>
              </a:spcAft>
              <a:defRPr sz="2200">
                <a:solidFill>
                  <a:schemeClr val="tx1"/>
                </a:solidFill>
                <a:latin typeface="Arial" charset="0"/>
              </a:defRPr>
            </a:lvl9pPr>
          </a:lstStyle>
          <a:p>
            <a:pPr eaLnBrk="1" hangingPunct="1">
              <a:defRPr/>
            </a:pPr>
            <a:r>
              <a:rPr lang="ru-RU" altLang="en-US" sz="2000" dirty="0" smtClean="0">
                <a:solidFill>
                  <a:schemeClr val="bg2"/>
                </a:solidFill>
                <a:latin typeface="+mn-lt"/>
                <a:cs typeface="Arial" charset="0"/>
              </a:rPr>
              <a:t>Алена Кучер</a:t>
            </a:r>
            <a:endParaRPr lang="en-GB" altLang="en-US" sz="2000" dirty="0" smtClean="0">
              <a:solidFill>
                <a:schemeClr val="bg2"/>
              </a:solidFill>
              <a:latin typeface="+mn-lt"/>
              <a:cs typeface="Arial" charset="0"/>
            </a:endParaRPr>
          </a:p>
          <a:p>
            <a:pPr eaLnBrk="1" hangingPunct="1">
              <a:defRPr/>
            </a:pPr>
            <a:r>
              <a:rPr lang="ru-RU" altLang="en-US" sz="1800" dirty="0" smtClean="0">
                <a:latin typeface="+mn-lt"/>
                <a:cs typeface="Arial" charset="0"/>
              </a:rPr>
              <a:t>Партнер</a:t>
            </a:r>
            <a:endParaRPr lang="en-GB" altLang="en-US" sz="1800" dirty="0" smtClean="0">
              <a:latin typeface="+mn-lt"/>
              <a:cs typeface="Arial" charset="0"/>
            </a:endParaRPr>
          </a:p>
          <a:p>
            <a:pPr eaLnBrk="1" hangingPunct="1">
              <a:defRPr/>
            </a:pPr>
            <a:endParaRPr lang="en-GB" altLang="en-US" sz="1200" dirty="0" smtClean="0">
              <a:latin typeface="+mn-lt"/>
              <a:cs typeface="Arial" charset="0"/>
            </a:endParaRPr>
          </a:p>
          <a:p>
            <a:pPr eaLnBrk="1" hangingPunct="1">
              <a:defRPr/>
            </a:pPr>
            <a:r>
              <a:rPr lang="en-GB" altLang="en-US" sz="1200" dirty="0" smtClean="0">
                <a:latin typeface="+mn-lt"/>
                <a:cs typeface="Arial" charset="0"/>
              </a:rPr>
              <a:t>T</a:t>
            </a:r>
            <a:r>
              <a:rPr lang="ru-RU" altLang="en-US" sz="1200" dirty="0" smtClean="0">
                <a:latin typeface="+mn-lt"/>
                <a:cs typeface="Arial" charset="0"/>
              </a:rPr>
              <a:t>:</a:t>
            </a:r>
            <a:r>
              <a:rPr lang="en-GB" altLang="en-US" sz="1200" dirty="0" smtClean="0">
                <a:latin typeface="+mn-lt"/>
                <a:cs typeface="Arial" charset="0"/>
              </a:rPr>
              <a:t>  +</a:t>
            </a:r>
            <a:r>
              <a:rPr lang="en-US" altLang="en-US" sz="1200" dirty="0" smtClean="0">
                <a:latin typeface="+mn-lt"/>
                <a:cs typeface="Arial" charset="0"/>
              </a:rPr>
              <a:t>7 495 956 3858</a:t>
            </a:r>
            <a:endParaRPr lang="ru-RU" altLang="en-US" sz="1200" dirty="0" smtClean="0">
              <a:latin typeface="+mn-lt"/>
              <a:cs typeface="Arial" charset="0"/>
            </a:endParaRPr>
          </a:p>
          <a:p>
            <a:pPr eaLnBrk="1" hangingPunct="1">
              <a:defRPr/>
            </a:pPr>
            <a:r>
              <a:rPr lang="ru-RU" altLang="en-US" sz="1200" dirty="0" smtClean="0">
                <a:latin typeface="+mn-lt"/>
                <a:cs typeface="Arial" charset="0"/>
              </a:rPr>
              <a:t>М. +7 916 120 2000</a:t>
            </a:r>
            <a:endParaRPr lang="en-US" altLang="en-US" sz="1200" dirty="0" smtClean="0">
              <a:latin typeface="+mn-lt"/>
              <a:cs typeface="Arial" charset="0"/>
            </a:endParaRPr>
          </a:p>
          <a:p>
            <a:pPr eaLnBrk="1" hangingPunct="1">
              <a:defRPr/>
            </a:pPr>
            <a:r>
              <a:rPr lang="en-GB" altLang="en-US" sz="1200" dirty="0" smtClean="0">
                <a:latin typeface="+mn-lt"/>
                <a:cs typeface="Arial" charset="0"/>
              </a:rPr>
              <a:t>E</a:t>
            </a:r>
            <a:r>
              <a:rPr lang="ru-RU" altLang="en-US" sz="1200" dirty="0" smtClean="0">
                <a:latin typeface="+mn-lt"/>
                <a:cs typeface="Arial" charset="0"/>
              </a:rPr>
              <a:t>:</a:t>
            </a:r>
            <a:r>
              <a:rPr lang="en-GB" altLang="en-US" sz="1200" dirty="0" smtClean="0">
                <a:latin typeface="+mn-lt"/>
                <a:cs typeface="Arial" charset="0"/>
              </a:rPr>
              <a:t> </a:t>
            </a:r>
            <a:r>
              <a:rPr lang="en-GB" altLang="en-US" sz="1200" u="sng" dirty="0" err="1" smtClean="0">
                <a:uFill>
                  <a:solidFill>
                    <a:schemeClr val="bg2"/>
                  </a:solidFill>
                </a:uFill>
                <a:latin typeface="+mn-lt"/>
                <a:cs typeface="Arial" charset="0"/>
              </a:rPr>
              <a:t>ankucher</a:t>
            </a:r>
            <a:r>
              <a:rPr lang="en-US" altLang="en-US" sz="1200" u="sng" dirty="0" smtClean="0">
                <a:uFill>
                  <a:solidFill>
                    <a:schemeClr val="bg2"/>
                  </a:solidFill>
                </a:uFill>
                <a:latin typeface="+mn-lt"/>
                <a:cs typeface="Arial" charset="0"/>
              </a:rPr>
              <a:t>@debevoise.com</a:t>
            </a:r>
          </a:p>
        </p:txBody>
      </p:sp>
      <p:sp>
        <p:nvSpPr>
          <p:cNvPr id="10" name="Rectangle 28"/>
          <p:cNvSpPr>
            <a:spLocks noChangeArrowheads="1"/>
          </p:cNvSpPr>
          <p:nvPr/>
        </p:nvSpPr>
        <p:spPr bwMode="auto">
          <a:xfrm>
            <a:off x="395288" y="4892675"/>
            <a:ext cx="2733675" cy="120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b"/>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algn="ctr" eaLnBrk="0" fontAlgn="base" hangingPunct="0">
              <a:spcBef>
                <a:spcPct val="0"/>
              </a:spcBef>
              <a:spcAft>
                <a:spcPct val="0"/>
              </a:spcAft>
              <a:defRPr sz="2200">
                <a:solidFill>
                  <a:schemeClr val="tx1"/>
                </a:solidFill>
                <a:latin typeface="Arial" charset="0"/>
              </a:defRPr>
            </a:lvl6pPr>
            <a:lvl7pPr marL="2971800" indent="-228600" algn="ctr" eaLnBrk="0" fontAlgn="base" hangingPunct="0">
              <a:spcBef>
                <a:spcPct val="0"/>
              </a:spcBef>
              <a:spcAft>
                <a:spcPct val="0"/>
              </a:spcAft>
              <a:defRPr sz="2200">
                <a:solidFill>
                  <a:schemeClr val="tx1"/>
                </a:solidFill>
                <a:latin typeface="Arial" charset="0"/>
              </a:defRPr>
            </a:lvl7pPr>
            <a:lvl8pPr marL="3429000" indent="-228600" algn="ctr" eaLnBrk="0" fontAlgn="base" hangingPunct="0">
              <a:spcBef>
                <a:spcPct val="0"/>
              </a:spcBef>
              <a:spcAft>
                <a:spcPct val="0"/>
              </a:spcAft>
              <a:defRPr sz="2200">
                <a:solidFill>
                  <a:schemeClr val="tx1"/>
                </a:solidFill>
                <a:latin typeface="Arial" charset="0"/>
              </a:defRPr>
            </a:lvl8pPr>
            <a:lvl9pPr marL="3886200" indent="-228600" algn="ctr" eaLnBrk="0" fontAlgn="base" hangingPunct="0">
              <a:spcBef>
                <a:spcPct val="0"/>
              </a:spcBef>
              <a:spcAft>
                <a:spcPct val="0"/>
              </a:spcAft>
              <a:defRPr sz="2200">
                <a:solidFill>
                  <a:schemeClr val="tx1"/>
                </a:solidFill>
                <a:latin typeface="Arial" charset="0"/>
              </a:defRPr>
            </a:lvl9pPr>
          </a:lstStyle>
          <a:p>
            <a:pPr eaLnBrk="1" hangingPunct="1">
              <a:defRPr/>
            </a:pPr>
            <a:r>
              <a:rPr lang="ru-RU" altLang="en-US" sz="1100" dirty="0" smtClean="0">
                <a:latin typeface="+mn-lt"/>
                <a:cs typeface="Arial" charset="0"/>
              </a:rPr>
              <a:t>Бизнес-центр «Моховая»</a:t>
            </a:r>
            <a:br>
              <a:rPr lang="ru-RU" altLang="en-US" sz="1100" dirty="0" smtClean="0">
                <a:latin typeface="+mn-lt"/>
                <a:cs typeface="Arial" charset="0"/>
              </a:rPr>
            </a:br>
            <a:r>
              <a:rPr lang="ru-RU" altLang="en-US" sz="1100" dirty="0" smtClean="0">
                <a:latin typeface="+mn-lt"/>
                <a:cs typeface="Arial" charset="0"/>
              </a:rPr>
              <a:t>ул. Воздвиженка, </a:t>
            </a:r>
            <a:r>
              <a:rPr lang="en-US" altLang="en-US" sz="1100" dirty="0" smtClean="0">
                <a:latin typeface="+mn-lt"/>
                <a:cs typeface="Arial" charset="0"/>
              </a:rPr>
              <a:t>4/7 </a:t>
            </a:r>
            <a:r>
              <a:rPr lang="ru-RU" altLang="en-US" sz="1100" dirty="0" smtClean="0">
                <a:latin typeface="+mn-lt"/>
                <a:cs typeface="Arial" charset="0"/>
              </a:rPr>
              <a:t>стр. 2</a:t>
            </a:r>
            <a:r>
              <a:rPr lang="en-US" altLang="en-US" sz="1100" dirty="0" smtClean="0">
                <a:latin typeface="+mn-lt"/>
                <a:cs typeface="Arial" charset="0"/>
              </a:rPr>
              <a:t/>
            </a:r>
            <a:br>
              <a:rPr lang="en-US" altLang="en-US" sz="1100" dirty="0" smtClean="0">
                <a:latin typeface="+mn-lt"/>
                <a:cs typeface="Arial" charset="0"/>
              </a:rPr>
            </a:br>
            <a:r>
              <a:rPr lang="ru-RU" altLang="en-US" sz="1100" dirty="0" smtClean="0">
                <a:latin typeface="+mn-lt"/>
                <a:cs typeface="Arial" charset="0"/>
              </a:rPr>
              <a:t>Москва, 125009, Россия</a:t>
            </a:r>
            <a:endParaRPr lang="en-US" altLang="en-US" sz="1100" dirty="0" smtClean="0">
              <a:latin typeface="+mn-lt"/>
              <a:cs typeface="Arial" charset="0"/>
            </a:endParaRPr>
          </a:p>
          <a:p>
            <a:pPr eaLnBrk="1" hangingPunct="1">
              <a:defRPr/>
            </a:pPr>
            <a:endParaRPr lang="en-US" altLang="en-US" sz="1100" dirty="0" smtClean="0">
              <a:latin typeface="+mn-lt"/>
              <a:cs typeface="Arial" charset="0"/>
            </a:endParaRPr>
          </a:p>
          <a:p>
            <a:pPr eaLnBrk="1" hangingPunct="1">
              <a:defRPr/>
            </a:pPr>
            <a:endParaRPr lang="en-US" altLang="en-US" sz="1100" dirty="0" smtClean="0">
              <a:latin typeface="+mn-lt"/>
              <a:cs typeface="Arial" charset="0"/>
            </a:endParaRPr>
          </a:p>
        </p:txBody>
      </p:sp>
      <p:cxnSp>
        <p:nvCxnSpPr>
          <p:cNvPr id="11" name="Straight Connector 10"/>
          <p:cNvCxnSpPr/>
          <p:nvPr/>
        </p:nvCxnSpPr>
        <p:spPr>
          <a:xfrm>
            <a:off x="490538" y="5133975"/>
            <a:ext cx="2109787" cy="0"/>
          </a:xfrm>
          <a:prstGeom prst="line">
            <a:avLst/>
          </a:prstGeom>
          <a:ln w="15875">
            <a:solidFill>
              <a:schemeClr val="bg2"/>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6179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a:t>Самостоятельное обязательство</a:t>
            </a:r>
          </a:p>
        </p:txBody>
      </p:sp>
      <p:sp>
        <p:nvSpPr>
          <p:cNvPr id="166915" name="Rectangle 3"/>
          <p:cNvSpPr>
            <a:spLocks noGrp="1" noChangeArrowheads="1"/>
          </p:cNvSpPr>
          <p:nvPr>
            <p:ph idx="1"/>
          </p:nvPr>
        </p:nvSpPr>
        <p:spPr>
          <a:xfrm>
            <a:off x="452387" y="1030363"/>
            <a:ext cx="8428873" cy="4114800"/>
          </a:xfrm>
        </p:spPr>
        <p:txBody>
          <a:bodyPr/>
          <a:lstStyle/>
          <a:p>
            <a:pPr>
              <a:lnSpc>
                <a:spcPts val="1600"/>
              </a:lnSpc>
              <a:spcBef>
                <a:spcPts val="0"/>
              </a:spcBef>
            </a:pPr>
            <a:endParaRPr lang="ru-RU" altLang="en-US" sz="1300" b="1" dirty="0"/>
          </a:p>
          <a:p>
            <a:pPr marL="571500" lvl="1" indent="-225425">
              <a:lnSpc>
                <a:spcPts val="1400"/>
              </a:lnSpc>
              <a:spcBef>
                <a:spcPts val="0"/>
              </a:spcBef>
            </a:pPr>
            <a:r>
              <a:rPr lang="ru-RU" altLang="en-US" sz="1300" dirty="0"/>
              <a:t>С учетом опыта Германии и Франции необходимо признать юридически связывающим и подлежащим судебной защите обязательство </a:t>
            </a:r>
            <a:r>
              <a:rPr lang="ru-RU" altLang="en-US" sz="1300" dirty="0" smtClean="0"/>
              <a:t>лица в </a:t>
            </a:r>
            <a:r>
              <a:rPr lang="ru-RU" altLang="en-US" sz="1300" dirty="0"/>
              <a:t>отношении достоверности сообщенной </a:t>
            </a:r>
            <a:r>
              <a:rPr lang="ru-RU" altLang="en-US" sz="1300" dirty="0" smtClean="0"/>
              <a:t>лицом  </a:t>
            </a:r>
            <a:r>
              <a:rPr lang="ru-RU" altLang="en-US" sz="1300" dirty="0"/>
              <a:t>информации и обязательство по предоставлению </a:t>
            </a:r>
            <a:r>
              <a:rPr lang="ru-RU" altLang="en-US" sz="1300" dirty="0" smtClean="0"/>
              <a:t>информации</a:t>
            </a:r>
          </a:p>
          <a:p>
            <a:pPr marL="571500" lvl="1" indent="-225425">
              <a:lnSpc>
                <a:spcPts val="1600"/>
              </a:lnSpc>
              <a:spcBef>
                <a:spcPts val="0"/>
              </a:spcBef>
            </a:pPr>
            <a:endParaRPr lang="ru-RU" altLang="en-US" sz="1300" dirty="0"/>
          </a:p>
          <a:p>
            <a:pPr marL="971550" lvl="2" indent="-285750">
              <a:lnSpc>
                <a:spcPts val="1600"/>
              </a:lnSpc>
              <a:spcBef>
                <a:spcPts val="0"/>
              </a:spcBef>
              <a:buFont typeface="Wingdings" pitchFamily="2" charset="2"/>
              <a:buChar char="Ø"/>
            </a:pPr>
            <a:r>
              <a:rPr lang="ru-RU" altLang="en-US" sz="1300" dirty="0"/>
              <a:t>не является обязательством предать имущество, выполнить работу, уплатить деньги</a:t>
            </a:r>
          </a:p>
          <a:p>
            <a:pPr marL="971550" lvl="2" indent="-285750">
              <a:lnSpc>
                <a:spcPts val="1600"/>
              </a:lnSpc>
              <a:spcBef>
                <a:spcPts val="0"/>
              </a:spcBef>
              <a:buFont typeface="Wingdings" pitchFamily="2" charset="2"/>
              <a:buChar char="Ø"/>
            </a:pPr>
            <a:r>
              <a:rPr lang="ru-RU" altLang="en-US" sz="1300" dirty="0"/>
              <a:t>не является обязательством «обеспечить» достоверность информации</a:t>
            </a:r>
          </a:p>
          <a:p>
            <a:pPr marL="971550" lvl="2" indent="-285750">
              <a:lnSpc>
                <a:spcPts val="1600"/>
              </a:lnSpc>
              <a:spcBef>
                <a:spcPts val="0"/>
              </a:spcBef>
              <a:buFont typeface="Wingdings" pitchFamily="2" charset="2"/>
              <a:buChar char="Ø"/>
            </a:pPr>
            <a:r>
              <a:rPr lang="ru-RU" altLang="en-US" sz="1300" dirty="0"/>
              <a:t>по своей природе близко к обязательству обеспечить надлежащее качество </a:t>
            </a:r>
            <a:endParaRPr lang="ru-RU" altLang="en-US" sz="1300" dirty="0" smtClean="0"/>
          </a:p>
          <a:p>
            <a:pPr marL="685800" lvl="2" indent="0">
              <a:lnSpc>
                <a:spcPts val="1600"/>
              </a:lnSpc>
              <a:spcBef>
                <a:spcPts val="0"/>
              </a:spcBef>
              <a:buNone/>
            </a:pPr>
            <a:endParaRPr lang="ru-RU" altLang="en-US" sz="1300" dirty="0"/>
          </a:p>
          <a:p>
            <a:pPr marL="571500" lvl="1" indent="-225425">
              <a:lnSpc>
                <a:spcPts val="1600"/>
              </a:lnSpc>
              <a:spcBef>
                <a:spcPts val="0"/>
              </a:spcBef>
            </a:pPr>
            <a:r>
              <a:rPr lang="ru-RU" altLang="en-US" sz="1300" dirty="0"/>
              <a:t>Такое обязательство может быть взято на себя как </a:t>
            </a:r>
            <a:r>
              <a:rPr lang="ru-RU" altLang="en-US" sz="1300" dirty="0" smtClean="0"/>
              <a:t>контрагентом по сделке, </a:t>
            </a:r>
            <a:r>
              <a:rPr lang="ru-RU" altLang="en-US" sz="1300" dirty="0"/>
              <a:t>так и любым иным лицом </a:t>
            </a:r>
            <a:endParaRPr lang="ru-RU" altLang="en-US" sz="1300" dirty="0" smtClean="0"/>
          </a:p>
          <a:p>
            <a:pPr marL="571500" lvl="1" indent="-225425">
              <a:lnSpc>
                <a:spcPts val="1600"/>
              </a:lnSpc>
              <a:spcBef>
                <a:spcPts val="0"/>
              </a:spcBef>
            </a:pPr>
            <a:endParaRPr lang="ru-RU" altLang="en-US" sz="1300" dirty="0"/>
          </a:p>
          <a:p>
            <a:pPr marL="571500" lvl="1" indent="-225425">
              <a:lnSpc>
                <a:spcPts val="1200"/>
              </a:lnSpc>
              <a:spcBef>
                <a:spcPts val="0"/>
              </a:spcBef>
            </a:pPr>
            <a:r>
              <a:rPr lang="en-US" altLang="en-US" sz="1300" dirty="0" err="1" smtClean="0"/>
              <a:t>Лицо</a:t>
            </a:r>
            <a:r>
              <a:rPr lang="ru-RU" altLang="en-US" sz="1300" dirty="0" smtClean="0"/>
              <a:t> </a:t>
            </a:r>
            <a:r>
              <a:rPr lang="ru-RU" altLang="en-US" sz="1300" dirty="0"/>
              <a:t>несет ответственность вне зависимости от знания о недостоверности предоставленной информации, если только договор не ограничивает его ответственность случаями, когда </a:t>
            </a:r>
            <a:r>
              <a:rPr lang="en-US" altLang="en-US" sz="1300" dirty="0" err="1" smtClean="0"/>
              <a:t>лицо</a:t>
            </a:r>
            <a:r>
              <a:rPr lang="ru-RU" altLang="en-US" sz="1300" dirty="0" smtClean="0"/>
              <a:t> знал</a:t>
            </a:r>
            <a:r>
              <a:rPr lang="en-US" altLang="en-US" sz="1300" dirty="0" smtClean="0"/>
              <a:t>о</a:t>
            </a:r>
            <a:r>
              <a:rPr lang="ru-RU" altLang="en-US" sz="1300" dirty="0" smtClean="0"/>
              <a:t> </a:t>
            </a:r>
            <a:r>
              <a:rPr lang="ru-RU" altLang="en-US" sz="1300" dirty="0"/>
              <a:t>о </a:t>
            </a:r>
            <a:r>
              <a:rPr lang="ru-RU" altLang="en-US" sz="1300" dirty="0" smtClean="0"/>
              <a:t>недостоверности</a:t>
            </a:r>
          </a:p>
          <a:p>
            <a:pPr marL="571500" lvl="1" indent="-225425">
              <a:lnSpc>
                <a:spcPts val="1600"/>
              </a:lnSpc>
              <a:spcBef>
                <a:spcPts val="0"/>
              </a:spcBef>
            </a:pPr>
            <a:endParaRPr lang="ru-RU" altLang="en-US" sz="1300" dirty="0"/>
          </a:p>
          <a:p>
            <a:pPr marL="571500" lvl="1" indent="-225425">
              <a:lnSpc>
                <a:spcPts val="1600"/>
              </a:lnSpc>
              <a:spcBef>
                <a:spcPts val="0"/>
              </a:spcBef>
            </a:pPr>
            <a:r>
              <a:rPr lang="ru-RU" altLang="en-US" sz="1300" dirty="0"/>
              <a:t>Знание </a:t>
            </a:r>
            <a:r>
              <a:rPr lang="en-US" altLang="en-US" sz="1300" dirty="0" err="1" smtClean="0"/>
              <a:t>лица</a:t>
            </a:r>
            <a:r>
              <a:rPr lang="ru-RU" altLang="en-US" sz="1300" dirty="0" smtClean="0"/>
              <a:t> </a:t>
            </a:r>
            <a:r>
              <a:rPr lang="ru-RU" altLang="en-US" sz="1300" dirty="0"/>
              <a:t>о недостоверности информации, предоставленной </a:t>
            </a:r>
            <a:r>
              <a:rPr lang="en-US" altLang="en-US" sz="1300" dirty="0" err="1" smtClean="0"/>
              <a:t>другим</a:t>
            </a:r>
            <a:r>
              <a:rPr lang="en-US" altLang="en-US" sz="1300" dirty="0" smtClean="0"/>
              <a:t> </a:t>
            </a:r>
            <a:r>
              <a:rPr lang="en-US" altLang="en-US" sz="1300" dirty="0" err="1" smtClean="0"/>
              <a:t>лицом</a:t>
            </a:r>
            <a:r>
              <a:rPr lang="ru-RU" altLang="en-US" sz="1300" dirty="0" smtClean="0"/>
              <a:t>, </a:t>
            </a:r>
            <a:r>
              <a:rPr lang="ru-RU" altLang="en-US" sz="1300" dirty="0"/>
              <a:t>не имеет значения, но в данном случае </a:t>
            </a:r>
            <a:r>
              <a:rPr lang="ru-RU" altLang="en-US" sz="1300" dirty="0" smtClean="0"/>
              <a:t>будет </a:t>
            </a:r>
            <a:r>
              <a:rPr lang="ru-RU" altLang="en-US" sz="1300" dirty="0"/>
              <a:t>сложнее доказать убытки (ст. 404 ГК РФ</a:t>
            </a:r>
            <a:r>
              <a:rPr lang="ru-RU" altLang="en-US" sz="1300" dirty="0" smtClean="0"/>
              <a:t>)</a:t>
            </a:r>
          </a:p>
          <a:p>
            <a:pPr marL="346075" lvl="1" indent="0">
              <a:lnSpc>
                <a:spcPts val="1600"/>
              </a:lnSpc>
              <a:spcBef>
                <a:spcPts val="0"/>
              </a:spcBef>
              <a:buNone/>
            </a:pPr>
            <a:endParaRPr lang="ru-RU" altLang="en-US" sz="1300" dirty="0"/>
          </a:p>
          <a:p>
            <a:pPr marL="571500" lvl="1" indent="-225425">
              <a:lnSpc>
                <a:spcPts val="1200"/>
              </a:lnSpc>
              <a:spcBef>
                <a:spcPts val="0"/>
              </a:spcBef>
            </a:pPr>
            <a:r>
              <a:rPr lang="ru-RU" altLang="en-US" sz="1300" dirty="0"/>
              <a:t>Наличие такой обязанности в договоре не лишает покупателя возможности прибегнуть к иным способам </a:t>
            </a:r>
            <a:r>
              <a:rPr lang="ru-RU" altLang="en-US" sz="1300" dirty="0" smtClean="0"/>
              <a:t>защиты</a:t>
            </a:r>
            <a:endParaRPr lang="ru-RU" altLang="en-US" sz="1300" i="1" dirty="0"/>
          </a:p>
          <a:p>
            <a:pPr>
              <a:lnSpc>
                <a:spcPts val="1600"/>
              </a:lnSpc>
              <a:spcBef>
                <a:spcPts val="300"/>
              </a:spcBef>
            </a:pPr>
            <a:endParaRPr lang="ru-RU" altLang="en-US" sz="1200" dirty="0"/>
          </a:p>
        </p:txBody>
      </p:sp>
    </p:spTree>
    <p:extLst>
      <p:ext uri="{BB962C8B-B14F-4D97-AF65-F5344CB8AC3E}">
        <p14:creationId xmlns:p14="http://schemas.microsoft.com/office/powerpoint/2010/main" val="2148814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66213" y="311725"/>
            <a:ext cx="7932737" cy="6477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a:t>Заверения и гарантии в английском праве</a:t>
            </a:r>
            <a:endParaRPr lang="en-US" altLang="en-US" sz="2000"/>
          </a:p>
        </p:txBody>
      </p:sp>
      <p:graphicFrame>
        <p:nvGraphicFramePr>
          <p:cNvPr id="2" name="Table 1"/>
          <p:cNvGraphicFramePr>
            <a:graphicFrameLocks noGrp="1"/>
          </p:cNvGraphicFramePr>
          <p:nvPr>
            <p:extLst>
              <p:ext uri="{D42A27DB-BD31-4B8C-83A1-F6EECF244321}">
                <p14:modId xmlns:p14="http://schemas.microsoft.com/office/powerpoint/2010/main" val="355940852"/>
              </p:ext>
            </p:extLst>
          </p:nvPr>
        </p:nvGraphicFramePr>
        <p:xfrm>
          <a:off x="393963" y="1147282"/>
          <a:ext cx="8528655" cy="5261242"/>
        </p:xfrm>
        <a:graphic>
          <a:graphicData uri="http://schemas.openxmlformats.org/drawingml/2006/table">
            <a:tbl>
              <a:tblPr firstRow="1" bandRow="1">
                <a:tableStyleId>{5C22544A-7EE6-4342-B048-85BDC9FD1C3A}</a:tableStyleId>
              </a:tblPr>
              <a:tblGrid>
                <a:gridCol w="1515929"/>
                <a:gridCol w="1256799"/>
                <a:gridCol w="318308"/>
                <a:gridCol w="853010"/>
                <a:gridCol w="297043"/>
                <a:gridCol w="1409463"/>
                <a:gridCol w="2878103"/>
              </a:tblGrid>
              <a:tr h="284015">
                <a:tc>
                  <a:txBody>
                    <a:bodyPr/>
                    <a:lstStyle/>
                    <a:p>
                      <a:r>
                        <a:rPr lang="ru-RU" sz="1000" b="1" dirty="0" smtClean="0"/>
                        <a:t>Критерий</a:t>
                      </a:r>
                      <a:endParaRPr lang="en-US" sz="1000" b="1" dirty="0"/>
                    </a:p>
                  </a:txBody>
                  <a:tcPr/>
                </a:tc>
                <a:tc gridSpan="5">
                  <a:txBody>
                    <a:bodyPr/>
                    <a:lstStyle/>
                    <a:p>
                      <a:pPr algn="ctr"/>
                      <a:r>
                        <a:rPr lang="ru-RU" sz="1000" dirty="0" smtClean="0"/>
                        <a:t>Заверения (</a:t>
                      </a:r>
                      <a:r>
                        <a:rPr lang="en-US" sz="1000" dirty="0" smtClean="0"/>
                        <a:t>representation)</a:t>
                      </a:r>
                      <a:endParaRPr lang="en-US" sz="1000" dirty="0"/>
                    </a:p>
                  </a:txBody>
                  <a:tcPr/>
                </a:tc>
                <a:tc hMerge="1">
                  <a:txBody>
                    <a:bodyPr/>
                    <a:lstStyle/>
                    <a:p>
                      <a:endParaRPr lang="en-US" sz="1200" dirty="0"/>
                    </a:p>
                  </a:txBody>
                  <a:tcPr/>
                </a:tc>
                <a:tc hMerge="1">
                  <a:txBody>
                    <a:bodyPr/>
                    <a:lstStyle/>
                    <a:p>
                      <a:endParaRPr lang="en-US"/>
                    </a:p>
                  </a:txBody>
                  <a:tcPr/>
                </a:tc>
                <a:tc hMerge="1">
                  <a:txBody>
                    <a:bodyPr/>
                    <a:lstStyle/>
                    <a:p>
                      <a:endParaRPr lang="en-US" sz="1200" dirty="0"/>
                    </a:p>
                  </a:txBody>
                  <a:tcPr/>
                </a:tc>
                <a:tc hMerge="1">
                  <a:txBody>
                    <a:bodyPr/>
                    <a:lstStyle/>
                    <a:p>
                      <a:endParaRPr lang="en-US"/>
                    </a:p>
                  </a:txBody>
                  <a:tcPr/>
                </a:tc>
                <a:tc>
                  <a:txBody>
                    <a:bodyPr/>
                    <a:lstStyle/>
                    <a:p>
                      <a:pPr algn="ctr"/>
                      <a:r>
                        <a:rPr lang="ru-RU" sz="1000" dirty="0" smtClean="0"/>
                        <a:t>Гарантии</a:t>
                      </a:r>
                      <a:r>
                        <a:rPr lang="ru-RU" sz="1000" baseline="0" dirty="0" smtClean="0"/>
                        <a:t> </a:t>
                      </a:r>
                      <a:r>
                        <a:rPr lang="en-US" sz="1000" baseline="0" dirty="0" smtClean="0"/>
                        <a:t>(warranty) </a:t>
                      </a:r>
                      <a:endParaRPr lang="en-US" sz="1000" dirty="0"/>
                    </a:p>
                  </a:txBody>
                  <a:tcPr/>
                </a:tc>
              </a:tr>
              <a:tr h="353203">
                <a:tc>
                  <a:txBody>
                    <a:bodyPr/>
                    <a:lstStyle/>
                    <a:p>
                      <a:endParaRPr lang="en-US" sz="1000" b="1" dirty="0"/>
                    </a:p>
                  </a:txBody>
                  <a:tcPr/>
                </a:tc>
                <a:tc>
                  <a:txBody>
                    <a:bodyPr/>
                    <a:lstStyle/>
                    <a:p>
                      <a:r>
                        <a:rPr lang="ru-RU" sz="900" dirty="0" smtClean="0"/>
                        <a:t>Невиновное нарушение</a:t>
                      </a:r>
                      <a:endParaRPr lang="en-US" sz="900" dirty="0"/>
                    </a:p>
                  </a:txBody>
                  <a:tcPr/>
                </a:tc>
                <a:tc gridSpan="2">
                  <a:txBody>
                    <a:bodyPr/>
                    <a:lstStyle/>
                    <a:p>
                      <a:r>
                        <a:rPr lang="ru-RU" sz="900" dirty="0" smtClean="0"/>
                        <a:t>Неосторожное нарушение</a:t>
                      </a:r>
                      <a:endParaRPr lang="en-US" sz="900" dirty="0"/>
                    </a:p>
                  </a:txBody>
                  <a:tcPr/>
                </a:tc>
                <a:tc hMerge="1">
                  <a:txBody>
                    <a:bodyPr/>
                    <a:lstStyle/>
                    <a:p>
                      <a:endParaRPr lang="en-US"/>
                    </a:p>
                  </a:txBody>
                  <a:tcPr/>
                </a:tc>
                <a:tc gridSpan="2">
                  <a:txBody>
                    <a:bodyPr/>
                    <a:lstStyle/>
                    <a:p>
                      <a:r>
                        <a:rPr lang="ru-RU" sz="900" dirty="0" smtClean="0"/>
                        <a:t>Умышленное нарушение</a:t>
                      </a:r>
                      <a:endParaRPr lang="en-US" sz="900" dirty="0"/>
                    </a:p>
                  </a:txBody>
                  <a:tcPr/>
                </a:tc>
                <a:tc hMerge="1">
                  <a:txBody>
                    <a:bodyPr/>
                    <a:lstStyle/>
                    <a:p>
                      <a:endParaRPr lang="en-US"/>
                    </a:p>
                  </a:txBody>
                  <a:tcPr/>
                </a:tc>
                <a:tc>
                  <a:txBody>
                    <a:bodyPr/>
                    <a:lstStyle/>
                    <a:p>
                      <a:endParaRPr lang="en-US" sz="1000" dirty="0"/>
                    </a:p>
                  </a:txBody>
                  <a:tcPr/>
                </a:tc>
              </a:tr>
              <a:tr h="314742">
                <a:tc>
                  <a:txBody>
                    <a:bodyPr/>
                    <a:lstStyle/>
                    <a:p>
                      <a:r>
                        <a:rPr lang="ru-RU" sz="1000" b="1" dirty="0" smtClean="0"/>
                        <a:t>Цель</a:t>
                      </a:r>
                      <a:endParaRPr lang="en-US" sz="1000" b="1" dirty="0"/>
                    </a:p>
                  </a:txBody>
                  <a:tcPr/>
                </a:tc>
                <a:tc gridSpan="5">
                  <a:txBody>
                    <a:bodyPr/>
                    <a:lstStyle/>
                    <a:p>
                      <a:r>
                        <a:rPr lang="ru-RU" sz="1000" dirty="0" smtClean="0"/>
                        <a:t>побудить заключить договор</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ru-RU" sz="1000" dirty="0" smtClean="0"/>
                        <a:t>гарантировать достоверность фактов</a:t>
                      </a:r>
                      <a:endParaRPr lang="en-US" sz="1000" dirty="0"/>
                    </a:p>
                  </a:txBody>
                  <a:tcPr/>
                </a:tc>
              </a:tr>
              <a:tr h="314742">
                <a:tc>
                  <a:txBody>
                    <a:bodyPr/>
                    <a:lstStyle/>
                    <a:p>
                      <a:r>
                        <a:rPr lang="ru-RU" sz="1000" b="1" dirty="0" smtClean="0"/>
                        <a:t>Часть договора?</a:t>
                      </a:r>
                      <a:endParaRPr lang="en-US" sz="1000" b="1" dirty="0"/>
                    </a:p>
                  </a:txBody>
                  <a:tcPr/>
                </a:tc>
                <a:tc gridSpan="5">
                  <a:txBody>
                    <a:bodyPr/>
                    <a:lstStyle/>
                    <a:p>
                      <a:r>
                        <a:rPr lang="ru-RU" sz="1000" dirty="0" smtClean="0"/>
                        <a:t>не обязательно</a:t>
                      </a:r>
                      <a:endParaRPr lang="en-US" sz="1000" dirty="0"/>
                    </a:p>
                  </a:txBody>
                  <a:tcPr/>
                </a:tc>
                <a:tc hMerge="1">
                  <a:txBody>
                    <a:bodyPr/>
                    <a:lstStyle/>
                    <a:p>
                      <a:endParaRPr lang="en-US" sz="1200" dirty="0"/>
                    </a:p>
                  </a:txBody>
                  <a:tcPr/>
                </a:tc>
                <a:tc hMerge="1">
                  <a:txBody>
                    <a:bodyPr/>
                    <a:lstStyle/>
                    <a:p>
                      <a:endParaRPr lang="en-US"/>
                    </a:p>
                  </a:txBody>
                  <a:tcPr/>
                </a:tc>
                <a:tc hMerge="1">
                  <a:txBody>
                    <a:bodyPr/>
                    <a:lstStyle/>
                    <a:p>
                      <a:endParaRPr lang="en-US" sz="1200" dirty="0"/>
                    </a:p>
                  </a:txBody>
                  <a:tcPr/>
                </a:tc>
                <a:tc hMerge="1">
                  <a:txBody>
                    <a:bodyPr/>
                    <a:lstStyle/>
                    <a:p>
                      <a:endParaRPr lang="en-US"/>
                    </a:p>
                  </a:txBody>
                  <a:tcPr/>
                </a:tc>
                <a:tc>
                  <a:txBody>
                    <a:bodyPr/>
                    <a:lstStyle/>
                    <a:p>
                      <a:r>
                        <a:rPr lang="ru-RU" sz="1000" dirty="0" smtClean="0"/>
                        <a:t>обязательно </a:t>
                      </a:r>
                      <a:endParaRPr lang="en-US" sz="1000" dirty="0"/>
                    </a:p>
                  </a:txBody>
                  <a:tcPr/>
                </a:tc>
              </a:tr>
              <a:tr h="314742">
                <a:tc>
                  <a:txBody>
                    <a:bodyPr/>
                    <a:lstStyle/>
                    <a:p>
                      <a:r>
                        <a:rPr lang="ru-RU" sz="1000" b="1" dirty="0" smtClean="0"/>
                        <a:t>Существенность для кредитора</a:t>
                      </a:r>
                      <a:endParaRPr lang="en-US" sz="1000" b="1" dirty="0"/>
                    </a:p>
                  </a:txBody>
                  <a:tcPr/>
                </a:tc>
                <a:tc gridSpan="5">
                  <a:txBody>
                    <a:bodyPr/>
                    <a:lstStyle/>
                    <a:p>
                      <a:r>
                        <a:rPr lang="ru-RU" sz="1000" dirty="0" smtClean="0"/>
                        <a:t>доказывается кредитором </a:t>
                      </a:r>
                      <a:endParaRPr lang="en-US" sz="1000" dirty="0"/>
                    </a:p>
                  </a:txBody>
                  <a:tcPr/>
                </a:tc>
                <a:tc hMerge="1">
                  <a:txBody>
                    <a:bodyPr/>
                    <a:lstStyle/>
                    <a:p>
                      <a:endParaRPr lang="en-US" sz="1200" dirty="0"/>
                    </a:p>
                  </a:txBody>
                  <a:tcPr/>
                </a:tc>
                <a:tc hMerge="1">
                  <a:txBody>
                    <a:bodyPr/>
                    <a:lstStyle/>
                    <a:p>
                      <a:endParaRPr lang="en-US"/>
                    </a:p>
                  </a:txBody>
                  <a:tcPr/>
                </a:tc>
                <a:tc hMerge="1">
                  <a:txBody>
                    <a:bodyPr/>
                    <a:lstStyle/>
                    <a:p>
                      <a:endParaRPr lang="en-US" sz="1200" dirty="0"/>
                    </a:p>
                  </a:txBody>
                  <a:tcPr/>
                </a:tc>
                <a:tc hMerge="1">
                  <a:txBody>
                    <a:bodyPr/>
                    <a:lstStyle/>
                    <a:p>
                      <a:endParaRPr lang="en-US"/>
                    </a:p>
                  </a:txBody>
                  <a:tcPr/>
                </a:tc>
                <a:tc>
                  <a:txBody>
                    <a:bodyPr/>
                    <a:lstStyle/>
                    <a:p>
                      <a:r>
                        <a:rPr lang="ru-RU" sz="1000" dirty="0" smtClean="0"/>
                        <a:t>предполагается </a:t>
                      </a:r>
                      <a:endParaRPr lang="en-US" sz="1000" dirty="0"/>
                    </a:p>
                  </a:txBody>
                  <a:tcPr/>
                </a:tc>
              </a:tr>
              <a:tr h="382637">
                <a:tc>
                  <a:txBody>
                    <a:bodyPr/>
                    <a:lstStyle/>
                    <a:p>
                      <a:r>
                        <a:rPr lang="ru-RU" sz="1000" b="1" dirty="0" smtClean="0"/>
                        <a:t>Знание должника</a:t>
                      </a:r>
                      <a:r>
                        <a:rPr lang="ru-RU" sz="1000" b="1" baseline="0" dirty="0" smtClean="0"/>
                        <a:t> о недостоверности</a:t>
                      </a:r>
                      <a:endParaRPr lang="en-US" sz="1000" b="1" dirty="0"/>
                    </a:p>
                  </a:txBody>
                  <a:tcPr/>
                </a:tc>
                <a:tc gridSpan="5">
                  <a:txBody>
                    <a:bodyPr/>
                    <a:lstStyle/>
                    <a:p>
                      <a:r>
                        <a:rPr lang="ru-RU" sz="1000" dirty="0" smtClean="0"/>
                        <a:t>Не важно</a:t>
                      </a:r>
                      <a:endParaRPr lang="en-US" sz="10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r>
                        <a:rPr lang="ru-RU" sz="1000" dirty="0" smtClean="0"/>
                        <a:t>Не важно,</a:t>
                      </a:r>
                      <a:r>
                        <a:rPr lang="ru-RU" sz="1000" baseline="0" dirty="0" smtClean="0"/>
                        <a:t> если иное не предусмотрено договором</a:t>
                      </a:r>
                      <a:endParaRPr lang="en-US" sz="1000" dirty="0"/>
                    </a:p>
                  </a:txBody>
                  <a:tcPr/>
                </a:tc>
              </a:tr>
              <a:tr h="382637">
                <a:tc>
                  <a:txBody>
                    <a:bodyPr/>
                    <a:lstStyle/>
                    <a:p>
                      <a:r>
                        <a:rPr lang="ru-RU" sz="1000" b="1" dirty="0" smtClean="0"/>
                        <a:t>Строгое соблюдение</a:t>
                      </a:r>
                      <a:endParaRPr lang="en-US" sz="1000" b="1" dirty="0"/>
                    </a:p>
                  </a:txBody>
                  <a:tcPr/>
                </a:tc>
                <a:tc gridSpan="5">
                  <a:txBody>
                    <a:bodyPr/>
                    <a:lstStyle/>
                    <a:p>
                      <a:r>
                        <a:rPr lang="ru-RU" sz="1000" dirty="0" smtClean="0"/>
                        <a:t>необходимо соблюдение только</a:t>
                      </a:r>
                      <a:r>
                        <a:rPr lang="ru-RU" sz="1000" baseline="0" dirty="0" smtClean="0"/>
                        <a:t> в существенном отношении</a:t>
                      </a:r>
                      <a:endParaRPr lang="en-US" sz="1000" dirty="0"/>
                    </a:p>
                  </a:txBody>
                  <a:tcPr/>
                </a:tc>
                <a:tc hMerge="1">
                  <a:txBody>
                    <a:bodyPr/>
                    <a:lstStyle/>
                    <a:p>
                      <a:endParaRPr lang="en-US" sz="1000" dirty="0"/>
                    </a:p>
                  </a:txBody>
                  <a:tcPr/>
                </a:tc>
                <a:tc hMerge="1">
                  <a:txBody>
                    <a:bodyPr/>
                    <a:lstStyle/>
                    <a:p>
                      <a:endParaRPr lang="en-US"/>
                    </a:p>
                  </a:txBody>
                  <a:tcPr/>
                </a:tc>
                <a:tc hMerge="1">
                  <a:txBody>
                    <a:bodyPr/>
                    <a:lstStyle/>
                    <a:p>
                      <a:endParaRPr lang="en-US" sz="1000" dirty="0"/>
                    </a:p>
                  </a:txBody>
                  <a:tcPr/>
                </a:tc>
                <a:tc hMerge="1">
                  <a:txBody>
                    <a:bodyPr/>
                    <a:lstStyle/>
                    <a:p>
                      <a:endParaRPr lang="en-US"/>
                    </a:p>
                  </a:txBody>
                  <a:tcPr/>
                </a:tc>
                <a:tc>
                  <a:txBody>
                    <a:bodyPr/>
                    <a:lstStyle/>
                    <a:p>
                      <a:r>
                        <a:rPr lang="ru-RU" sz="1000" dirty="0" smtClean="0"/>
                        <a:t>необходимо строгое соблюдение </a:t>
                      </a:r>
                      <a:endParaRPr lang="en-US" sz="1000" dirty="0"/>
                    </a:p>
                  </a:txBody>
                  <a:tcPr/>
                </a:tc>
              </a:tr>
              <a:tr h="529805">
                <a:tc rowSpan="2">
                  <a:txBody>
                    <a:bodyPr/>
                    <a:lstStyle/>
                    <a:p>
                      <a:r>
                        <a:rPr lang="ru-RU" sz="1000" b="1" dirty="0" smtClean="0"/>
                        <a:t>Расчет</a:t>
                      </a:r>
                      <a:r>
                        <a:rPr lang="ru-RU" sz="1000" b="1" baseline="0" dirty="0" smtClean="0"/>
                        <a:t> убытка</a:t>
                      </a:r>
                      <a:endParaRPr lang="en-US" sz="1000" b="1" dirty="0"/>
                    </a:p>
                  </a:txBody>
                  <a:tcPr/>
                </a:tc>
                <a:tc gridSpan="5">
                  <a:txBody>
                    <a:bodyPr/>
                    <a:lstStyle/>
                    <a:p>
                      <a:r>
                        <a:rPr lang="ru-RU" sz="1000" dirty="0" smtClean="0"/>
                        <a:t>так, чтобы поставить кредитора</a:t>
                      </a:r>
                      <a:r>
                        <a:rPr lang="ru-RU" sz="1000" baseline="0" dirty="0" smtClean="0"/>
                        <a:t> в ситуацию, как если бы нарушения не было (</a:t>
                      </a:r>
                      <a:r>
                        <a:rPr lang="ru-RU" sz="1000" baseline="0" dirty="0" err="1" smtClean="0"/>
                        <a:t>деликтный</a:t>
                      </a:r>
                      <a:r>
                        <a:rPr lang="ru-RU" sz="1000" baseline="0" dirty="0" smtClean="0"/>
                        <a:t> убыток). Не зависит от методики ценообразования по договору</a:t>
                      </a:r>
                      <a:endParaRPr lang="en-US" sz="1000" dirty="0"/>
                    </a:p>
                  </a:txBody>
                  <a:tcPr/>
                </a:tc>
                <a:tc hMerge="1">
                  <a:txBody>
                    <a:bodyPr/>
                    <a:lstStyle/>
                    <a:p>
                      <a:endParaRPr lang="en-US" sz="1000" dirty="0"/>
                    </a:p>
                  </a:txBody>
                  <a:tcPr/>
                </a:tc>
                <a:tc hMerge="1">
                  <a:txBody>
                    <a:bodyPr/>
                    <a:lstStyle/>
                    <a:p>
                      <a:endParaRPr lang="en-US"/>
                    </a:p>
                  </a:txBody>
                  <a:tcPr/>
                </a:tc>
                <a:tc hMerge="1">
                  <a:txBody>
                    <a:bodyPr/>
                    <a:lstStyle/>
                    <a:p>
                      <a:endParaRPr lang="en-US" sz="1000" dirty="0"/>
                    </a:p>
                  </a:txBody>
                  <a:tcPr/>
                </a:tc>
                <a:tc hMerge="1">
                  <a:txBody>
                    <a:bodyPr/>
                    <a:lstStyle/>
                    <a:p>
                      <a:endParaRPr lang="en-US"/>
                    </a:p>
                  </a:txBody>
                  <a:tcPr/>
                </a:tc>
                <a:tc>
                  <a:txBody>
                    <a:bodyPr/>
                    <a:lstStyle/>
                    <a:p>
                      <a:r>
                        <a:rPr lang="ru-RU" sz="1000" dirty="0" smtClean="0"/>
                        <a:t>так, чтобы поставить кредитора в ситуацию, как если бы договор не был нарушен.</a:t>
                      </a:r>
                      <a:r>
                        <a:rPr lang="ru-RU" sz="1000" baseline="0" dirty="0" smtClean="0"/>
                        <a:t> Зависит от методики ценообразования по договору </a:t>
                      </a:r>
                      <a:endParaRPr lang="en-US" sz="1000" dirty="0"/>
                    </a:p>
                  </a:txBody>
                  <a:tcPr/>
                </a:tc>
              </a:tr>
              <a:tr h="1391183">
                <a:tc vMerge="1">
                  <a:txBody>
                    <a:bodyPr/>
                    <a:lstStyle/>
                    <a:p>
                      <a:endParaRPr lang="en-US" sz="1000" b="1" dirty="0"/>
                    </a:p>
                  </a:txBody>
                  <a:tcPr/>
                </a:tc>
                <a:tc gridSpan="2">
                  <a:txBody>
                    <a:bodyPr/>
                    <a:lstStyle/>
                    <a:p>
                      <a:r>
                        <a:rPr lang="ru-RU" sz="900" dirty="0" smtClean="0"/>
                        <a:t>убытки могут возмещаться только  по усмотрению суда вместо аннулирования договора (которое </a:t>
                      </a:r>
                      <a:r>
                        <a:rPr lang="ru-RU" sz="900" baseline="0" dirty="0" smtClean="0"/>
                        <a:t> является основным средством защиты)</a:t>
                      </a:r>
                      <a:r>
                        <a:rPr lang="ru-RU" sz="900" dirty="0" smtClean="0"/>
                        <a:t>, если право на аннулирование сохранено </a:t>
                      </a:r>
                      <a:endParaRPr lang="en-US" sz="900" dirty="0"/>
                    </a:p>
                  </a:txBody>
                  <a:tcPr/>
                </a:tc>
                <a:tc hMerge="1">
                  <a:txBody>
                    <a:bodyPr/>
                    <a:lstStyle/>
                    <a:p>
                      <a:endParaRPr lang="en-US" sz="1000" dirty="0"/>
                    </a:p>
                  </a:txBody>
                  <a:tcPr/>
                </a:tc>
                <a:tc gridSpan="2">
                  <a:txBody>
                    <a:bodyPr/>
                    <a:lstStyle/>
                    <a:p>
                      <a:r>
                        <a:rPr lang="ru-RU" sz="1000" dirty="0" smtClean="0"/>
                        <a:t>только прямые убытки, которые также могут быть снижены судом</a:t>
                      </a:r>
                      <a:r>
                        <a:rPr lang="ru-RU" sz="1000" baseline="0" dirty="0" smtClean="0"/>
                        <a:t> в зависимости от степени вины</a:t>
                      </a:r>
                      <a:endParaRPr lang="en-US" sz="1000" dirty="0"/>
                    </a:p>
                  </a:txBody>
                  <a:tcPr/>
                </a:tc>
                <a:tc hMerge="1">
                  <a:txBody>
                    <a:bodyPr/>
                    <a:lstStyle/>
                    <a:p>
                      <a:endParaRPr lang="en-US" sz="1000" dirty="0"/>
                    </a:p>
                  </a:txBody>
                  <a:tcPr/>
                </a:tc>
                <a:tc>
                  <a:txBody>
                    <a:bodyPr/>
                    <a:lstStyle/>
                    <a:p>
                      <a:r>
                        <a:rPr lang="ru-RU" sz="1000" dirty="0" smtClean="0"/>
                        <a:t>в том числе отдаленные</a:t>
                      </a:r>
                      <a:r>
                        <a:rPr lang="ru-RU" sz="1000" baseline="0" dirty="0" smtClean="0"/>
                        <a:t> непредвиденные убытки</a:t>
                      </a:r>
                      <a:endParaRPr lang="en-US" sz="1000" dirty="0"/>
                    </a:p>
                  </a:txBody>
                  <a:tcPr/>
                </a:tc>
                <a:tc>
                  <a:txBody>
                    <a:bodyPr/>
                    <a:lstStyle/>
                    <a:p>
                      <a:r>
                        <a:rPr lang="ru-RU" sz="1000" dirty="0" smtClean="0"/>
                        <a:t>только неотдаленные предвидимые</a:t>
                      </a:r>
                      <a:r>
                        <a:rPr lang="ru-RU" sz="1000" baseline="0" dirty="0" smtClean="0"/>
                        <a:t> убытки </a:t>
                      </a:r>
                      <a:endParaRPr lang="en-US" sz="1000" dirty="0"/>
                    </a:p>
                  </a:txBody>
                  <a:tcPr/>
                </a:tc>
              </a:tr>
              <a:tr h="629484">
                <a:tc>
                  <a:txBody>
                    <a:bodyPr/>
                    <a:lstStyle/>
                    <a:p>
                      <a:r>
                        <a:rPr lang="ru-RU" sz="1000" b="1" dirty="0" smtClean="0"/>
                        <a:t>Расторжение договора в случае нарушения </a:t>
                      </a:r>
                      <a:endParaRPr lang="en-US" sz="1000" b="1" dirty="0"/>
                    </a:p>
                  </a:txBody>
                  <a:tcPr/>
                </a:tc>
                <a:tc gridSpan="5">
                  <a:txBody>
                    <a:bodyPr/>
                    <a:lstStyle/>
                    <a:p>
                      <a:r>
                        <a:rPr lang="ru-RU" sz="1000" dirty="0" smtClean="0"/>
                        <a:t>Да, с обратной силой (</a:t>
                      </a:r>
                      <a:r>
                        <a:rPr lang="en-US" sz="1000" dirty="0" smtClean="0"/>
                        <a:t>rescission)</a:t>
                      </a:r>
                      <a:r>
                        <a:rPr lang="ru-RU" sz="1000" dirty="0" smtClean="0"/>
                        <a:t>. Право на аннулирование утрачивается</a:t>
                      </a:r>
                      <a:r>
                        <a:rPr lang="ru-RU" sz="1000" baseline="0" dirty="0" smtClean="0"/>
                        <a:t> при (1) </a:t>
                      </a:r>
                      <a:r>
                        <a:rPr lang="ru-RU" sz="1000" baseline="0" dirty="0" err="1" smtClean="0"/>
                        <a:t>аффимации</a:t>
                      </a:r>
                      <a:r>
                        <a:rPr lang="ru-RU" sz="1000" baseline="0" dirty="0" smtClean="0"/>
                        <a:t>, (2) прохождению времени, (3) невозможности вернуть стороны в первоначальное положение, (4) затрагивании прав третьих лиц</a:t>
                      </a:r>
                      <a:endParaRPr lang="en-US" sz="1000" dirty="0"/>
                    </a:p>
                  </a:txBody>
                  <a:tcPr/>
                </a:tc>
                <a:tc hMerge="1">
                  <a:txBody>
                    <a:bodyPr/>
                    <a:lstStyle/>
                    <a:p>
                      <a:endParaRPr lang="en-US" sz="1000" dirty="0"/>
                    </a:p>
                  </a:txBody>
                  <a:tcPr/>
                </a:tc>
                <a:tc hMerge="1">
                  <a:txBody>
                    <a:bodyPr/>
                    <a:lstStyle/>
                    <a:p>
                      <a:endParaRPr lang="en-US"/>
                    </a:p>
                  </a:txBody>
                  <a:tcPr/>
                </a:tc>
                <a:tc hMerge="1">
                  <a:txBody>
                    <a:bodyPr/>
                    <a:lstStyle/>
                    <a:p>
                      <a:endParaRPr lang="en-US" sz="1000" dirty="0"/>
                    </a:p>
                  </a:txBody>
                  <a:tcPr/>
                </a:tc>
                <a:tc hMerge="1">
                  <a:txBody>
                    <a:bodyPr/>
                    <a:lstStyle/>
                    <a:p>
                      <a:endParaRPr lang="en-US"/>
                    </a:p>
                  </a:txBody>
                  <a:tcPr/>
                </a:tc>
                <a:tc>
                  <a:txBody>
                    <a:bodyPr/>
                    <a:lstStyle/>
                    <a:p>
                      <a:r>
                        <a:rPr lang="ru-RU" sz="1000" dirty="0" smtClean="0"/>
                        <a:t>Невозможно, если иное</a:t>
                      </a:r>
                      <a:r>
                        <a:rPr lang="ru-RU" sz="1000" baseline="0" dirty="0" smtClean="0"/>
                        <a:t> не предусмотрено в договоре </a:t>
                      </a:r>
                      <a:endParaRPr lang="en-US" sz="1000" dirty="0"/>
                    </a:p>
                  </a:txBody>
                  <a:tcPr/>
                </a:tc>
              </a:tr>
            </a:tbl>
          </a:graphicData>
        </a:graphic>
      </p:graphicFrame>
    </p:spTree>
    <p:extLst>
      <p:ext uri="{BB962C8B-B14F-4D97-AF65-F5344CB8AC3E}">
        <p14:creationId xmlns:p14="http://schemas.microsoft.com/office/powerpoint/2010/main" val="1757126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type="title"/>
          </p:nvPr>
        </p:nvSpPr>
        <p:spPr>
          <a:xfrm>
            <a:off x="461575" y="352175"/>
            <a:ext cx="8204200" cy="606425"/>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Заверения и гарантии </a:t>
            </a:r>
            <a:r>
              <a:rPr lang="ru-RU" altLang="en-US" sz="2000" dirty="0" smtClean="0"/>
              <a:t>в английском праве</a:t>
            </a:r>
            <a:endParaRPr lang="en-US" altLang="en-US" sz="2000" dirty="0"/>
          </a:p>
        </p:txBody>
      </p:sp>
      <p:sp>
        <p:nvSpPr>
          <p:cNvPr id="138243" name="Rectangle 3"/>
          <p:cNvSpPr>
            <a:spLocks noGrp="1" noChangeArrowheads="1"/>
          </p:cNvSpPr>
          <p:nvPr>
            <p:ph idx="1"/>
          </p:nvPr>
        </p:nvSpPr>
        <p:spPr>
          <a:xfrm>
            <a:off x="525463" y="1174750"/>
            <a:ext cx="8280400" cy="4114800"/>
          </a:xfrm>
        </p:spPr>
        <p:txBody>
          <a:bodyPr/>
          <a:lstStyle/>
          <a:p>
            <a:pPr>
              <a:lnSpc>
                <a:spcPct val="75000"/>
              </a:lnSpc>
              <a:spcBef>
                <a:spcPts val="150"/>
              </a:spcBef>
              <a:buFont typeface="Arial" panose="020B0604020202020204" pitchFamily="34" charset="0"/>
              <a:buChar char="•"/>
              <a:defRPr/>
            </a:pPr>
            <a:r>
              <a:rPr lang="ru-RU" sz="1350" dirty="0" smtClean="0">
                <a:sym typeface="Symbol" pitchFamily="18" charset="2"/>
              </a:rPr>
              <a:t>Пример расчета убытка</a:t>
            </a:r>
          </a:p>
          <a:p>
            <a:pPr>
              <a:lnSpc>
                <a:spcPct val="75000"/>
              </a:lnSpc>
              <a:spcBef>
                <a:spcPts val="150"/>
              </a:spcBef>
              <a:buFont typeface="Arial" panose="020B0604020202020204" pitchFamily="34" charset="0"/>
              <a:buChar char="•"/>
              <a:defRPr/>
            </a:pPr>
            <a:endParaRPr lang="ru-RU" sz="1350" dirty="0">
              <a:sym typeface="Symbol" pitchFamily="18" charset="2"/>
            </a:endParaRPr>
          </a:p>
          <a:p>
            <a:pPr lvl="1">
              <a:lnSpc>
                <a:spcPct val="75000"/>
              </a:lnSpc>
              <a:spcBef>
                <a:spcPts val="150"/>
              </a:spcBef>
              <a:buFont typeface="Arial" panose="020B0604020202020204" pitchFamily="34" charset="0"/>
              <a:buChar char="•"/>
              <a:defRPr/>
            </a:pPr>
            <a:r>
              <a:rPr lang="ru-RU" sz="1350" dirty="0" smtClean="0">
                <a:sym typeface="Symbol" pitchFamily="18" charset="2"/>
              </a:rPr>
              <a:t>Рыночная стоимость актива – 2 млн.</a:t>
            </a:r>
          </a:p>
          <a:p>
            <a:pPr lvl="1">
              <a:lnSpc>
                <a:spcPct val="75000"/>
              </a:lnSpc>
              <a:spcBef>
                <a:spcPts val="150"/>
              </a:spcBef>
              <a:buFont typeface="Arial" panose="020B0604020202020204" pitchFamily="34" charset="0"/>
              <a:buChar char="•"/>
              <a:defRPr/>
            </a:pPr>
            <a:r>
              <a:rPr lang="ru-RU" sz="1350" dirty="0" smtClean="0">
                <a:sym typeface="Symbol" pitchFamily="18" charset="2"/>
              </a:rPr>
              <a:t>Рыночная стоимость объектов недвижимости – 300 тыс.</a:t>
            </a:r>
          </a:p>
          <a:p>
            <a:pPr lvl="1">
              <a:lnSpc>
                <a:spcPct val="75000"/>
              </a:lnSpc>
              <a:spcBef>
                <a:spcPts val="150"/>
              </a:spcBef>
              <a:buFont typeface="Arial" panose="020B0604020202020204" pitchFamily="34" charset="0"/>
              <a:buChar char="•"/>
              <a:defRPr/>
            </a:pPr>
            <a:endParaRPr lang="ru-RU" sz="1350" dirty="0">
              <a:sym typeface="Symbol" pitchFamily="18" charset="2"/>
            </a:endParaRPr>
          </a:p>
          <a:p>
            <a:pPr lvl="1">
              <a:lnSpc>
                <a:spcPct val="75000"/>
              </a:lnSpc>
              <a:spcBef>
                <a:spcPts val="150"/>
              </a:spcBef>
              <a:buFont typeface="Arial" panose="020B0604020202020204" pitchFamily="34" charset="0"/>
              <a:buChar char="•"/>
              <a:defRPr/>
            </a:pPr>
            <a:endParaRPr lang="ru-RU" sz="1350" dirty="0" smtClean="0">
              <a:sym typeface="Symbol" pitchFamily="18" charset="2"/>
            </a:endParaRPr>
          </a:p>
        </p:txBody>
      </p:sp>
      <p:graphicFrame>
        <p:nvGraphicFramePr>
          <p:cNvPr id="2" name="Table 1"/>
          <p:cNvGraphicFramePr>
            <a:graphicFrameLocks noGrp="1"/>
          </p:cNvGraphicFramePr>
          <p:nvPr>
            <p:extLst>
              <p:ext uri="{D42A27DB-BD31-4B8C-83A1-F6EECF244321}">
                <p14:modId xmlns:p14="http://schemas.microsoft.com/office/powerpoint/2010/main" val="3275364516"/>
              </p:ext>
            </p:extLst>
          </p:nvPr>
        </p:nvGraphicFramePr>
        <p:xfrm>
          <a:off x="558798" y="2091267"/>
          <a:ext cx="8111068" cy="2453640"/>
        </p:xfrm>
        <a:graphic>
          <a:graphicData uri="http://schemas.openxmlformats.org/drawingml/2006/table">
            <a:tbl>
              <a:tblPr firstRow="1" bandRow="1">
                <a:tableStyleId>{5C22544A-7EE6-4342-B048-85BDC9FD1C3A}</a:tableStyleId>
              </a:tblPr>
              <a:tblGrid>
                <a:gridCol w="2027767"/>
                <a:gridCol w="2027767"/>
                <a:gridCol w="2027767"/>
                <a:gridCol w="2027767"/>
              </a:tblGrid>
              <a:tr h="370840">
                <a:tc>
                  <a:txBody>
                    <a:bodyPr/>
                    <a:lstStyle/>
                    <a:p>
                      <a:r>
                        <a:rPr lang="ru-RU" sz="1100" dirty="0" smtClean="0"/>
                        <a:t>Цена актива по договору</a:t>
                      </a:r>
                      <a:endParaRPr lang="en-US" sz="1100" dirty="0"/>
                    </a:p>
                  </a:txBody>
                  <a:tcPr/>
                </a:tc>
                <a:tc>
                  <a:txBody>
                    <a:bodyPr/>
                    <a:lstStyle/>
                    <a:p>
                      <a:r>
                        <a:rPr lang="ru-RU" sz="1100" dirty="0" smtClean="0"/>
                        <a:t>2 млн</a:t>
                      </a:r>
                      <a:endParaRPr lang="en-US" sz="1100" dirty="0"/>
                    </a:p>
                  </a:txBody>
                  <a:tcPr/>
                </a:tc>
                <a:tc>
                  <a:txBody>
                    <a:bodyPr/>
                    <a:lstStyle/>
                    <a:p>
                      <a:r>
                        <a:rPr lang="ru-RU" sz="1100" dirty="0" smtClean="0"/>
                        <a:t>1,8 млн</a:t>
                      </a:r>
                      <a:endParaRPr lang="en-US" sz="1100" dirty="0"/>
                    </a:p>
                  </a:txBody>
                  <a:tcPr/>
                </a:tc>
                <a:tc>
                  <a:txBody>
                    <a:bodyPr/>
                    <a:lstStyle/>
                    <a:p>
                      <a:r>
                        <a:rPr lang="ru-RU" sz="1100" dirty="0" smtClean="0"/>
                        <a:t>2,5 млн</a:t>
                      </a:r>
                      <a:endParaRPr lang="en-US" sz="1100" dirty="0"/>
                    </a:p>
                  </a:txBody>
                  <a:tcPr/>
                </a:tc>
              </a:tr>
              <a:tr h="370840">
                <a:tc>
                  <a:txBody>
                    <a:bodyPr/>
                    <a:lstStyle/>
                    <a:p>
                      <a:r>
                        <a:rPr lang="ru-RU" sz="1100" dirty="0" smtClean="0"/>
                        <a:t>Возмещение убытка в случае отсутствия с составе актива объектов недвижимости при наличии заверения </a:t>
                      </a:r>
                      <a:endParaRPr lang="en-US" sz="1100" dirty="0"/>
                    </a:p>
                  </a:txBody>
                  <a:tcPr/>
                </a:tc>
                <a:tc>
                  <a:txBody>
                    <a:bodyPr/>
                    <a:lstStyle/>
                    <a:p>
                      <a:r>
                        <a:rPr lang="ru-RU" sz="1100" dirty="0" smtClean="0"/>
                        <a:t>2 (стоимость выбывших активов) -1,7 (стоимость полученных</a:t>
                      </a:r>
                      <a:r>
                        <a:rPr lang="ru-RU" sz="1100" baseline="0" dirty="0" smtClean="0"/>
                        <a:t> активов) </a:t>
                      </a:r>
                      <a:r>
                        <a:rPr lang="ru-RU" sz="1100" dirty="0" smtClean="0"/>
                        <a:t>=300 </a:t>
                      </a:r>
                      <a:r>
                        <a:rPr lang="ru-RU" sz="1100" dirty="0" err="1" smtClean="0"/>
                        <a:t>тыс</a:t>
                      </a:r>
                      <a:endParaRPr lang="en-US" sz="1100" dirty="0"/>
                    </a:p>
                  </a:txBody>
                  <a:tcPr/>
                </a:tc>
                <a:tc>
                  <a:txBody>
                    <a:bodyPr/>
                    <a:lstStyle/>
                    <a:p>
                      <a:r>
                        <a:rPr lang="ru-RU" sz="1100" dirty="0" smtClean="0"/>
                        <a:t>1,8 (стоимость выбывших активов) – 1,7 (стоимость полученных активов) = 100 </a:t>
                      </a:r>
                      <a:r>
                        <a:rPr lang="ru-RU" sz="1100" dirty="0" err="1" smtClean="0"/>
                        <a:t>тыс</a:t>
                      </a:r>
                      <a:endParaRPr lang="en-US" sz="1100" dirty="0"/>
                    </a:p>
                  </a:txBody>
                  <a:tcPr/>
                </a:tc>
                <a:tc>
                  <a:txBody>
                    <a:bodyPr/>
                    <a:lstStyle/>
                    <a:p>
                      <a:r>
                        <a:rPr lang="ru-RU" sz="1100" dirty="0" smtClean="0"/>
                        <a:t>2,5 (стоимость выбывших активов) – 1,7 (стоимость полученных активов)</a:t>
                      </a:r>
                      <a:r>
                        <a:rPr lang="ru-RU" sz="1100" baseline="0" dirty="0" smtClean="0"/>
                        <a:t> = 800 </a:t>
                      </a:r>
                      <a:r>
                        <a:rPr lang="ru-RU" sz="1100" baseline="0" dirty="0" err="1" smtClean="0"/>
                        <a:t>тыс</a:t>
                      </a:r>
                      <a:endParaRPr lang="en-US" sz="11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dirty="0" smtClean="0"/>
                        <a:t>Возмещение убытка в случае отсутствия с составе актива объектов недвижимости при наличии гарантии</a:t>
                      </a:r>
                      <a:r>
                        <a:rPr lang="ru-RU" sz="1100" baseline="0" dirty="0" smtClean="0"/>
                        <a:t> </a:t>
                      </a:r>
                      <a:r>
                        <a:rPr lang="ru-RU" sz="1100" dirty="0" smtClean="0"/>
                        <a:t> </a:t>
                      </a:r>
                      <a:endParaRPr lang="en-US" sz="1100" dirty="0" smtClean="0"/>
                    </a:p>
                    <a:p>
                      <a:endParaRPr lang="en-US" sz="1100" dirty="0"/>
                    </a:p>
                  </a:txBody>
                  <a:tcPr/>
                </a:tc>
                <a:tc>
                  <a:txBody>
                    <a:bodyPr/>
                    <a:lstStyle/>
                    <a:p>
                      <a:r>
                        <a:rPr lang="ru-RU" sz="1100" dirty="0" smtClean="0"/>
                        <a:t>стоимость объектов недвижимости в формуле расчета цены</a:t>
                      </a:r>
                      <a:endParaRPr lang="en-US" sz="1100" dirty="0"/>
                    </a:p>
                  </a:txBody>
                  <a:tcPr/>
                </a:tc>
                <a:tc>
                  <a:txBody>
                    <a:bodyPr/>
                    <a:lstStyle/>
                    <a:p>
                      <a:r>
                        <a:rPr lang="ru-RU" sz="1100" baseline="0" dirty="0" smtClean="0"/>
                        <a:t>стоимость объектов недвижимости в формуле цены</a:t>
                      </a:r>
                      <a:endParaRPr lang="en-US" sz="11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100" baseline="0" dirty="0" smtClean="0"/>
                        <a:t>стоимость объектов недвижимости в формуле расчета цены</a:t>
                      </a:r>
                      <a:endParaRPr lang="en-US" sz="1100" dirty="0" smtClean="0"/>
                    </a:p>
                    <a:p>
                      <a:endParaRPr lang="en-US" sz="1100" dirty="0"/>
                    </a:p>
                  </a:txBody>
                  <a:tcPr/>
                </a:tc>
              </a:tr>
            </a:tbl>
          </a:graphicData>
        </a:graphic>
      </p:graphicFrame>
      <p:sp>
        <p:nvSpPr>
          <p:cNvPr id="5" name="Номер слайда 3"/>
          <p:cNvSpPr>
            <a:spLocks noGrp="1"/>
          </p:cNvSpPr>
          <p:nvPr>
            <p:ph type="sldNum" sz="quarter" idx="12"/>
          </p:nvPr>
        </p:nvSpPr>
        <p:spPr>
          <a:xfrm>
            <a:off x="6858000" y="5981696"/>
            <a:ext cx="1820186" cy="457200"/>
          </a:xfrm>
        </p:spPr>
        <p:txBody>
          <a:bodyPr/>
          <a:lstStyle/>
          <a:p>
            <a:fld id="{46815AD9-F1A4-4B56-A2F0-04160DD9FCFD}" type="slidenum">
              <a:rPr lang="en-US" smtClean="0"/>
              <a:pPr/>
              <a:t>8</a:t>
            </a:fld>
            <a:endParaRPr lang="en-US" dirty="0"/>
          </a:p>
        </p:txBody>
      </p:sp>
    </p:spTree>
    <p:extLst>
      <p:ext uri="{BB962C8B-B14F-4D97-AF65-F5344CB8AC3E}">
        <p14:creationId xmlns:p14="http://schemas.microsoft.com/office/powerpoint/2010/main" val="39303398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573088" y="228600"/>
            <a:ext cx="7932737" cy="6477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ru-RU" altLang="en-US" sz="2000" dirty="0"/>
              <a:t>Заверения в российском праве – ст. 431.2 ГК РФ</a:t>
            </a: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539186603"/>
              </p:ext>
            </p:extLst>
          </p:nvPr>
        </p:nvGraphicFramePr>
        <p:xfrm>
          <a:off x="393965" y="1190780"/>
          <a:ext cx="8209227" cy="5281272"/>
        </p:xfrm>
        <a:graphic>
          <a:graphicData uri="http://schemas.openxmlformats.org/drawingml/2006/table">
            <a:tbl>
              <a:tblPr firstRow="1" bandRow="1">
                <a:tableStyleId>{5C22544A-7EE6-4342-B048-85BDC9FD1C3A}</a:tableStyleId>
              </a:tblPr>
              <a:tblGrid>
                <a:gridCol w="2202371"/>
                <a:gridCol w="6006856"/>
              </a:tblGrid>
              <a:tr h="284015">
                <a:tc>
                  <a:txBody>
                    <a:bodyPr/>
                    <a:lstStyle/>
                    <a:p>
                      <a:r>
                        <a:rPr lang="ru-RU" sz="1000" b="1" dirty="0" smtClean="0"/>
                        <a:t>Критерий</a:t>
                      </a:r>
                      <a:endParaRPr lang="en-US" sz="1000" b="1" dirty="0"/>
                    </a:p>
                  </a:txBody>
                  <a:tcPr/>
                </a:tc>
                <a:tc>
                  <a:txBody>
                    <a:bodyPr/>
                    <a:lstStyle/>
                    <a:p>
                      <a:pPr algn="ctr"/>
                      <a:r>
                        <a:rPr lang="ru-RU" sz="1000" dirty="0" smtClean="0"/>
                        <a:t>Заверения</a:t>
                      </a:r>
                      <a:endParaRPr lang="en-US" sz="1000" dirty="0"/>
                    </a:p>
                  </a:txBody>
                  <a:tcPr/>
                </a:tc>
              </a:tr>
              <a:tr h="314742">
                <a:tc>
                  <a:txBody>
                    <a:bodyPr/>
                    <a:lstStyle/>
                    <a:p>
                      <a:r>
                        <a:rPr lang="ru-RU" sz="1000" b="1" dirty="0" smtClean="0"/>
                        <a:t>Цель</a:t>
                      </a:r>
                      <a:endParaRPr lang="en-US" sz="1000" b="1" dirty="0"/>
                    </a:p>
                  </a:txBody>
                  <a:tcPr/>
                </a:tc>
                <a:tc>
                  <a:txBody>
                    <a:bodyPr/>
                    <a:lstStyle/>
                    <a:p>
                      <a:r>
                        <a:rPr lang="ru-RU" sz="1000" dirty="0" smtClean="0"/>
                        <a:t>Обстоятельства, имеющие значение для заключения,</a:t>
                      </a:r>
                      <a:r>
                        <a:rPr lang="ru-RU" sz="1000" baseline="0" dirty="0" smtClean="0"/>
                        <a:t> исполнения и прекращения договора</a:t>
                      </a:r>
                      <a:endParaRPr lang="en-US" sz="1000" dirty="0"/>
                    </a:p>
                  </a:txBody>
                  <a:tcPr/>
                </a:tc>
              </a:tr>
              <a:tr h="314742">
                <a:tc>
                  <a:txBody>
                    <a:bodyPr/>
                    <a:lstStyle/>
                    <a:p>
                      <a:r>
                        <a:rPr lang="ru-RU" sz="1000" b="1" dirty="0" smtClean="0"/>
                        <a:t>Часть договора?</a:t>
                      </a:r>
                      <a:endParaRPr lang="en-US" sz="1000" b="1" dirty="0"/>
                    </a:p>
                  </a:txBody>
                  <a:tcPr/>
                </a:tc>
                <a:tc>
                  <a:txBody>
                    <a:bodyPr/>
                    <a:lstStyle/>
                    <a:p>
                      <a:r>
                        <a:rPr lang="ru-RU" sz="1000" dirty="0" smtClean="0"/>
                        <a:t>не обязательно (могут быть предоставлены </a:t>
                      </a:r>
                      <a:r>
                        <a:rPr lang="ru-RU" sz="1000" baseline="0" dirty="0" smtClean="0"/>
                        <a:t> при заключении договора, до или после него; признание договора незаключенным или недействительным не снимает ответственности за заверения)</a:t>
                      </a:r>
                      <a:endParaRPr lang="en-US" sz="1000" dirty="0"/>
                    </a:p>
                  </a:txBody>
                  <a:tcPr/>
                </a:tc>
              </a:tr>
              <a:tr h="314742">
                <a:tc>
                  <a:txBody>
                    <a:bodyPr/>
                    <a:lstStyle/>
                    <a:p>
                      <a:r>
                        <a:rPr lang="ru-RU" sz="1000" b="1" dirty="0" smtClean="0"/>
                        <a:t>Существенность для кредитора</a:t>
                      </a:r>
                      <a:endParaRPr lang="en-US" sz="1000" b="1" dirty="0"/>
                    </a:p>
                  </a:txBody>
                  <a:tcPr/>
                </a:tc>
                <a:tc>
                  <a:txBody>
                    <a:bodyPr/>
                    <a:lstStyle/>
                    <a:p>
                      <a:pPr marL="0" lvl="1" indent="0" algn="l">
                        <a:lnSpc>
                          <a:spcPct val="80000"/>
                        </a:lnSpc>
                      </a:pPr>
                      <a:r>
                        <a:rPr lang="ru-RU" sz="1000" kern="1200" dirty="0" smtClean="0">
                          <a:solidFill>
                            <a:schemeClr val="dk1"/>
                          </a:solidFill>
                          <a:latin typeface="+mn-lt"/>
                          <a:ea typeface="+mn-ea"/>
                          <a:cs typeface="+mn-cs"/>
                        </a:rPr>
                        <a:t>сторона, давшая недостоверные заверения, привлекается к ответственности, только если она знала, что контрагент будет полагаться на данные заверения, или имела разумные основания исходить из такого предположения. В </a:t>
                      </a:r>
                      <a:r>
                        <a:rPr lang="ru-RU" sz="1000" kern="1200" baseline="0" dirty="0" smtClean="0">
                          <a:solidFill>
                            <a:schemeClr val="dk1"/>
                          </a:solidFill>
                          <a:latin typeface="+mn-lt"/>
                          <a:ea typeface="+mn-ea"/>
                          <a:cs typeface="+mn-cs"/>
                        </a:rPr>
                        <a:t>предпринимательских</a:t>
                      </a:r>
                      <a:r>
                        <a:rPr lang="ru-RU" sz="1000" kern="1200" dirty="0" smtClean="0">
                          <a:solidFill>
                            <a:schemeClr val="dk1"/>
                          </a:solidFill>
                          <a:latin typeface="+mn-lt"/>
                          <a:ea typeface="+mn-ea"/>
                          <a:cs typeface="+mn-cs"/>
                        </a:rPr>
                        <a:t> отношениях такое знание предполагается. Вопрос: почему в центр анализа поставлено лицо, дающее заверение, а не лицо, получившее заверение?</a:t>
                      </a:r>
                    </a:p>
                  </a:txBody>
                  <a:tcPr/>
                </a:tc>
              </a:tr>
              <a:tr h="382637">
                <a:tc>
                  <a:txBody>
                    <a:bodyPr/>
                    <a:lstStyle/>
                    <a:p>
                      <a:r>
                        <a:rPr lang="ru-RU" sz="1000" b="1" dirty="0" smtClean="0"/>
                        <a:t>Знание должника</a:t>
                      </a:r>
                      <a:r>
                        <a:rPr lang="ru-RU" sz="1000" b="1" baseline="0" dirty="0" smtClean="0"/>
                        <a:t> о недостоверности</a:t>
                      </a:r>
                      <a:endParaRPr lang="en-US" sz="1000" b="1" dirty="0"/>
                    </a:p>
                  </a:txBody>
                  <a:tcPr/>
                </a:tc>
                <a:tc>
                  <a:txBody>
                    <a:bodyPr/>
                    <a:lstStyle/>
                    <a:p>
                      <a:pPr marL="0" lvl="1" indent="0" algn="l">
                        <a:lnSpc>
                          <a:spcPct val="80000"/>
                        </a:lnSpc>
                      </a:pPr>
                      <a:r>
                        <a:rPr lang="ru-RU" sz="1000" kern="1200" dirty="0" smtClean="0">
                          <a:solidFill>
                            <a:schemeClr val="dk1"/>
                          </a:solidFill>
                          <a:latin typeface="+mn-lt"/>
                          <a:ea typeface="+mn-ea"/>
                          <a:cs typeface="+mn-cs"/>
                        </a:rPr>
                        <a:t>Сторона, давшая недостоверные заверения, привлекается к ответственности, если она знала о недостоверности таких заверений. Знание не имеет значения при предоставлении заверений при осуществлении предпринимательской деятельности, в связи с корпоративным договором либо договором об отчуждении акций или долей в уставном капитале ООО, если иное не предусмотрено соглашением сторон</a:t>
                      </a:r>
                      <a:endParaRPr lang="en-US" sz="1000" kern="1200" dirty="0">
                        <a:solidFill>
                          <a:schemeClr val="dk1"/>
                        </a:solidFill>
                        <a:latin typeface="+mn-lt"/>
                        <a:ea typeface="+mn-ea"/>
                        <a:cs typeface="+mn-cs"/>
                      </a:endParaRPr>
                    </a:p>
                  </a:txBody>
                  <a:tcPr/>
                </a:tc>
              </a:tr>
              <a:tr h="382637">
                <a:tc>
                  <a:txBody>
                    <a:bodyPr/>
                    <a:lstStyle/>
                    <a:p>
                      <a:r>
                        <a:rPr lang="ru-RU" sz="1000" b="1" dirty="0" smtClean="0"/>
                        <a:t>Строгое соблюдение</a:t>
                      </a:r>
                      <a:endParaRPr lang="en-US" sz="1000" b="1" dirty="0"/>
                    </a:p>
                  </a:txBody>
                  <a:tcPr/>
                </a:tc>
                <a:tc>
                  <a:txBody>
                    <a:bodyPr/>
                    <a:lstStyle/>
                    <a:p>
                      <a:r>
                        <a:rPr lang="ru-RU" sz="1000" dirty="0" smtClean="0"/>
                        <a:t>?</a:t>
                      </a:r>
                      <a:r>
                        <a:rPr lang="ru-RU" sz="1000" baseline="0" dirty="0" smtClean="0"/>
                        <a:t> </a:t>
                      </a:r>
                      <a:endParaRPr lang="en-US" sz="1000" dirty="0"/>
                    </a:p>
                  </a:txBody>
                  <a:tcPr/>
                </a:tc>
              </a:tr>
              <a:tr h="629484">
                <a:tc>
                  <a:txBody>
                    <a:bodyPr/>
                    <a:lstStyle/>
                    <a:p>
                      <a:r>
                        <a:rPr lang="ru-RU" sz="1000" b="1" dirty="0" smtClean="0"/>
                        <a:t>Расчет</a:t>
                      </a:r>
                      <a:r>
                        <a:rPr lang="ru-RU" sz="1000" b="1" baseline="0" dirty="0" smtClean="0"/>
                        <a:t> убытка</a:t>
                      </a:r>
                      <a:endParaRPr lang="en-US" sz="1000" b="1" dirty="0"/>
                    </a:p>
                  </a:txBody>
                  <a:tcPr/>
                </a:tc>
                <a:tc>
                  <a:txBody>
                    <a:bodyPr/>
                    <a:lstStyle/>
                    <a:p>
                      <a:r>
                        <a:rPr lang="ru-RU" sz="1000" dirty="0" smtClean="0"/>
                        <a:t>? </a:t>
                      </a:r>
                      <a:r>
                        <a:rPr lang="ru-RU" sz="1000" dirty="0" err="1" smtClean="0"/>
                        <a:t>Деликтный</a:t>
                      </a:r>
                      <a:r>
                        <a:rPr lang="ru-RU" sz="1000" dirty="0" smtClean="0"/>
                        <a:t> убыток в случае заверения до заключения договора и договорный -</a:t>
                      </a:r>
                      <a:r>
                        <a:rPr lang="ru-RU" sz="1000" baseline="0" dirty="0" smtClean="0"/>
                        <a:t> </a:t>
                      </a:r>
                      <a:r>
                        <a:rPr lang="ru-RU" sz="1000" dirty="0" smtClean="0"/>
                        <a:t> в случае</a:t>
                      </a:r>
                      <a:r>
                        <a:rPr lang="ru-RU" sz="1000" baseline="0" dirty="0" smtClean="0"/>
                        <a:t> заключенного договора?</a:t>
                      </a:r>
                      <a:endParaRPr lang="en-US" sz="1000" dirty="0"/>
                    </a:p>
                  </a:txBody>
                  <a:tcPr/>
                </a:tc>
              </a:tr>
              <a:tr h="629484">
                <a:tc>
                  <a:txBody>
                    <a:bodyPr/>
                    <a:lstStyle/>
                    <a:p>
                      <a:r>
                        <a:rPr lang="ru-RU" sz="1000" b="1" dirty="0" smtClean="0"/>
                        <a:t>Расторжение договора в случае нарушения </a:t>
                      </a:r>
                      <a:endParaRPr lang="en-US" sz="1000" b="1" dirty="0"/>
                    </a:p>
                  </a:txBody>
                  <a:tcPr/>
                </a:tc>
                <a:tc>
                  <a:txBody>
                    <a:bodyPr/>
                    <a:lstStyle/>
                    <a:p>
                      <a:pPr marL="0" lvl="1" indent="0" algn="l"/>
                      <a:r>
                        <a:rPr lang="ru-RU" sz="1000" kern="1200" dirty="0" smtClean="0">
                          <a:solidFill>
                            <a:schemeClr val="dk1"/>
                          </a:solidFill>
                          <a:latin typeface="+mn-lt"/>
                          <a:ea typeface="+mn-ea"/>
                          <a:cs typeface="+mn-cs"/>
                        </a:rPr>
                        <a:t>Отказ от договора, если сторона полагалась на недостоверные заверения, имевшие для нее существенное значение - </a:t>
                      </a:r>
                    </a:p>
                    <a:p>
                      <a:pPr marL="0" lvl="1" indent="0" algn="l"/>
                      <a:endParaRPr lang="ru-RU" sz="1000" kern="1200" dirty="0" smtClean="0">
                        <a:solidFill>
                          <a:schemeClr val="dk1"/>
                        </a:solidFill>
                        <a:latin typeface="+mn-lt"/>
                        <a:ea typeface="+mn-ea"/>
                        <a:cs typeface="+mn-cs"/>
                      </a:endParaRPr>
                    </a:p>
                    <a:p>
                      <a:pPr marL="0" lvl="1" indent="0" algn="l"/>
                      <a:r>
                        <a:rPr lang="ru-RU" sz="1000" kern="1200" dirty="0" smtClean="0">
                          <a:solidFill>
                            <a:schemeClr val="dk1"/>
                          </a:solidFill>
                          <a:latin typeface="+mn-lt"/>
                          <a:ea typeface="+mn-ea"/>
                          <a:cs typeface="+mn-cs"/>
                        </a:rPr>
                        <a:t>Признание договора недействительным, если сторона заключила договор под влиянием обмана или существенного заблуждения, вызванного недостоверными заверениями</a:t>
                      </a:r>
                    </a:p>
                  </a:txBody>
                  <a:tcPr/>
                </a:tc>
              </a:tr>
              <a:tr h="866234">
                <a:tc>
                  <a:txBody>
                    <a:bodyPr/>
                    <a:lstStyle/>
                    <a:p>
                      <a:r>
                        <a:rPr lang="ru-RU" sz="1000" b="1" dirty="0" smtClean="0"/>
                        <a:t>Соотношение с другими механизмами защиты</a:t>
                      </a:r>
                      <a:endParaRPr lang="en-US" sz="1000" b="1" dirty="0"/>
                    </a:p>
                  </a:txBody>
                  <a:tcPr/>
                </a:tc>
                <a:tc>
                  <a:txBody>
                    <a:bodyPr/>
                    <a:lstStyle/>
                    <a:p>
                      <a:pPr marL="0" lvl="1" indent="0" algn="l"/>
                      <a:r>
                        <a:rPr lang="ru-RU" sz="1000" kern="1200" dirty="0" smtClean="0">
                          <a:solidFill>
                            <a:schemeClr val="dk1"/>
                          </a:solidFill>
                          <a:latin typeface="+mn-lt"/>
                          <a:ea typeface="+mn-ea"/>
                          <a:cs typeface="+mn-cs"/>
                        </a:rPr>
                        <a:t>Ст. 178 и ст. 179 могут применяться вне зависимости от наличия заверения об обстоятельствах</a:t>
                      </a:r>
                    </a:p>
                    <a:p>
                      <a:pPr marL="0" lvl="1" indent="0" algn="l"/>
                      <a:r>
                        <a:rPr lang="ru-RU" sz="1000" kern="1200" dirty="0" smtClean="0">
                          <a:solidFill>
                            <a:schemeClr val="dk1"/>
                          </a:solidFill>
                          <a:latin typeface="+mn-lt"/>
                          <a:ea typeface="+mn-ea"/>
                          <a:cs typeface="+mn-cs"/>
                        </a:rPr>
                        <a:t>Положения ст. 475 о качестве могут применяться по выбору вместо ст. 431.2?</a:t>
                      </a:r>
                    </a:p>
                    <a:p>
                      <a:pPr marL="0" lvl="1" indent="0" algn="l"/>
                      <a:r>
                        <a:rPr lang="ru-RU" sz="1000" kern="1200" dirty="0" smtClean="0">
                          <a:solidFill>
                            <a:schemeClr val="dk1"/>
                          </a:solidFill>
                          <a:latin typeface="+mn-lt"/>
                          <a:ea typeface="+mn-ea"/>
                          <a:cs typeface="+mn-cs"/>
                        </a:rPr>
                        <a:t>Положения ст. 434.1 о преддоговорной ответственности могут применяться по выбору кредитора вместо ст. 431.2? Или</a:t>
                      </a:r>
                      <a:r>
                        <a:rPr lang="ru-RU" sz="1000" kern="1200" baseline="0" dirty="0" smtClean="0">
                          <a:solidFill>
                            <a:schemeClr val="dk1"/>
                          </a:solidFill>
                          <a:latin typeface="+mn-lt"/>
                          <a:ea typeface="+mn-ea"/>
                          <a:cs typeface="+mn-cs"/>
                        </a:rPr>
                        <a:t> ст. 434.1, это частный случай ст. 431.2, когда договор не был заключен?</a:t>
                      </a:r>
                      <a:r>
                        <a:rPr lang="en-US" sz="1000" kern="1200" baseline="0" dirty="0" smtClean="0">
                          <a:solidFill>
                            <a:schemeClr val="dk1"/>
                          </a:solidFill>
                          <a:latin typeface="+mn-lt"/>
                          <a:ea typeface="+mn-ea"/>
                          <a:cs typeface="+mn-cs"/>
                        </a:rPr>
                        <a:t> (</a:t>
                      </a:r>
                      <a:r>
                        <a:rPr lang="ru-RU" sz="1000" kern="1200" baseline="0" smtClean="0">
                          <a:solidFill>
                            <a:schemeClr val="dk1"/>
                          </a:solidFill>
                          <a:latin typeface="+mn-lt"/>
                          <a:ea typeface="+mn-ea"/>
                          <a:cs typeface="+mn-cs"/>
                        </a:rPr>
                        <a:t>Постановление Пленума ВС РФ от 24.03.2016 № 7)</a:t>
                      </a:r>
                      <a:endParaRPr lang="ru-RU" sz="1000" kern="1200" dirty="0" smtClean="0">
                        <a:solidFill>
                          <a:schemeClr val="dk1"/>
                        </a:solidFill>
                        <a:latin typeface="+mn-lt"/>
                        <a:ea typeface="+mn-ea"/>
                        <a:cs typeface="+mn-cs"/>
                      </a:endParaRPr>
                    </a:p>
                  </a:txBody>
                  <a:tcPr/>
                </a:tc>
              </a:tr>
            </a:tbl>
          </a:graphicData>
        </a:graphic>
      </p:graphicFrame>
    </p:spTree>
    <p:extLst>
      <p:ext uri="{BB962C8B-B14F-4D97-AF65-F5344CB8AC3E}">
        <p14:creationId xmlns:p14="http://schemas.microsoft.com/office/powerpoint/2010/main" val="54500011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Debevoise Colors">
      <a:dk1>
        <a:srgbClr val="000000"/>
      </a:dk1>
      <a:lt1>
        <a:srgbClr val="FFFFFF"/>
      </a:lt1>
      <a:dk2>
        <a:srgbClr val="E5E5E6"/>
      </a:dk2>
      <a:lt2>
        <a:srgbClr val="ED174F"/>
      </a:lt2>
      <a:accent1>
        <a:srgbClr val="7E0C40"/>
      </a:accent1>
      <a:accent2>
        <a:srgbClr val="DD88AC"/>
      </a:accent2>
      <a:accent3>
        <a:srgbClr val="58585A"/>
      </a:accent3>
      <a:accent4>
        <a:srgbClr val="00B0BD"/>
      </a:accent4>
      <a:accent5>
        <a:srgbClr val="4683B4"/>
      </a:accent5>
      <a:accent6>
        <a:srgbClr val="FCAF17"/>
      </a:accent6>
      <a:hlink>
        <a:srgbClr val="009BDA"/>
      </a:hlink>
      <a:folHlink>
        <a:srgbClr val="009BDA"/>
      </a:folHlink>
    </a:clrScheme>
    <a:fontScheme name="Debevoise Fonts">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dirty="0" err="1" smtClean="0">
            <a:latin typeface="+mj-lt"/>
          </a:defRPr>
        </a:defPPr>
      </a:lstStyle>
    </a:tx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lternate Subtitle">
  <a:themeElements>
    <a:clrScheme name="Debevoise Colors">
      <a:dk1>
        <a:srgbClr val="000000"/>
      </a:dk1>
      <a:lt1>
        <a:srgbClr val="FFFFFF"/>
      </a:lt1>
      <a:dk2>
        <a:srgbClr val="E5E5E6"/>
      </a:dk2>
      <a:lt2>
        <a:srgbClr val="ED174F"/>
      </a:lt2>
      <a:accent1>
        <a:srgbClr val="7E0C40"/>
      </a:accent1>
      <a:accent2>
        <a:srgbClr val="DD88AC"/>
      </a:accent2>
      <a:accent3>
        <a:srgbClr val="58585A"/>
      </a:accent3>
      <a:accent4>
        <a:srgbClr val="00B0BD"/>
      </a:accent4>
      <a:accent5>
        <a:srgbClr val="4683B4"/>
      </a:accent5>
      <a:accent6>
        <a:srgbClr val="FCAF17"/>
      </a:accent6>
      <a:hlink>
        <a:srgbClr val="009BDA"/>
      </a:hlink>
      <a:folHlink>
        <a:srgbClr val="009BDA"/>
      </a:folHlink>
    </a:clrScheme>
    <a:fontScheme name="Debevoise Fonts">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400" dirty="0" err="1" smtClean="0">
            <a:latin typeface="+mj-lt"/>
          </a:defRPr>
        </a:defPPr>
      </a:lstStyle>
    </a:tx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OC Marker">
  <a:themeElements>
    <a:clrScheme name="Debevoise Colors">
      <a:dk1>
        <a:srgbClr val="000000"/>
      </a:dk1>
      <a:lt1>
        <a:srgbClr val="FFFFFF"/>
      </a:lt1>
      <a:dk2>
        <a:srgbClr val="E5E5E6"/>
      </a:dk2>
      <a:lt2>
        <a:srgbClr val="ED174F"/>
      </a:lt2>
      <a:accent1>
        <a:srgbClr val="7E0C40"/>
      </a:accent1>
      <a:accent2>
        <a:srgbClr val="DD88AC"/>
      </a:accent2>
      <a:accent3>
        <a:srgbClr val="58585A"/>
      </a:accent3>
      <a:accent4>
        <a:srgbClr val="00B0BD"/>
      </a:accent4>
      <a:accent5>
        <a:srgbClr val="4683B4"/>
      </a:accent5>
      <a:accent6>
        <a:srgbClr val="FCAF17"/>
      </a:accent6>
      <a:hlink>
        <a:srgbClr val="009BDA"/>
      </a:hlink>
      <a:folHlink>
        <a:srgbClr val="009BDA"/>
      </a:folHlink>
    </a:clrScheme>
    <a:fontScheme name="Debevoise Fonts">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400" dirty="0" err="1" smtClean="0">
            <a:latin typeface="+mj-lt"/>
          </a:defRPr>
        </a:defPPr>
      </a:lstStyle>
    </a:tx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Style Guide (Do not use)">
  <a:themeElements>
    <a:clrScheme name="Debevoise Colors">
      <a:dk1>
        <a:srgbClr val="000000"/>
      </a:dk1>
      <a:lt1>
        <a:srgbClr val="FFFFFF"/>
      </a:lt1>
      <a:dk2>
        <a:srgbClr val="E5E5E6"/>
      </a:dk2>
      <a:lt2>
        <a:srgbClr val="ED174F"/>
      </a:lt2>
      <a:accent1>
        <a:srgbClr val="7E0C40"/>
      </a:accent1>
      <a:accent2>
        <a:srgbClr val="DD88AC"/>
      </a:accent2>
      <a:accent3>
        <a:srgbClr val="58585A"/>
      </a:accent3>
      <a:accent4>
        <a:srgbClr val="00B0BD"/>
      </a:accent4>
      <a:accent5>
        <a:srgbClr val="4683B4"/>
      </a:accent5>
      <a:accent6>
        <a:srgbClr val="FCAF17"/>
      </a:accent6>
      <a:hlink>
        <a:srgbClr val="009BDA"/>
      </a:hlink>
      <a:folHlink>
        <a:srgbClr val="009BDA"/>
      </a:folHlink>
    </a:clrScheme>
    <a:fontScheme name="Debevoise Fonts">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5875">
          <a:solidFill>
            <a:schemeClr val="tx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400" dirty="0" err="1" smtClean="0">
            <a:latin typeface="+mj-lt"/>
          </a:defRPr>
        </a:defPPr>
      </a:lstStyle>
    </a:tx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10880</Words>
  <Application>Microsoft Office PowerPoint</Application>
  <PresentationFormat>On-screen Show (4:3)</PresentationFormat>
  <Paragraphs>722</Paragraphs>
  <Slides>54</Slides>
  <Notes>0</Notes>
  <HiddenSlides>0</HiddenSlides>
  <MMClips>0</MMClips>
  <ScaleCrop>false</ScaleCrop>
  <HeadingPairs>
    <vt:vector size="4" baseType="variant">
      <vt:variant>
        <vt:lpstr>Theme</vt:lpstr>
      </vt:variant>
      <vt:variant>
        <vt:i4>4</vt:i4>
      </vt:variant>
      <vt:variant>
        <vt:lpstr>Slide Titles</vt:lpstr>
      </vt:variant>
      <vt:variant>
        <vt:i4>54</vt:i4>
      </vt:variant>
    </vt:vector>
  </HeadingPairs>
  <TitlesOfParts>
    <vt:vector size="58" baseType="lpstr">
      <vt:lpstr>Blank</vt:lpstr>
      <vt:lpstr>Alternate Subtitle</vt:lpstr>
      <vt:lpstr>TOC Marker</vt:lpstr>
      <vt:lpstr>Style Guide (Do not use)</vt:lpstr>
      <vt:lpstr>Заверения об обстоятельствах в российском праве: прижился ли результат заимствования?  </vt:lpstr>
      <vt:lpstr>Заверения и гарантии континентальное право</vt:lpstr>
      <vt:lpstr>Причины заимствования </vt:lpstr>
      <vt:lpstr>Причины заимствования </vt:lpstr>
      <vt:lpstr>Причины заимствования </vt:lpstr>
      <vt:lpstr>Самостоятельное обязательство</vt:lpstr>
      <vt:lpstr>Заверения и гарантии в английском праве</vt:lpstr>
      <vt:lpstr>Заверения и гарантии в английском праве</vt:lpstr>
      <vt:lpstr>Заверения в российском праве – ст. 431.2 ГК РФ</vt:lpstr>
      <vt:lpstr>Судебная практика по ст. 431.2</vt:lpstr>
      <vt:lpstr>Судебная практика по ст. 431.2</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1 - Заблуждение и обман (ст. 178 и ст. 179 ГК РФ)</vt:lpstr>
      <vt:lpstr>Приложение 2 - Применение положений о купле-продаже товаров</vt:lpstr>
      <vt:lpstr>Приложение 2 - Применение положений о купле-продаже товаров</vt:lpstr>
      <vt:lpstr>Приложение 2 - Применение положений о купле-продаже товаров</vt:lpstr>
      <vt:lpstr>Приложение 2 – Применение положений о купле-продаже</vt:lpstr>
      <vt:lpstr>Приложение 2 - Применение положений о купле-продаже товаров</vt:lpstr>
      <vt:lpstr>Приложение 3 - Самостоятельное обязательство</vt:lpstr>
      <vt:lpstr>Приложение 3 – Самостоятельное обязательство </vt:lpstr>
      <vt:lpstr>Приложение 3 – Самостоятельное обязательство </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Приложение 4 – Заверения об обстоятельствах</vt:lpstr>
      <vt:lpstr>Контакты</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Новые договорные механизмы распределения риска в российском праве:       заверение об обстоятельствах и            возмещение потерь</dc:title>
  <cp:lastModifiedBy>Debevoise User</cp:lastModifiedBy>
  <cp:revision>87</cp:revision>
  <cp:lastPrinted>2018-08-28T19:27:59Z</cp:lastPrinted>
  <dcterms:modified xsi:type="dcterms:W3CDTF">2019-06-03T14:43:57Z</dcterms:modified>
</cp:coreProperties>
</file>