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73" r:id="rId5"/>
    <p:sldId id="274" r:id="rId6"/>
    <p:sldId id="275" r:id="rId7"/>
    <p:sldId id="277" r:id="rId8"/>
    <p:sldId id="27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2362" autoAdjust="0"/>
  </p:normalViewPr>
  <p:slideViewPr>
    <p:cSldViewPr>
      <p:cViewPr>
        <p:scale>
          <a:sx n="90" d="100"/>
          <a:sy n="90" d="100"/>
        </p:scale>
        <p:origin x="-56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E7E3-E843-4ACC-8E83-DC0F2DF3CFE1}" type="datetimeFigureOut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20E4E-27BE-4D74-83E9-95820F0717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910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20E4E-27BE-4D74-83E9-95820F07179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093-87A7-4504-AF20-E9CE07F9D5C4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E45BF9-A8DF-48F3-9359-302D62C40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2A366F-269B-4C7D-AD9F-838BB6997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3188"/>
            <a:ext cx="15811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736B-A470-4FCA-B527-6645B2368F9D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CE0A-176E-4C26-9551-B9E5F8028DA2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92C0-543E-41C5-9824-3F1100A596DB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6FE7-F3EA-4E5A-9145-1539FDD1B5FD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F6E5-374D-4632-8C73-76BBA2D7A646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751F-2010-4508-85C5-74D57EA7A983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C562-EB68-46EB-BC36-070A8B0E294D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E762-21C6-4CA5-99EE-4C43347D212E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E4B1-E796-4FB0-B07F-837C0C6AFDA2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B006-EEEA-4DAA-A2A0-66D443F623AB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D8ED-CD4A-4F8E-B0F6-6F3BCC9AA5ED}" type="datetime1">
              <a:rPr lang="ru-RU" smtClean="0"/>
              <a:pPr/>
              <a:t>02.07.2019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A67D-A9FC-4290-A995-7CE0DCCC4C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НАЦИОНАЛЬНЫЙ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ИССЛЕДОВАТЕЛЬСКИЙ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МОСКОВСКИЙ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ГОСУДАРСТВЕННЫЙ СТРОИТЕЛЬНЫЙ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(НИУ МГСУ)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1B73D61-1356-4299-945E-E008A383AEF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теплоты, учитываемые при моделировании теплового режима городской канализационной насосной станции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9290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Научный руководитель: д.т.н. проф. Прохоров Виталий Иванович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Докладчик: аспирант каф.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ТГиВ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Разаков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Мухаммет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Азатович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1" descr="C:\Users\Shot\Desktop\kan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500626" cy="4000528"/>
          </a:xfrm>
          <a:prstGeom prst="rect">
            <a:avLst/>
          </a:prstGeom>
          <a:noFill/>
        </p:spPr>
      </p:pic>
      <p:pic>
        <p:nvPicPr>
          <p:cNvPr id="18" name="Picture 2" descr="C:\Users\Shot\Desktop\image15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4014781" cy="40005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14282" y="100010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Особенности теплового режима различных КНС зависит от глубины заложения, от расположения камеры-резервуара и т.д.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1604" y="214290"/>
            <a:ext cx="73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Тепловой режим здания ГКНС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14414" y="214290"/>
            <a:ext cx="735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Здание КНС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План подземной ча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42931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азрез 1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- План подземной части ГКНС;  Б - Разрез здания ГКНС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1.Насос канализационный вертикальный; 2.Грабельная решетка; 3.Подающий трубопровод; 4.Отводящий трубопровод; 5.Задвижка на подающем трубопроводе;6. Задвижка на отводящем трубопроводе;7.Щитовой затвор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эл.приводом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8.Обратный клапан;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агнетательный, выходящий из КНС трубопровода.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478632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478632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00166" y="142852"/>
            <a:ext cx="71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теплоты в ГКНС (Часть 1)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928670"/>
          <a:ext cx="8640000" cy="4831340"/>
        </p:xfrm>
        <a:graphic>
          <a:graphicData uri="http://schemas.openxmlformats.org/drawingml/2006/table">
            <a:tbl>
              <a:tblPr/>
              <a:tblGrid>
                <a:gridCol w="1080000"/>
                <a:gridCol w="1134578"/>
                <a:gridCol w="1143008"/>
                <a:gridCol w="962414"/>
                <a:gridCol w="1080000"/>
                <a:gridCol w="1080000"/>
                <a:gridCol w="1080000"/>
                <a:gridCol w="1080000"/>
              </a:tblGrid>
              <a:tr h="357190">
                <a:tc gridSpan="4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Внешние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1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2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2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2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Окружающий грунт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Солнечная радиация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Сточные воды в резервуаре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Эл. приводы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насосных агрегатов, перекачивающих сточные воды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Сопутствующие трубопроводы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системы теплоснабжения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Атмосферный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воздух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(Инфильтрация 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Эксфильтрация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результате действия ветра и гравитационного давления)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Сточные воды в перекачивающем на очистные сооружения трубопроводе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Эл. приводы насосных агрегатов, участвующих в промывке грабельных решеток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rowSpan="3"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Трубопроводы</a:t>
                      </a:r>
                    </a:p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системы горячего водоснабжения обслуживающих, ремонтных бытовых, лабораторных и административных помещений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освещения здания</a:t>
                      </a:r>
                    </a:p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том числе аварийная)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Провода электроснабжения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Другое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оборудование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Люди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00166" y="142852"/>
            <a:ext cx="71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теплоты в ГКНС (Часть 2)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928670"/>
          <a:ext cx="8640000" cy="5758088"/>
        </p:xfrm>
        <a:graphic>
          <a:graphicData uri="http://schemas.openxmlformats.org/drawingml/2006/table">
            <a:tbl>
              <a:tblPr/>
              <a:tblGrid>
                <a:gridCol w="1080000"/>
                <a:gridCol w="1134578"/>
                <a:gridCol w="1143008"/>
                <a:gridCol w="962414"/>
                <a:gridCol w="1080000"/>
                <a:gridCol w="1080000"/>
                <a:gridCol w="1080000"/>
                <a:gridCol w="1080000"/>
              </a:tblGrid>
              <a:tr h="357190">
                <a:tc gridSpan="4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Внешние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256"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0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0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0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Теплый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период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Холодный 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</a:t>
                      </a:r>
                      <a:endParaRPr lang="ru-RU" sz="1000" b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388">
                <a:tc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</a:rPr>
                        <a:t>Система видеонаблюдения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454"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Воздух системы вентиляции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rowSpan="5"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</a:rPr>
                        <a:t>Тепловые поступления от бытового, лабораторного и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0"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административного блока (Рис.1)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Параллельный блок сооружения ГКНС (При наличии) (Рис.2)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/>
                          <a:ea typeface="Times New Roman"/>
                          <a:cs typeface="Times New Roman"/>
                        </a:rPr>
                        <a:t>Аварийно-регулирующий резервуар (При наличии)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indent="2266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1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Воздуховоды</a:t>
                      </a:r>
                    </a:p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 вентиляции ГКНС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15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Трубопроводы системы отопления бытовых, лабораторных и административных помещений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00166" y="142852"/>
            <a:ext cx="71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ГКНС Центральная</a:t>
            </a:r>
          </a:p>
        </p:txBody>
      </p:sp>
      <p:pic>
        <p:nvPicPr>
          <p:cNvPr id="23556" name="Picture 4" descr="C:\Users\Shot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858048" cy="4384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00166" y="142852"/>
            <a:ext cx="71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ГКНС Центральная</a:t>
            </a:r>
          </a:p>
        </p:txBody>
      </p:sp>
      <p:pic>
        <p:nvPicPr>
          <p:cNvPr id="1026" name="Picture 2" descr="C:\Users\Shot\Desktop\IMG_4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00166" y="142852"/>
            <a:ext cx="71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ГКНС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Черкизовская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Shot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003300"/>
            <a:ext cx="7486650" cy="483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media.professionali.ru/processor/logos/s175_100/2013/07/23/www-nposodi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дзаголовок 9"/>
          <p:cNvSpPr txBox="1">
            <a:spLocks/>
          </p:cNvSpPr>
          <p:nvPr/>
        </p:nvSpPr>
        <p:spPr>
          <a:xfrm>
            <a:off x="8429652" y="214290"/>
            <a:ext cx="571504" cy="500066"/>
          </a:xfrm>
          <a:prstGeom prst="rect">
            <a:avLst/>
          </a:prstGeom>
          <a:noFill/>
        </p:spPr>
        <p:txBody>
          <a:bodyPr vert="horz" lIns="182880" tIns="0">
            <a:normAutofit lnSpcReduction="10000"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428860" y="2857496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0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368</Words>
  <Application>Microsoft Office PowerPoint</Application>
  <PresentationFormat>Экран (4:3)</PresentationFormat>
  <Paragraphs>133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Емельянов</dc:creator>
  <cp:lastModifiedBy>Shot</cp:lastModifiedBy>
  <cp:revision>335</cp:revision>
  <dcterms:created xsi:type="dcterms:W3CDTF">2018-03-30T13:53:16Z</dcterms:created>
  <dcterms:modified xsi:type="dcterms:W3CDTF">2019-07-02T20:44:33Z</dcterms:modified>
</cp:coreProperties>
</file>