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1" r:id="rId4"/>
    <p:sldId id="258" r:id="rId5"/>
    <p:sldId id="272" r:id="rId6"/>
    <p:sldId id="261" r:id="rId7"/>
    <p:sldId id="263" r:id="rId8"/>
    <p:sldId id="259" r:id="rId9"/>
    <p:sldId id="273" r:id="rId10"/>
    <p:sldId id="260" r:id="rId11"/>
    <p:sldId id="274" r:id="rId12"/>
    <p:sldId id="262" r:id="rId13"/>
    <p:sldId id="275" r:id="rId14"/>
    <p:sldId id="266" r:id="rId15"/>
    <p:sldId id="276" r:id="rId16"/>
    <p:sldId id="267" r:id="rId17"/>
    <p:sldId id="280" r:id="rId18"/>
    <p:sldId id="268" r:id="rId19"/>
    <p:sldId id="279" r:id="rId20"/>
    <p:sldId id="269" r:id="rId21"/>
    <p:sldId id="277" r:id="rId22"/>
    <p:sldId id="27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73D12-FE41-4E72-A659-1145B0962390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EDA86-DA93-4387-B01C-F7C6EB0BC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4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BD89D4-CF59-43E2-8187-A8F1B080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8"/>
            <a:ext cx="3616485" cy="46693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БИОКАПИТАЛИЗМ И МОБИЛИЗАЦИЯЯ БИОКАПИТАЛА</a:t>
            </a: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Д.В. Михель, Москва, д.флс.н., профессор,</a:t>
            </a:r>
            <a:br>
              <a:rPr lang="ru-RU" sz="2200" dirty="0"/>
            </a:br>
            <a:r>
              <a:rPr lang="ru-RU" sz="2200" dirty="0"/>
              <a:t>РАНХИГС, Ассоциация медицинских антропологов</a:t>
            </a: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5 декабря 2018 г. </a:t>
            </a:r>
            <a:br>
              <a:rPr lang="ru-RU" sz="2200" dirty="0"/>
            </a:br>
            <a:r>
              <a:rPr lang="ru-RU" sz="2200" dirty="0"/>
              <a:t>Санкт-Петербург, РХГА, Общероссийская конференция «Философско-религиозные проблемы биотехнологического улучшения человека»</a:t>
            </a:r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Объект 8">
            <a:extLst>
              <a:ext uri="{FF2B5EF4-FFF2-40B4-BE49-F238E27FC236}">
                <a16:creationId xmlns:a16="http://schemas.microsoft.com/office/drawing/2014/main" id="{7CE1BF03-B844-463A-8287-10E51A5B3F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r="6388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2598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C6E77-7B8F-4DF8-9C3E-07EEB398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FF"/>
                </a:solidFill>
              </a:rPr>
              <a:t>Рациональное управление (эксплуатация) биокапиталом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0AE11-02BC-4708-BFD0-38FAE8BC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31443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Чтобы выжить в условиях новейшего биокапитализма людям приходится искать все новые способы коммодификации себя. При этом одни для этого продают свой имидж и уникальные знания, а другие – эмоциональный труд, секс-услуги, репродуктивные способности, генетический материал и даже (в рамках нелегальных практик торговли органами) части самих себя.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В обществе эпохи биокапитализма продолжает царить неравенство, хотя научно-технический прогресс, особенно в биомедицине, внес существенные изменения в существование людей – не только наиболее обеспеченных, но и самых бедных.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Наблюдается появление все новых форм применения разнообразных человеческих способностей, но «человеческое достоинство то и дело вкладывается в недостойную работу».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</a:rPr>
              <a:t>M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en-US" sz="1600" dirty="0">
                <a:solidFill>
                  <a:srgbClr val="000000"/>
                </a:solidFill>
              </a:rPr>
              <a:t>Combes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B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Aspe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Revenu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garanti</a:t>
            </a:r>
            <a:r>
              <a:rPr lang="en-US" sz="1600" dirty="0">
                <a:solidFill>
                  <a:srgbClr val="000000"/>
                </a:solidFill>
              </a:rPr>
              <a:t> et </a:t>
            </a:r>
            <a:r>
              <a:rPr lang="en-US" sz="1600" dirty="0" err="1">
                <a:solidFill>
                  <a:srgbClr val="000000"/>
                </a:solidFill>
              </a:rPr>
              <a:t>biopolitique</a:t>
            </a:r>
            <a:r>
              <a:rPr lang="ru-RU" sz="1600" dirty="0">
                <a:solidFill>
                  <a:srgbClr val="000000"/>
                </a:solidFill>
              </a:rPr>
              <a:t>, 1998.</a:t>
            </a:r>
          </a:p>
        </p:txBody>
      </p:sp>
    </p:spTree>
    <p:extLst>
      <p:ext uri="{BB962C8B-B14F-4D97-AF65-F5344CB8AC3E}">
        <p14:creationId xmlns:p14="http://schemas.microsoft.com/office/powerpoint/2010/main" val="138813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E39C8-6CF9-48F8-959A-2EA1889A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Рациональное управление (эксплуатация) биокапиталом</a:t>
            </a:r>
          </a:p>
        </p:txBody>
      </p:sp>
      <p:pic>
        <p:nvPicPr>
          <p:cNvPr id="5" name="Объект 4" descr="Изображение выглядит как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460E4E8-4A63-40E4-A7E5-ACE0A37FC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3" b="1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3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BD5FC-4C34-4A94-A4FE-408F0D98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FF"/>
                </a:solidFill>
              </a:rPr>
              <a:t>Концентрация на посюстороннем, игнорирование потустороннего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675A5-4FE1-46EB-BFC0-90EDE82B7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000000"/>
                </a:solidFill>
              </a:rPr>
              <a:t>Повышенное внимание современного человека к вопросам здоровья, долголетия и собственного имиджа обусловлено влиянием двух тесно взаимосвязанных групп факторов – 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000000"/>
                </a:solidFill>
              </a:rPr>
              <a:t>с одной стороны, новейшего капитализма, который требует от человека «заботиться о себе», «инвестировать в себя», «быть менеджером самого себя», поскольку только это может принести коммерческий результат, общественное признание и личное удовлетворение,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000000"/>
                </a:solidFill>
              </a:rPr>
              <a:t>с другой стороны – появлением новых биомедицинских знаний и технологий, которые обещают удовлетворять этим требованиям и при этом сами выступают агентами капиталистического рынка.</a:t>
            </a: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0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9E43E-962D-4738-808C-A8C98BB1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Концентрация</a:t>
            </a:r>
            <a:r>
              <a:rPr lang="en-US" sz="2400" dirty="0"/>
              <a:t> на </a:t>
            </a:r>
            <a:r>
              <a:rPr lang="en-US" sz="2400" dirty="0" err="1"/>
              <a:t>посюстороннем</a:t>
            </a:r>
            <a:r>
              <a:rPr lang="en-US" sz="2400" dirty="0"/>
              <a:t>, </a:t>
            </a:r>
            <a:br>
              <a:rPr lang="ru-RU" sz="2400" dirty="0"/>
            </a:br>
            <a:r>
              <a:rPr lang="en-US" sz="2400" dirty="0" err="1"/>
              <a:t>игнорирование</a:t>
            </a:r>
            <a:r>
              <a:rPr lang="en-US" sz="2400" dirty="0"/>
              <a:t> </a:t>
            </a:r>
            <a:r>
              <a:rPr lang="en-US" sz="2400" dirty="0" err="1"/>
              <a:t>потустороннего</a:t>
            </a:r>
            <a:endParaRPr lang="en-US" sz="2400" dirty="0"/>
          </a:p>
        </p:txBody>
      </p:sp>
      <p:pic>
        <p:nvPicPr>
          <p:cNvPr id="5" name="Объект 4" descr="Изображение выглядит как текст, книга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A2B92DE-1EDD-4890-B6A1-0819CF6E3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" b="19296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5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7F28-33E3-43F8-BE04-108B2B2F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FFFFFF"/>
                </a:solidFill>
              </a:rPr>
              <a:t>Био-техно-логии – технологии рационального управления биокапиталом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9A29D-13CD-441E-A20C-27E622086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0000"/>
                </a:solidFill>
              </a:rPr>
              <a:t>Персонализированная медицина</a:t>
            </a:r>
            <a:r>
              <a:rPr lang="ru-RU" sz="1200" dirty="0">
                <a:solidFill>
                  <a:srgbClr val="000000"/>
                </a:solidFill>
              </a:rPr>
              <a:t> - технология управления жизнью людей посредством коррекции жизнеугрожающих и ежедневных рисков и превращения человеческой жизни в бизнес-проект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0000"/>
                </a:solidFill>
              </a:rPr>
              <a:t>Клеточная медицина</a:t>
            </a:r>
            <a:r>
              <a:rPr lang="ru-RU" sz="1200" dirty="0">
                <a:solidFill>
                  <a:srgbClr val="000000"/>
                </a:solidFill>
              </a:rPr>
              <a:t> - технология управления жизнью посредством продления жизни и молодости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0000"/>
                </a:solidFill>
              </a:rPr>
              <a:t>Трансплантационная медицина</a:t>
            </a:r>
            <a:r>
              <a:rPr lang="ru-RU" sz="1200" dirty="0">
                <a:solidFill>
                  <a:srgbClr val="000000"/>
                </a:solidFill>
              </a:rPr>
              <a:t> – технология управления жизнью посредством обеспечения выживания пациентов с тяжелыми хроническими заболеваниями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0000"/>
                </a:solidFill>
              </a:rPr>
              <a:t>Нейрокогнитивная медицина</a:t>
            </a:r>
            <a:r>
              <a:rPr lang="ru-RU" sz="1200" dirty="0">
                <a:solidFill>
                  <a:srgbClr val="000000"/>
                </a:solidFill>
              </a:rPr>
              <a:t> – технология улучшения когнитивных способностей человека в связи ростом конкуренции на рынке образовательных услуг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0000"/>
                </a:solidFill>
              </a:rPr>
              <a:t>Спортивная медицина</a:t>
            </a:r>
            <a:r>
              <a:rPr lang="ru-RU" sz="1200" dirty="0">
                <a:solidFill>
                  <a:srgbClr val="000000"/>
                </a:solidFill>
              </a:rPr>
              <a:t> – технология улучшения телесно-физических параметров человеческой идентичности в связи с развитием индустрии спорта и спортивного бизнеса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0000"/>
                </a:solidFill>
              </a:rPr>
              <a:t>Эстетическая медицина</a:t>
            </a:r>
            <a:r>
              <a:rPr lang="ru-RU" sz="1200" dirty="0">
                <a:solidFill>
                  <a:srgbClr val="000000"/>
                </a:solidFill>
              </a:rPr>
              <a:t> – технология улучшения телесно-эстетических параметров человеческой идентичности в связи с развитием индустрии красоты</a:t>
            </a:r>
          </a:p>
          <a:p>
            <a:pPr>
              <a:lnSpc>
                <a:spcPct val="90000"/>
              </a:lnSpc>
            </a:pPr>
            <a:r>
              <a:rPr lang="ru-RU" sz="1200" b="1" dirty="0">
                <a:solidFill>
                  <a:srgbClr val="000000"/>
                </a:solidFill>
              </a:rPr>
              <a:t>Репродуктивная медицина</a:t>
            </a:r>
            <a:r>
              <a:rPr lang="ru-RU" sz="1200" dirty="0">
                <a:solidFill>
                  <a:srgbClr val="000000"/>
                </a:solidFill>
              </a:rPr>
              <a:t> – технология управления репродукцией в связи с растущей необходимостью решения репродуктивных проблем индивидов в условиях биокапитализма – отложенным материнством и бесплодием.</a:t>
            </a:r>
          </a:p>
        </p:txBody>
      </p:sp>
    </p:spTree>
    <p:extLst>
      <p:ext uri="{BB962C8B-B14F-4D97-AF65-F5344CB8AC3E}">
        <p14:creationId xmlns:p14="http://schemas.microsoft.com/office/powerpoint/2010/main" val="139475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777CD3-161A-4116-9F3D-AC83329A6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17F45-12A7-45AB-A46E-BDAE4A27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Био-техно-логии – технологии рационального управления биокапиталом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5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DFF23-FFBF-45B4-8D2A-C4646181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FFFFFF"/>
                </a:solidFill>
              </a:rPr>
              <a:t>Противоречия, характеризующие влияние биомедицины на существование человека в эпоху биокапитализма (1)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FE567-D760-46B1-95E5-31A57F5C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</a:rPr>
              <a:t>Во-первых, </a:t>
            </a:r>
            <a:r>
              <a:rPr lang="ru-RU" sz="1600" i="1">
                <a:solidFill>
                  <a:srgbClr val="000000"/>
                </a:solidFill>
              </a:rPr>
              <a:t>противоречие между целями и результатами экономического поведения человека</a:t>
            </a:r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</a:rPr>
              <a:t>Повсюду люди стремятся к все большей экономической независимости, самодостаточности и сознают ценность свободного времени.</a:t>
            </a:r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</a:rPr>
              <a:t>Однако в условиях новейшего капитализма человеку не столько предоставляется свобода от труда, сколько предлагается превращать в труд каждый эпизод собственного существования, капитализировать свою жизнь, свою идентичность, свои репродуктивные функции.</a:t>
            </a:r>
          </a:p>
          <a:p>
            <a:pPr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</a:rPr>
              <a:t>Стираются границы между работой и не-работой, между рабочим местом и домом, постоянно приходится «вкладываться в себя», соотносить доходы и траты, заботиться о рациональном управлении биокапиталом.</a:t>
            </a:r>
          </a:p>
          <a:p>
            <a:pPr>
              <a:lnSpc>
                <a:spcPct val="90000"/>
              </a:lnSpc>
            </a:pPr>
            <a:endParaRPr lang="ru-RU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0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4FFD0A-5F06-4FAF-B7C8-0497329E8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6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34566-1D2E-4373-B221-A703CF53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Противоречия, характеризующие влияние биомедицины на существование человека в эпоху биокапитализма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4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DAAD3-D810-4364-9AC2-BF6A67A0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FFFFFF"/>
                </a:solidFill>
              </a:rPr>
              <a:t>Противоречия, характеризующие влияние биомедицины на существование человека в эпоху биокапитализма (2)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58E394-15FD-426C-A094-23FC72D8C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Во-вторых, </a:t>
            </a:r>
            <a:r>
              <a:rPr lang="ru-RU" sz="1600" i="1" dirty="0">
                <a:solidFill>
                  <a:srgbClr val="000000"/>
                </a:solidFill>
              </a:rPr>
              <a:t>противоречие между интересами и выгодами в сфере здоровья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Новейший капитализм поощряет людей все больше инвестировать в собственное здоровье, долголетие и привлекательный имидж.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При этом на капиталистическом рынке здоровья появляется все больше соответствующих услуг, создаваемых посредством биомедицинского знания (персонализированная медицина, клеточная медицина, спортивная медицина, эстетическая медицина нейрокогнитивная медицина и т.д.)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Люди превращаются в потребителей этих услуг, но их провайдеры все чаще продают не столько услуги, сколько надежду (</a:t>
            </a:r>
            <a:r>
              <a:rPr lang="en-US" sz="1600" dirty="0">
                <a:solidFill>
                  <a:srgbClr val="000000"/>
                </a:solidFill>
              </a:rPr>
              <a:t>hope</a:t>
            </a:r>
            <a:r>
              <a:rPr lang="ru-RU" sz="1600" dirty="0">
                <a:solidFill>
                  <a:srgbClr val="000000"/>
                </a:solidFill>
              </a:rPr>
              <a:t>) и откровенно пустые обещания (</a:t>
            </a:r>
            <a:r>
              <a:rPr lang="en-US" sz="1600" dirty="0">
                <a:solidFill>
                  <a:srgbClr val="000000"/>
                </a:solidFill>
              </a:rPr>
              <a:t>hype</a:t>
            </a:r>
            <a:r>
              <a:rPr lang="ru-RU" sz="1600" dirty="0">
                <a:solidFill>
                  <a:srgbClr val="000000"/>
                </a:solidFill>
              </a:rPr>
              <a:t>) более здоровой, долгой и благополучной жизни.</a:t>
            </a:r>
          </a:p>
          <a:p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0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 descr="Изображение выглядит как легкая атлетика, спорт, человек, проигрывател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4117065-08B8-4C2C-9045-DB14A8794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r="-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33872-4AB8-46C8-910A-47589847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Противоречия, характеризующие влияние биомедицины на существование человека в эпоху биокапитализма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47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B2703-9E15-48F1-82B0-E660DCD7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Что и почему происходит с людьми?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CA1F0E-EFA7-441B-94D5-D7DBF6AAB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ru-RU" sz="1600" i="1" dirty="0">
                <a:solidFill>
                  <a:srgbClr val="000000"/>
                </a:solidFill>
              </a:rPr>
              <a:t>В будущем все будут торговать. […] Все непрерывно заняты превращением всех сторон жизни в бизнес: сексуальность, брак, оплодотворение, здоровье, красота, идентичность, познание, отношения, идеи […]. Мы уже не можем точно сказать, когда мы работаем, а когда нет. Мы постоянно заняты проворачиванием разнообразных сделок […]. Даже наемные работники становятся индивидуальными предпринимателями, управляющими своей карьерой, как маленькой фабрикой […], постоянно готовыми приспособиться к новейшим тенденциям. Человек становится фабрикой […]. Ни семья, ни нация не могут устоять перед этой тенденцией</a:t>
            </a:r>
            <a:endParaRPr lang="ru-RU" sz="1600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sz="1600" dirty="0">
                <a:solidFill>
                  <a:srgbClr val="000000"/>
                </a:solidFill>
              </a:rPr>
              <a:t>P. Lévy, World Philosophie, Odile Jacob, 2000.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58E45-80E6-4D53-8AEF-F85FC262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>
                <a:solidFill>
                  <a:srgbClr val="FFFFFF"/>
                </a:solidFill>
              </a:rPr>
              <a:t>Противоречия, характеризующие влияние биомедицины на существование человека в эпоху биокапитализма (3)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A4CFBC-6F52-4E04-9018-8B74DDF7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000000"/>
                </a:solidFill>
              </a:rPr>
              <a:t>В-третьих, </a:t>
            </a:r>
            <a:r>
              <a:rPr lang="ru-RU" sz="1400" i="1" dirty="0">
                <a:solidFill>
                  <a:srgbClr val="000000"/>
                </a:solidFill>
              </a:rPr>
              <a:t>противоречия в сфере реальных возможностей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000000"/>
                </a:solidFill>
              </a:rPr>
              <a:t>Прогресс биомедицины в плане продления жизни, улучшения идентичности и решения проблем в сфере репродукции обещает равные возможности всем на безбедное и благополучное существование.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000000"/>
                </a:solidFill>
              </a:rPr>
              <a:t>Но в условиях капитализма доступ к достижениям биомедицинского знания для огромного числа людей ограничен.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000000"/>
                </a:solidFill>
              </a:rPr>
              <a:t>Более того, для решения проблем в сфере здоровья одних людей другим приходится расходовать собственный биокапитал, нередко без соответствующей моральной и материальной компенсации.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000000"/>
                </a:solidFill>
              </a:rPr>
              <a:t>Это характерно, прежде всего, для практик суррогатного материнства и сферы «репродуктивного труда», а также для запрещенной законом торговли собственными органами.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4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одежда, человек, женщина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F30B45B-70A1-44B4-99E1-065E8B024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r="1635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8B031-07DB-494A-8F08-56689A20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Противоречия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характеризующие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влияние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биомедицины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существование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человека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эпоху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биокапитализма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9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5AFBF-6F75-496B-A42A-D33B3D6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>
                <a:solidFill>
                  <a:srgbClr val="FFFFFF"/>
                </a:solidFill>
              </a:rPr>
              <a:t>Противоречия, характеризующие влияние биомедицины на существование человека в эпоху биокапитализма (4)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8AEE6F-F9C7-4D59-B318-C6C473FBC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>
                <a:solidFill>
                  <a:srgbClr val="000000"/>
                </a:solidFill>
              </a:rPr>
              <a:t>В-четвертых, </a:t>
            </a:r>
            <a:r>
              <a:rPr lang="ru-RU" sz="1400" i="1">
                <a:solidFill>
                  <a:srgbClr val="000000"/>
                </a:solidFill>
              </a:rPr>
              <a:t>противоречие в направленности применения биомедицинского знания.</a:t>
            </a:r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rgbClr val="000000"/>
                </a:solidFill>
              </a:rPr>
              <a:t>В новейшем капиталистическом обществе биомедицина перестает быть предметом общественно-государственного управления, переходит в подчинение крупному капиталу, превращается в сферу высокодоходного бизнеса</a:t>
            </a:r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rgbClr val="000000"/>
                </a:solidFill>
              </a:rPr>
              <a:t>Общественность утрачивает возможность контролировать ориентацию биомедицинского знания.</a:t>
            </a:r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rgbClr val="000000"/>
                </a:solidFill>
              </a:rPr>
              <a:t>Крупные корпорации поощряют развитие исследований в одних сферах биомедицины, но неохотно поддерживают другие.</a:t>
            </a:r>
          </a:p>
          <a:p>
            <a:pPr>
              <a:lnSpc>
                <a:spcPct val="90000"/>
              </a:lnSpc>
            </a:pPr>
            <a:r>
              <a:rPr lang="ru-RU" sz="1400">
                <a:solidFill>
                  <a:srgbClr val="000000"/>
                </a:solidFill>
              </a:rPr>
              <a:t>Так, создается все больше средств для улучшения когнитивных и физических способностей, для омоложения, но наблюдается замедление прогресса в производстве эффективных средств против инфекционных заболеваний, рака и диабета.</a:t>
            </a:r>
          </a:p>
          <a:p>
            <a:pPr>
              <a:lnSpc>
                <a:spcPct val="90000"/>
              </a:lnSpc>
            </a:pPr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71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18D2F-1439-476A-B952-710253AC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Противоречия, характеризующие влияние биомедицины на существование человека в эпоху биокапитализма</a:t>
            </a:r>
          </a:p>
        </p:txBody>
      </p:sp>
      <p:pic>
        <p:nvPicPr>
          <p:cNvPr id="9" name="Объект 8" descr="Изображение выглядит как внутренний, стол, е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E3914FC-641D-4CF9-BFC8-757A6623D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5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текст,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29C4D2F-C656-4447-B018-F3A2CAD07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458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DB7D6-B827-43C6-B54A-C3E092D6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Что и почему происходит с людьми?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0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2365D-3DCC-4EDC-9E43-A10F7E08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Биокапитализм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1DCBB-5966-429E-A653-92696C0F4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Биокапитализм – новейшая стадия развития капитализма, для которой характерно соединение биомедицинского знания и рыночной экономики, а также превращение биологических аспектов человеческого существования в биокапитал. В новых социально-экономических условиях «все непрерывно заняты превращением всех сторон жизни в бизнес». 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При биокапитализме капитал создается уже не столько трудом, сколько всей жизнью людей. Процесс накопления основан не только на использовании знания, но и на всей полноте человеческих способностей. В эту эпоху «всякая человеческая жизнь оказывается в плену расчета и стоимости».</a:t>
            </a:r>
          </a:p>
          <a:p>
            <a:pPr marL="0" indent="0" algn="r">
              <a:buNone/>
            </a:pPr>
            <a:r>
              <a:rPr lang="ru-RU" sz="1600" dirty="0">
                <a:solidFill>
                  <a:srgbClr val="000000"/>
                </a:solidFill>
              </a:rPr>
              <a:t>А. Горц. Нематериальное: знание, стоимость и капитал, 2010.</a:t>
            </a:r>
          </a:p>
          <a:p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0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82A5C-0F25-492F-B2A8-94F97EFD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Биокапитализм</a:t>
            </a:r>
          </a:p>
        </p:txBody>
      </p:sp>
      <p:pic>
        <p:nvPicPr>
          <p:cNvPr id="5" name="Объект 4" descr="Изображение выглядит как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5DC483E-0639-4C54-AC61-DCC201F7B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r="1" b="1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4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3E6F4-4E95-4FF6-8B9A-D40CEB9A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Теоретические источники концепции биокапитализма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6B8E1-CFE6-447C-9BF3-78C67EC7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000000"/>
                </a:solidFill>
              </a:rPr>
              <a:t>Концепции «биополитики», «</a:t>
            </a:r>
            <a:r>
              <a:rPr lang="en-US" sz="1700" dirty="0">
                <a:solidFill>
                  <a:srgbClr val="000000"/>
                </a:solidFill>
              </a:rPr>
              <a:t>Homo economicus</a:t>
            </a:r>
            <a:r>
              <a:rPr lang="ru-RU" sz="1700" dirty="0">
                <a:solidFill>
                  <a:srgbClr val="000000"/>
                </a:solidFill>
              </a:rPr>
              <a:t>»,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ru-RU" sz="1700" dirty="0">
                <a:solidFill>
                  <a:srgbClr val="000000"/>
                </a:solidFill>
              </a:rPr>
              <a:t>«человека-предприятия» (М. Фуко)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000000"/>
                </a:solidFill>
              </a:rPr>
              <a:t>Концепция «когнитивного капитализм» (Б. Польре, А. Горц, А Корсани, К. Марацци, К. Верчеллоне и др.)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000000"/>
                </a:solidFill>
              </a:rPr>
              <a:t>Концепция «техно-научного капитализма» и биокапитала (</a:t>
            </a:r>
            <a:r>
              <a:rPr lang="en-US" sz="1700" dirty="0">
                <a:solidFill>
                  <a:srgbClr val="000000"/>
                </a:solidFill>
              </a:rPr>
              <a:t>K.S. Rajan</a:t>
            </a:r>
            <a:r>
              <a:rPr lang="ru-RU" sz="17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000000"/>
                </a:solidFill>
              </a:rPr>
              <a:t>Концепция биотехнологий и капитализма в неолиберальную эру (</a:t>
            </a:r>
            <a:r>
              <a:rPr lang="es-ES" sz="1700" dirty="0">
                <a:solidFill>
                  <a:srgbClr val="000000"/>
                </a:solidFill>
              </a:rPr>
              <a:t>Cooper M., Waldby C.</a:t>
            </a:r>
            <a:r>
              <a:rPr lang="ru-RU" sz="1700" dirty="0">
                <a:solidFill>
                  <a:srgbClr val="000000"/>
                </a:solidFill>
              </a:rPr>
              <a:t>, </a:t>
            </a:r>
            <a:r>
              <a:rPr lang="es-ES" sz="1700" dirty="0">
                <a:solidFill>
                  <a:srgbClr val="000000"/>
                </a:solidFill>
              </a:rPr>
              <a:t>Franklin S</a:t>
            </a:r>
            <a:r>
              <a:rPr lang="ru-RU" sz="1700" dirty="0">
                <a:solidFill>
                  <a:srgbClr val="000000"/>
                </a:solidFill>
              </a:rPr>
              <a:t>., </a:t>
            </a:r>
            <a:r>
              <a:rPr lang="es-ES" sz="1700" dirty="0">
                <a:solidFill>
                  <a:srgbClr val="000000"/>
                </a:solidFill>
              </a:rPr>
              <a:t>Rose N</a:t>
            </a:r>
            <a:r>
              <a:rPr lang="ru-RU" sz="1700" dirty="0">
                <a:solidFill>
                  <a:srgbClr val="000000"/>
                </a:solidFill>
              </a:rPr>
              <a:t>.  и др.)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000000"/>
                </a:solidFill>
              </a:rPr>
              <a:t>Концепция биокапитализма и био-теория стоимости: </a:t>
            </a:r>
            <a:r>
              <a:rPr lang="en-US" sz="1700" dirty="0">
                <a:solidFill>
                  <a:srgbClr val="000000"/>
                </a:solidFill>
              </a:rPr>
              <a:t>Morini C., Fumagali A. Life put to work: towards a life theory of value // Ephemera: theory &amp; politics in organizations. 2010. </a:t>
            </a:r>
            <a:endParaRPr lang="ru-RU" sz="17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ru-RU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2FA10-22C1-435E-95A2-75FC21A5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12" y="3481557"/>
            <a:ext cx="4540169" cy="18989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FFFFFF"/>
                </a:solidFill>
              </a:rPr>
              <a:t>Концепция биокапитализма возникает на пересечении дискурсов о новейшем обществе и био-техно-науке</a:t>
            </a: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3125" y="2196877"/>
            <a:ext cx="3890875" cy="4661123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2990" y="2336743"/>
            <a:ext cx="3751010" cy="452125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39621" y="-3941"/>
            <a:ext cx="4124601" cy="2980208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0961" y="-5576"/>
            <a:ext cx="3815104" cy="2825978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0AB96-4F31-4121-BF92-A97229A8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5047" y="252504"/>
            <a:ext cx="2832808" cy="1763887"/>
          </a:xfrm>
        </p:spPr>
        <p:txBody>
          <a:bodyPr anchor="ctr">
            <a:normAutofit/>
          </a:bodyPr>
          <a:lstStyle/>
          <a:p>
            <a:r>
              <a:rPr lang="ru-RU" sz="1500"/>
              <a:t>Био-власть</a:t>
            </a:r>
          </a:p>
          <a:p>
            <a:r>
              <a:rPr lang="ru-RU" sz="1500"/>
              <a:t>Био-политика</a:t>
            </a:r>
          </a:p>
          <a:p>
            <a:r>
              <a:rPr lang="ru-RU" sz="1500"/>
              <a:t>Био-экономика</a:t>
            </a:r>
          </a:p>
          <a:p>
            <a:r>
              <a:rPr lang="ru-RU" sz="1500"/>
              <a:t>Био-социальность</a:t>
            </a:r>
          </a:p>
          <a:p>
            <a:r>
              <a:rPr lang="ru-RU" sz="1500"/>
              <a:t>Био-теория стоимости</a:t>
            </a:r>
          </a:p>
          <a:p>
            <a:r>
              <a:rPr lang="ru-RU" sz="1500"/>
              <a:t>Био-капитализм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20C6E13-FE7B-4BA5-BD3C-09D9986DD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6985" y="3000888"/>
            <a:ext cx="2790279" cy="3617361"/>
          </a:xfrm>
        </p:spPr>
        <p:txBody>
          <a:bodyPr anchor="ctr">
            <a:normAutofit/>
          </a:bodyPr>
          <a:lstStyle/>
          <a:p>
            <a:r>
              <a:rPr lang="ru-RU" sz="1500" dirty="0"/>
              <a:t>Био-логия</a:t>
            </a:r>
          </a:p>
          <a:p>
            <a:r>
              <a:rPr lang="ru-RU" sz="1500" dirty="0"/>
              <a:t>Био-медицина</a:t>
            </a:r>
          </a:p>
          <a:p>
            <a:r>
              <a:rPr lang="ru-RU" sz="1500" dirty="0"/>
              <a:t>Био-технология</a:t>
            </a:r>
          </a:p>
          <a:p>
            <a:r>
              <a:rPr lang="ru-RU" sz="1500" dirty="0"/>
              <a:t>Био-техно-логия (в широком смысле)</a:t>
            </a:r>
          </a:p>
          <a:p>
            <a:r>
              <a:rPr lang="ru-RU" sz="1500" dirty="0"/>
              <a:t>Био-техно-наука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61927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0A48-2FC5-4DDE-A954-B1563192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ru-RU" sz="3500">
                <a:solidFill>
                  <a:srgbClr val="FFFFFF"/>
                </a:solidFill>
              </a:rPr>
              <a:t>Особенности биокапитализма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91B88-E3FF-4197-841D-87D816560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Сущностной особенностью всякого капитализма является рациональное использование капитала, его накопление. При биокапитализме принято «вкладываться в себя», накапливать биокапитал.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 Система требует инвестировать в собственное развитие, заботиться о себе, искать все новые средства для поддержания активного творческого долголетия.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При этом личный успех связывается преимущественно с креативностью, обладанием энергией, здоровьем, привлекательным имиджем, способностью продавать не столько какие-то особые компетенции, сколько самого себя.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000000"/>
                </a:solidFill>
              </a:rPr>
              <a:t>Моральным императивом эпохи становится тотальная мобилизация собственного биокапитала.</a:t>
            </a:r>
          </a:p>
        </p:txBody>
      </p:sp>
    </p:spTree>
    <p:extLst>
      <p:ext uri="{BB962C8B-B14F-4D97-AF65-F5344CB8AC3E}">
        <p14:creationId xmlns:p14="http://schemas.microsoft.com/office/powerpoint/2010/main" val="40851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D90C5-7926-4836-B4B3-2E0E4AA8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Особенности</a:t>
            </a:r>
            <a:r>
              <a:rPr lang="en-US" dirty="0"/>
              <a:t> биокапитализма</a:t>
            </a:r>
          </a:p>
        </p:txBody>
      </p:sp>
      <p:pic>
        <p:nvPicPr>
          <p:cNvPr id="5" name="Объект 4" descr="Изображение выглядит как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C43E739-A222-4780-BC0F-0A3A71DFC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 b="4198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74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1292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    БИОКАПИТАЛИЗМ И МОБИЛИЗАЦИЯЯ БИОКАПИТАЛА   Д.В. Михель, Москва, д.флс.н., профессор, РАНХИГС, Ассоциация медицинских антропологов   5 декабря 2018 г.  Санкт-Петербург, РХГА, Общероссийская конференция «Философско-религиозные проблемы биотехнологического улучшения человека»</vt:lpstr>
      <vt:lpstr>Что и почему происходит с людьми?</vt:lpstr>
      <vt:lpstr>Что и почему происходит с людьми?</vt:lpstr>
      <vt:lpstr>Биокапитализм</vt:lpstr>
      <vt:lpstr>Биокапитализм</vt:lpstr>
      <vt:lpstr>Теоретические источники концепции биокапитализма</vt:lpstr>
      <vt:lpstr>Концепция биокапитализма возникает на пересечении дискурсов о новейшем обществе и био-техно-науке</vt:lpstr>
      <vt:lpstr>Особенности биокапитализма</vt:lpstr>
      <vt:lpstr>Особенности биокапитализма</vt:lpstr>
      <vt:lpstr>Рациональное управление (эксплуатация) биокапиталом</vt:lpstr>
      <vt:lpstr>Рациональное управление (эксплуатация) биокапиталом</vt:lpstr>
      <vt:lpstr>Концентрация на посюстороннем, игнорирование потустороннего</vt:lpstr>
      <vt:lpstr>Концентрация на посюстороннем,  игнорирование потустороннего</vt:lpstr>
      <vt:lpstr>Био-техно-логии – технологии рационального управления биокапиталом</vt:lpstr>
      <vt:lpstr>Био-техно-логии – технологии рационального управления биокапиталом</vt:lpstr>
      <vt:lpstr>Противоречия, характеризующие влияние биомедицины на существование человека в эпоху биокапитализма (1)</vt:lpstr>
      <vt:lpstr>Противоречия, характеризующие влияние биомедицины на существование человека в эпоху биокапитализма</vt:lpstr>
      <vt:lpstr>Противоречия, характеризующие влияние биомедицины на существование человека в эпоху биокапитализма (2)</vt:lpstr>
      <vt:lpstr>Противоречия, характеризующие влияние биомедицины на существование человека в эпоху биокапитализма</vt:lpstr>
      <vt:lpstr>Противоречия, характеризующие влияние биомедицины на существование человека в эпоху биокапитализма (3)</vt:lpstr>
      <vt:lpstr>Противоречия, характеризующие влияние биомедицины на существование человека в эпоху биокапитализма</vt:lpstr>
      <vt:lpstr>Противоречия, характеризующие влияние биомедицины на существование человека в эпоху биокапитализма (4)</vt:lpstr>
      <vt:lpstr>Противоречия, характеризующие влияние биомедицины на существование человека в эпоху биокапитализма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БИОКАПИТАЛИЗМ И ПРАКТИКИ УЛУЧШЕНИЯ ТЕЛЕСНОСТИ   Д.В. Михель,  Москва, РАНХИГС, Ассоциация медицинских антропологов   5 декабря 2018 г.  Санкт-Петербург, РХГА, Общероссийская конференция «Философско-религиозные проблемы биотехнологического улучшения человека»</dc:title>
  <dc:creator>Дмитрий Михель</dc:creator>
  <cp:lastModifiedBy>Дмитрий Михель</cp:lastModifiedBy>
  <cp:revision>25</cp:revision>
  <cp:lastPrinted>2018-12-02T15:13:32Z</cp:lastPrinted>
  <dcterms:created xsi:type="dcterms:W3CDTF">2018-12-02T12:02:54Z</dcterms:created>
  <dcterms:modified xsi:type="dcterms:W3CDTF">2018-12-03T19:58:07Z</dcterms:modified>
</cp:coreProperties>
</file>