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ppt" ContentType="application/vnd.ms-powerpoi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71" r:id="rId8"/>
    <p:sldId id="276" r:id="rId9"/>
    <p:sldId id="262" r:id="rId10"/>
    <p:sldId id="261" r:id="rId11"/>
    <p:sldId id="263" r:id="rId12"/>
    <p:sldId id="272" r:id="rId13"/>
    <p:sldId id="264" r:id="rId14"/>
    <p:sldId id="265" r:id="rId15"/>
    <p:sldId id="273" r:id="rId16"/>
    <p:sldId id="266" r:id="rId17"/>
    <p:sldId id="270" r:id="rId18"/>
    <p:sldId id="274" r:id="rId19"/>
    <p:sldId id="268" r:id="rId20"/>
    <p:sldId id="267" r:id="rId21"/>
    <p:sldId id="269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3" y="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Низкий Риск</c:v>
                </c:pt>
              </c:strCache>
            </c:strRef>
          </c:tx>
          <c:marker>
            <c:symbol val="none"/>
          </c:marker>
          <c:val>
            <c:numRef>
              <c:f>Sheet1!$B$3:$B$7</c:f>
              <c:numCache>
                <c:formatCode>General</c:formatCode>
                <c:ptCount val="5"/>
                <c:pt idx="0">
                  <c:v>4</c:v>
                </c:pt>
                <c:pt idx="1">
                  <c:v>3.69</c:v>
                </c:pt>
                <c:pt idx="2">
                  <c:v>3.38</c:v>
                </c:pt>
                <c:pt idx="3">
                  <c:v>3.07</c:v>
                </c:pt>
                <c:pt idx="4">
                  <c:v>2.76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Высокий Риск</c:v>
                </c:pt>
              </c:strCache>
            </c:strRef>
          </c:tx>
          <c:marker>
            <c:symbol val="none"/>
          </c:marker>
          <c:val>
            <c:numRef>
              <c:f>Sheet1!$C$3:$C$7</c:f>
              <c:numCache>
                <c:formatCode>General</c:formatCode>
                <c:ptCount val="5"/>
                <c:pt idx="0">
                  <c:v>4.21</c:v>
                </c:pt>
                <c:pt idx="1">
                  <c:v>3.9</c:v>
                </c:pt>
                <c:pt idx="2">
                  <c:v>3.59</c:v>
                </c:pt>
                <c:pt idx="3">
                  <c:v>3.28</c:v>
                </c:pt>
                <c:pt idx="4">
                  <c:v>2.97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0549480"/>
        <c:axId val="306712472"/>
      </c:lineChart>
      <c:catAx>
        <c:axId val="270549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Блок</a:t>
                </a:r>
                <a:endParaRPr lang="en-US" sz="1400"/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06712472"/>
        <c:crosses val="autoZero"/>
        <c:auto val="1"/>
        <c:lblAlgn val="ctr"/>
        <c:lblOffset val="100"/>
        <c:noMultiLvlLbl val="0"/>
      </c:catAx>
      <c:valAx>
        <c:axId val="306712472"/>
        <c:scaling>
          <c:orientation val="minMax"/>
          <c:min val="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ru-RU" sz="1600"/>
                  <a:t>Смена колод после проигрыша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705494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C7AA-0252-4856-BB56-C8BB029FF73F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00D-65E7-4DEF-82DE-764DF041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50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C7AA-0252-4856-BB56-C8BB029FF73F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00D-65E7-4DEF-82DE-764DF041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10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C7AA-0252-4856-BB56-C8BB029FF73F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00D-65E7-4DEF-82DE-764DF041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47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C7AA-0252-4856-BB56-C8BB029FF73F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00D-65E7-4DEF-82DE-764DF041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0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C7AA-0252-4856-BB56-C8BB029FF73F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00D-65E7-4DEF-82DE-764DF041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20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C7AA-0252-4856-BB56-C8BB029FF73F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00D-65E7-4DEF-82DE-764DF041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94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C7AA-0252-4856-BB56-C8BB029FF73F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00D-65E7-4DEF-82DE-764DF041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90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C7AA-0252-4856-BB56-C8BB029FF73F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00D-65E7-4DEF-82DE-764DF041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3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C7AA-0252-4856-BB56-C8BB029FF73F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00D-65E7-4DEF-82DE-764DF041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26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C7AA-0252-4856-BB56-C8BB029FF73F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00D-65E7-4DEF-82DE-764DF041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28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C7AA-0252-4856-BB56-C8BB029FF73F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D00D-65E7-4DEF-82DE-764DF041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65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9C7AA-0252-4856-BB56-C8BB029FF73F}" type="datetimeFigureOut">
              <a:rPr lang="ru-RU" smtClean="0"/>
              <a:t>22.06.2016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2D00D-65E7-4DEF-82DE-764DF041F8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00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PowerPoint_97-2003_Presentation1.ppt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061" y="529116"/>
            <a:ext cx="7945382" cy="579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91771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Личностные переменные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449" y="132517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Новый опросник толерантности </a:t>
            </a:r>
            <a:r>
              <a:rPr lang="ru-RU" dirty="0">
                <a:solidFill>
                  <a:srgbClr val="7030A0"/>
                </a:solidFill>
              </a:rPr>
              <a:t>к неопределенности </a:t>
            </a:r>
            <a:r>
              <a:rPr lang="ru-RU" dirty="0" smtClean="0">
                <a:solidFill>
                  <a:srgbClr val="7030A0"/>
                </a:solidFill>
              </a:rPr>
              <a:t>– НТН </a:t>
            </a:r>
            <a:r>
              <a:rPr lang="ru-RU" dirty="0" smtClean="0"/>
              <a:t>(</a:t>
            </a:r>
            <a:r>
              <a:rPr lang="ru-RU" sz="2400" i="1" dirty="0" smtClean="0"/>
              <a:t>Корнилова</a:t>
            </a:r>
            <a:r>
              <a:rPr lang="ru-RU" sz="2400" i="1" dirty="0"/>
              <a:t>, 2010</a:t>
            </a:r>
            <a:r>
              <a:rPr lang="ru-RU" dirty="0"/>
              <a:t>) </a:t>
            </a:r>
            <a:endParaRPr lang="ru-RU" dirty="0" smtClean="0"/>
          </a:p>
          <a:p>
            <a:r>
              <a:rPr lang="ru-RU" sz="2000" b="1" dirty="0" err="1" smtClean="0"/>
              <a:t>интолерантность</a:t>
            </a:r>
            <a:r>
              <a:rPr lang="ru-RU" sz="2000" b="1" dirty="0" smtClean="0"/>
              <a:t> </a:t>
            </a:r>
            <a:r>
              <a:rPr lang="ru-RU" sz="2000" b="1" dirty="0"/>
              <a:t>к неопределенности</a:t>
            </a:r>
            <a:r>
              <a:rPr lang="ru-RU" sz="2000" dirty="0"/>
              <a:t> (ИТН), как стремление к </a:t>
            </a:r>
            <a:r>
              <a:rPr lang="ru-RU" sz="2000" dirty="0" smtClean="0"/>
              <a:t>ясности</a:t>
            </a:r>
          </a:p>
          <a:p>
            <a:r>
              <a:rPr lang="ru-RU" sz="2000" b="1" dirty="0" smtClean="0"/>
              <a:t>толерантность к неопределенности </a:t>
            </a:r>
            <a:r>
              <a:rPr lang="ru-RU" sz="2000" dirty="0" smtClean="0"/>
              <a:t>(ТН) – </a:t>
            </a:r>
            <a:r>
              <a:rPr lang="en-US" sz="2000" i="1" dirty="0"/>
              <a:t>tolerance </a:t>
            </a:r>
            <a:r>
              <a:rPr lang="en-US" sz="2000" i="1" dirty="0" smtClean="0"/>
              <a:t>for</a:t>
            </a:r>
            <a:r>
              <a:rPr lang="ru-RU" sz="2000" dirty="0" smtClean="0"/>
              <a:t> </a:t>
            </a:r>
            <a:r>
              <a:rPr lang="ru-RU" sz="2000" i="1" dirty="0" err="1" smtClean="0"/>
              <a:t>uncertainty</a:t>
            </a:r>
            <a:r>
              <a:rPr lang="ru-RU" sz="2000" i="1" dirty="0" smtClean="0"/>
              <a:t>  </a:t>
            </a:r>
            <a:r>
              <a:rPr lang="ru-RU" sz="2000" dirty="0" smtClean="0"/>
              <a:t>(к субъективной неуверенности) </a:t>
            </a:r>
            <a:r>
              <a:rPr lang="ru-RU" sz="2000" i="1" dirty="0" smtClean="0"/>
              <a:t>и</a:t>
            </a:r>
            <a:r>
              <a:rPr lang="ru-RU" sz="2000" dirty="0" smtClean="0"/>
              <a:t> </a:t>
            </a:r>
            <a:r>
              <a:rPr lang="en-US" sz="2000" i="1" dirty="0" smtClean="0"/>
              <a:t>tolerance for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ambiguity</a:t>
            </a:r>
            <a:r>
              <a:rPr lang="ru-RU" sz="2000" i="1" dirty="0" smtClean="0"/>
              <a:t> (к противоречивой, динамически изменяющейся информации</a:t>
            </a:r>
            <a:endParaRPr lang="ru-RU" sz="2000" dirty="0" smtClean="0"/>
          </a:p>
          <a:p>
            <a:r>
              <a:rPr lang="ru-RU" sz="2000" b="1" dirty="0" smtClean="0"/>
              <a:t>неприятие </a:t>
            </a:r>
            <a:r>
              <a:rPr lang="ru-RU" sz="2000" b="1" dirty="0"/>
              <a:t>неопределенности в межличностных отношениях</a:t>
            </a:r>
            <a:r>
              <a:rPr lang="ru-RU" sz="2000" dirty="0"/>
              <a:t> (МИТН).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Личностные факторы принятия решений – ЛФР </a:t>
            </a:r>
            <a:r>
              <a:rPr lang="ru-RU" dirty="0" smtClean="0"/>
              <a:t>(</a:t>
            </a:r>
            <a:r>
              <a:rPr lang="ru-RU" i="1" dirty="0"/>
              <a:t>Корнилова, </a:t>
            </a:r>
            <a:r>
              <a:rPr lang="ru-RU" i="1" dirty="0" smtClean="0"/>
              <a:t>2003</a:t>
            </a:r>
            <a:r>
              <a:rPr lang="ru-RU" dirty="0" smtClean="0"/>
              <a:t>)</a:t>
            </a:r>
          </a:p>
          <a:p>
            <a:r>
              <a:rPr lang="ru-RU" sz="2000" b="1" dirty="0"/>
              <a:t>г</a:t>
            </a:r>
            <a:r>
              <a:rPr lang="ru-RU" sz="2000" b="1" dirty="0" smtClean="0"/>
              <a:t>отовность к риску</a:t>
            </a:r>
            <a:r>
              <a:rPr lang="ru-RU" sz="2000" dirty="0" smtClean="0"/>
              <a:t>, как готовность </a:t>
            </a:r>
            <a:r>
              <a:rPr lang="ru-RU" sz="2000" dirty="0"/>
              <a:t>к решениям и действиям при заведомой недостаточности или недоступности </a:t>
            </a:r>
            <a:r>
              <a:rPr lang="ru-RU" sz="2000" dirty="0" smtClean="0"/>
              <a:t>необходимых ориентиров</a:t>
            </a:r>
          </a:p>
          <a:p>
            <a:r>
              <a:rPr lang="ru-RU" sz="2000" b="1" dirty="0" smtClean="0"/>
              <a:t>рациональность</a:t>
            </a:r>
            <a:r>
              <a:rPr lang="ru-RU" sz="2000" dirty="0" smtClean="0"/>
              <a:t> – </a:t>
            </a:r>
            <a:r>
              <a:rPr lang="ru-RU" sz="2000" dirty="0"/>
              <a:t>готовность обдумывать свои решения и действовать</a:t>
            </a:r>
          </a:p>
          <a:p>
            <a:r>
              <a:rPr lang="ru-RU" sz="2000" dirty="0"/>
              <a:t>при возможно более полной ориентировке в ситуации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328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Цель</a:t>
            </a:r>
            <a:r>
              <a:rPr lang="ru-RU" sz="2800" dirty="0" smtClean="0"/>
              <a:t> - выявление </a:t>
            </a:r>
            <a:r>
              <a:rPr lang="ru-RU" sz="2800" i="1" dirty="0"/>
              <a:t>траекторий </a:t>
            </a:r>
            <a:r>
              <a:rPr lang="ru-RU" sz="2800" i="1" dirty="0" smtClean="0"/>
              <a:t>динамики выборов </a:t>
            </a:r>
            <a:r>
              <a:rPr lang="ru-RU" sz="2800" dirty="0" smtClean="0"/>
              <a:t>и </a:t>
            </a:r>
            <a:r>
              <a:rPr lang="ru-RU" sz="2800" dirty="0"/>
              <a:t>их связей с </a:t>
            </a:r>
            <a:r>
              <a:rPr lang="ru-RU" sz="2800" i="1" dirty="0"/>
              <a:t>индивидуальными различиями</a:t>
            </a:r>
            <a:r>
              <a:rPr lang="ru-RU" sz="2800" dirty="0"/>
              <a:t> в отношении к неопределенности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8895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Специфика российских выборок (</a:t>
            </a:r>
            <a:r>
              <a:rPr lang="en-US" sz="2000" dirty="0" smtClean="0"/>
              <a:t>n= </a:t>
            </a:r>
            <a:r>
              <a:rPr lang="ru-RU" sz="2000" dirty="0"/>
              <a:t>311 </a:t>
            </a:r>
            <a:r>
              <a:rPr lang="ru-RU" sz="2000" dirty="0" smtClean="0"/>
              <a:t>чел.: из </a:t>
            </a:r>
            <a:r>
              <a:rPr lang="ru-RU" sz="2000" dirty="0"/>
              <a:t>них 207 женщин и 104 </a:t>
            </a:r>
            <a:r>
              <a:rPr lang="ru-RU" sz="2000" dirty="0" smtClean="0"/>
              <a:t>мужчин</a:t>
            </a:r>
            <a:r>
              <a:rPr lang="en-US" sz="2000" dirty="0" smtClean="0"/>
              <a:t>).</a:t>
            </a:r>
            <a:r>
              <a:rPr lang="ru-RU" sz="2000" dirty="0" smtClean="0"/>
              <a:t> </a:t>
            </a:r>
          </a:p>
          <a:p>
            <a:pPr marL="0" indent="0">
              <a:buNone/>
            </a:pPr>
            <a:r>
              <a:rPr lang="ru-RU" sz="2000" dirty="0" smtClean="0"/>
              <a:t>Графики демонстрируют </a:t>
            </a:r>
            <a:r>
              <a:rPr lang="ru-RU" sz="2000" i="1" dirty="0" smtClean="0"/>
              <a:t>предпочтения </a:t>
            </a:r>
            <a:r>
              <a:rPr lang="ru-RU" sz="2000" dirty="0" smtClean="0"/>
              <a:t>(слева) и </a:t>
            </a:r>
            <a:r>
              <a:rPr lang="ru-RU" sz="2000" i="1" dirty="0" smtClean="0"/>
              <a:t>накопленные предпочтения </a:t>
            </a:r>
            <a:r>
              <a:rPr lang="ru-RU" sz="2000" dirty="0" smtClean="0"/>
              <a:t>(справа) </a:t>
            </a:r>
            <a:r>
              <a:rPr lang="ru-RU" sz="2000" dirty="0"/>
              <a:t>выборов безопасных колод, где вначале видно преимущество </a:t>
            </a:r>
            <a:r>
              <a:rPr lang="ru-RU" sz="2000" dirty="0" smtClean="0"/>
              <a:t>женщин, </a:t>
            </a:r>
            <a:r>
              <a:rPr lang="ru-RU" sz="2000" dirty="0"/>
              <a:t>а </a:t>
            </a:r>
            <a:r>
              <a:rPr lang="ru-RU" sz="2000" dirty="0" smtClean="0"/>
              <a:t>с середины </a:t>
            </a:r>
            <a:r>
              <a:rPr lang="ru-RU" sz="2000" dirty="0"/>
              <a:t>игры — </a:t>
            </a:r>
            <a:r>
              <a:rPr lang="ru-RU" sz="2000" dirty="0" smtClean="0"/>
              <a:t>мужчин (в </a:t>
            </a:r>
            <a:r>
              <a:rPr lang="ru-RU" sz="2000" dirty="0"/>
              <a:t>предпочтении безопасных </a:t>
            </a:r>
            <a:r>
              <a:rPr lang="ru-RU" sz="2000" dirty="0" smtClean="0"/>
              <a:t>колод). </a:t>
            </a:r>
            <a:endParaRPr lang="ru-RU" sz="2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17197" y="104162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Рисунок 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197" y="1498821"/>
            <a:ext cx="5935663" cy="423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17197" y="57358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959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74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Анализ </a:t>
            </a:r>
            <a:r>
              <a:rPr lang="ru-RU" sz="3200" b="1" dirty="0" smtClean="0"/>
              <a:t>связей личностных переменных </a:t>
            </a:r>
            <a:r>
              <a:rPr lang="ru-RU" sz="3200" b="1" dirty="0"/>
              <a:t>с показателями </a:t>
            </a:r>
            <a:r>
              <a:rPr lang="en-US" sz="3200" b="1" dirty="0" smtClean="0"/>
              <a:t>IGT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с </a:t>
            </a:r>
            <a:r>
              <a:rPr lang="ru-RU" sz="3200" b="1" dirty="0"/>
              <a:t>помощью линейных смешанных моделей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Linear mixed models (</a:t>
            </a:r>
            <a:r>
              <a:rPr lang="ru-RU" dirty="0">
                <a:solidFill>
                  <a:srgbClr val="7030A0"/>
                </a:solidFill>
              </a:rPr>
              <a:t>линейные смешанные модели) – предпочитаемая в настоящее время альтернатива </a:t>
            </a:r>
            <a:r>
              <a:rPr lang="en-US" dirty="0">
                <a:solidFill>
                  <a:srgbClr val="7030A0"/>
                </a:solidFill>
              </a:rPr>
              <a:t>ANOVA </a:t>
            </a:r>
            <a:r>
              <a:rPr lang="ru-RU" dirty="0">
                <a:solidFill>
                  <a:srgbClr val="7030A0"/>
                </a:solidFill>
              </a:rPr>
              <a:t>для </a:t>
            </a:r>
            <a:r>
              <a:rPr lang="ru-RU" dirty="0" err="1">
                <a:solidFill>
                  <a:srgbClr val="7030A0"/>
                </a:solidFill>
              </a:rPr>
              <a:t>лонгитюдных</a:t>
            </a:r>
            <a:r>
              <a:rPr lang="ru-RU" dirty="0">
                <a:solidFill>
                  <a:srgbClr val="7030A0"/>
                </a:solidFill>
              </a:rPr>
              <a:t> данных</a:t>
            </a:r>
          </a:p>
          <a:p>
            <a:r>
              <a:rPr lang="ru-RU" dirty="0"/>
              <a:t>Моделирует </a:t>
            </a:r>
            <a:r>
              <a:rPr lang="ru-RU" i="1" dirty="0"/>
              <a:t>траектории </a:t>
            </a:r>
            <a:r>
              <a:rPr lang="ru-RU" dirty="0"/>
              <a:t>(начальный статус или </a:t>
            </a:r>
            <a:r>
              <a:rPr lang="en-US" dirty="0"/>
              <a:t>intercept; </a:t>
            </a:r>
            <a:r>
              <a:rPr lang="ru-RU" dirty="0"/>
              <a:t>рост или </a:t>
            </a:r>
            <a:r>
              <a:rPr lang="en-US" dirty="0"/>
              <a:t>slope)</a:t>
            </a:r>
            <a:r>
              <a:rPr lang="ru-RU" dirty="0"/>
              <a:t>, учитывая статистические зависимости «внутри» испытуемых с помощью т.н. случайных эффектов (</a:t>
            </a:r>
            <a:r>
              <a:rPr lang="en-US" dirty="0"/>
              <a:t>random effects)</a:t>
            </a:r>
          </a:p>
          <a:p>
            <a:r>
              <a:rPr lang="ru-RU" dirty="0"/>
              <a:t>Моделирует эффекты </a:t>
            </a:r>
            <a:r>
              <a:rPr lang="ru-RU" i="1" dirty="0"/>
              <a:t>факторов</a:t>
            </a:r>
            <a:r>
              <a:rPr lang="ru-RU" dirty="0"/>
              <a:t> (экспериментальных – например, блок) и </a:t>
            </a:r>
            <a:r>
              <a:rPr lang="ru-RU" dirty="0" err="1"/>
              <a:t>ковариат</a:t>
            </a:r>
            <a:r>
              <a:rPr lang="ru-RU" dirty="0"/>
              <a:t> (например – возраст, пол, показатели по личностным опросникам) на параметры модели (т.е. учитывает в рамках единой модели их влияние на начальный статус и темпы роста)</a:t>
            </a:r>
          </a:p>
          <a:p>
            <a:r>
              <a:rPr lang="ru-RU" dirty="0"/>
              <a:t>Более высокая статистическая мощность и меньше ошибок </a:t>
            </a:r>
            <a:r>
              <a:rPr lang="ru-RU" i="1" dirty="0" smtClean="0"/>
              <a:t>первого </a:t>
            </a:r>
            <a:r>
              <a:rPr lang="ru-RU" i="1" dirty="0"/>
              <a:t>рода </a:t>
            </a:r>
            <a:r>
              <a:rPr lang="ru-RU" dirty="0"/>
              <a:t>(</a:t>
            </a:r>
            <a:r>
              <a:rPr lang="en-US" dirty="0"/>
              <a:t>Dixon, 2008)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324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860" y="417427"/>
            <a:ext cx="10515600" cy="1205057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Исследование 1</a:t>
            </a:r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7030A0"/>
                </a:solidFill>
              </a:rPr>
              <a:t>Факторы отношения к неопределенности в регуляции стратегий ПР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200" b="1" i="1" dirty="0" smtClean="0"/>
              <a:t>Участники</a:t>
            </a:r>
            <a:r>
              <a:rPr lang="ru-RU" sz="2200" b="1" dirty="0" smtClean="0"/>
              <a:t> - 60 </a:t>
            </a:r>
            <a:r>
              <a:rPr lang="ru-RU" sz="2200" b="1" dirty="0"/>
              <a:t>человек (возраст </a:t>
            </a:r>
            <a:r>
              <a:rPr lang="en-US" sz="2200" b="1" dirty="0"/>
              <a:t>M</a:t>
            </a:r>
            <a:r>
              <a:rPr lang="ru-RU" sz="2200" b="1" dirty="0"/>
              <a:t> = 30.58, </a:t>
            </a:r>
            <a:r>
              <a:rPr lang="en-US" sz="2200" b="1" dirty="0"/>
              <a:t>SD</a:t>
            </a:r>
            <a:r>
              <a:rPr lang="ru-RU" sz="2200" b="1" dirty="0"/>
              <a:t> = 10.61; 41 муж.,19 жен</a:t>
            </a:r>
            <a:r>
              <a:rPr lang="ru-RU" sz="2200" b="1" dirty="0" smtClean="0"/>
              <a:t>.);</a:t>
            </a:r>
            <a:r>
              <a:rPr lang="ru-RU" sz="2200" b="1" dirty="0"/>
              <a:t/>
            </a: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М</a:t>
            </a:r>
            <a:r>
              <a:rPr lang="ru-RU" dirty="0" smtClean="0"/>
              <a:t>етод</a:t>
            </a:r>
            <a:r>
              <a:rPr lang="ru-RU" i="1" dirty="0" smtClean="0"/>
              <a:t> </a:t>
            </a:r>
            <a:r>
              <a:rPr lang="ru-RU" i="1" dirty="0"/>
              <a:t>смешанных линейных моделей</a:t>
            </a:r>
            <a:r>
              <a:rPr lang="ru-RU" dirty="0"/>
              <a:t> </a:t>
            </a:r>
            <a:r>
              <a:rPr lang="ru-RU" sz="2400" dirty="0"/>
              <a:t>(</a:t>
            </a:r>
            <a:r>
              <a:rPr lang="en-US" sz="2400" dirty="0" err="1"/>
              <a:t>Baayen</a:t>
            </a:r>
            <a:r>
              <a:rPr lang="ru-RU" sz="2400" dirty="0"/>
              <a:t>, 2008) в </a:t>
            </a:r>
            <a:r>
              <a:rPr lang="en-US" sz="2400" dirty="0" err="1"/>
              <a:t>lme</a:t>
            </a:r>
            <a:r>
              <a:rPr lang="ru-RU" sz="2400" dirty="0"/>
              <a:t>4 пакете для </a:t>
            </a:r>
            <a:r>
              <a:rPr lang="en-US" sz="2400" dirty="0" smtClean="0"/>
              <a:t>R</a:t>
            </a:r>
            <a:endParaRPr lang="ru-RU" sz="2400" dirty="0" smtClean="0"/>
          </a:p>
          <a:p>
            <a:r>
              <a:rPr lang="ru-RU" sz="2400" dirty="0" smtClean="0"/>
              <a:t>пол</a:t>
            </a:r>
            <a:r>
              <a:rPr lang="ru-RU" sz="2400" dirty="0"/>
              <a:t>, оценки ТН/ИТН </a:t>
            </a:r>
            <a:r>
              <a:rPr lang="ru-RU" sz="2400" dirty="0" smtClean="0"/>
              <a:t>введены </a:t>
            </a:r>
            <a:r>
              <a:rPr lang="ru-RU" sz="2400" dirty="0"/>
              <a:t>в модель в виде фиксированных </a:t>
            </a:r>
            <a:r>
              <a:rPr lang="ru-RU" sz="2400" dirty="0" smtClean="0"/>
              <a:t>эффектов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Результаты:</a:t>
            </a:r>
          </a:p>
          <a:p>
            <a:r>
              <a:rPr lang="ru-RU" dirty="0"/>
              <a:t>С</a:t>
            </a:r>
            <a:r>
              <a:rPr lang="ru-RU" dirty="0" smtClean="0"/>
              <a:t>вязь </a:t>
            </a:r>
            <a:r>
              <a:rPr lang="ru-RU" dirty="0"/>
              <a:t>между </a:t>
            </a:r>
            <a:r>
              <a:rPr lang="ru-RU" i="1" dirty="0"/>
              <a:t>прибылью</a:t>
            </a:r>
            <a:r>
              <a:rPr lang="ru-RU" dirty="0"/>
              <a:t> участника в </a:t>
            </a:r>
            <a:r>
              <a:rPr lang="ru-RU" dirty="0" smtClean="0"/>
              <a:t>1-м </a:t>
            </a:r>
            <a:r>
              <a:rPr lang="ru-RU" dirty="0"/>
              <a:t>блоке – первые 20 </a:t>
            </a:r>
            <a:r>
              <a:rPr lang="ru-RU" dirty="0" smtClean="0"/>
              <a:t>выборов и ТН; доля выборов «неблагоприятных» колод снижается почти линейно к концу игры;</a:t>
            </a:r>
          </a:p>
          <a:p>
            <a:r>
              <a:rPr lang="ru-RU" i="1" dirty="0"/>
              <a:t>Переключение</a:t>
            </a:r>
            <a:r>
              <a:rPr lang="ru-RU" dirty="0"/>
              <a:t> на другие колоды после проигрыша в попытке </a:t>
            </a:r>
            <a:r>
              <a:rPr lang="ru-RU" dirty="0" smtClean="0"/>
              <a:t>относительно постоянно;</a:t>
            </a:r>
          </a:p>
          <a:p>
            <a:r>
              <a:rPr lang="ru-RU" dirty="0" smtClean="0"/>
              <a:t>При </a:t>
            </a:r>
            <a:r>
              <a:rPr lang="ru-RU" dirty="0"/>
              <a:t>более высоком уровне ИТН наблюдалось меньшее количество </a:t>
            </a:r>
            <a:r>
              <a:rPr lang="ru-RU" i="1" dirty="0"/>
              <a:t>смен колоды</a:t>
            </a:r>
            <a:r>
              <a:rPr lang="ru-RU" dirty="0"/>
              <a:t> после проигрыша на текущем этапе </a:t>
            </a:r>
            <a:r>
              <a:rPr lang="ru-RU" dirty="0" smtClean="0"/>
              <a:t>ПР.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97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7373" y="500062"/>
            <a:ext cx="10515600" cy="1325563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  </a:t>
            </a:r>
            <a:r>
              <a:rPr lang="ru-RU" b="1" i="1" dirty="0" smtClean="0">
                <a:solidFill>
                  <a:srgbClr val="7030A0"/>
                </a:solidFill>
              </a:rPr>
              <a:t>Выводы</a:t>
            </a:r>
            <a:r>
              <a:rPr lang="ru-RU" i="1" dirty="0" smtClean="0">
                <a:solidFill>
                  <a:srgbClr val="7030A0"/>
                </a:solidFill>
              </a:rPr>
              <a:t> (к исследованию 1)</a:t>
            </a:r>
          </a:p>
          <a:p>
            <a:r>
              <a:rPr lang="ru-RU" i="1" dirty="0" smtClean="0"/>
              <a:t>Толерантность к неопределенности</a:t>
            </a:r>
            <a:r>
              <a:rPr lang="ru-RU" dirty="0" smtClean="0"/>
              <a:t> модулирует базовый уровень выбора в игровой задаче Айова, т.е.</a:t>
            </a:r>
            <a:r>
              <a:rPr lang="ru-RU" i="1" dirty="0" smtClean="0"/>
              <a:t> </a:t>
            </a:r>
            <a:r>
              <a:rPr lang="ru-RU" dirty="0" smtClean="0"/>
              <a:t>регулирует </a:t>
            </a:r>
            <a:r>
              <a:rPr lang="ru-RU" dirty="0"/>
              <a:t>начальный уровень </a:t>
            </a:r>
            <a:r>
              <a:rPr lang="ru-RU" dirty="0" smtClean="0"/>
              <a:t>принятия неопределенности и риска в условиях максимальной  неопределенности (в 1-м блоке).</a:t>
            </a:r>
          </a:p>
          <a:p>
            <a:r>
              <a:rPr lang="ru-RU" dirty="0"/>
              <a:t>Более высокий уровень </a:t>
            </a:r>
            <a:r>
              <a:rPr lang="ru-RU" i="1" dirty="0" err="1" smtClean="0"/>
              <a:t>интолерантности</a:t>
            </a:r>
            <a:r>
              <a:rPr lang="ru-RU" i="1" dirty="0" smtClean="0"/>
              <a:t> к неопределенности</a:t>
            </a:r>
            <a:r>
              <a:rPr lang="ru-RU" dirty="0" smtClean="0"/>
              <a:t> связан </a:t>
            </a:r>
            <a:r>
              <a:rPr lang="ru-RU" dirty="0"/>
              <a:t>с более низким уровнем </a:t>
            </a:r>
            <a:r>
              <a:rPr lang="ru-RU" dirty="0" smtClean="0"/>
              <a:t>прогностической </a:t>
            </a:r>
            <a:r>
              <a:rPr lang="ru-RU" dirty="0"/>
              <a:t>активности после неудачи. ИТН также определила линейный параметр </a:t>
            </a:r>
            <a:r>
              <a:rPr lang="ru-RU" dirty="0" smtClean="0"/>
              <a:t>роста.</a:t>
            </a:r>
          </a:p>
          <a:p>
            <a:r>
              <a:rPr lang="ru-RU" dirty="0" smtClean="0"/>
              <a:t>ИТН как бы ограничивает </a:t>
            </a:r>
            <a:r>
              <a:rPr lang="ru-RU" dirty="0"/>
              <a:t>обучение в условиях неопределенности через неприятие риска и чувствительности к результату.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737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189" y="27184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100" b="1" dirty="0"/>
              <a:t>Исследование 2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3100" b="1" dirty="0" smtClean="0">
                <a:solidFill>
                  <a:srgbClr val="7030A0"/>
                </a:solidFill>
              </a:rPr>
              <a:t>модель </a:t>
            </a:r>
            <a:r>
              <a:rPr lang="ru-RU" sz="3100" b="1" dirty="0">
                <a:solidFill>
                  <a:srgbClr val="7030A0"/>
                </a:solidFill>
              </a:rPr>
              <a:t>с у</a:t>
            </a:r>
            <a:r>
              <a:rPr lang="ru-RU" sz="3100" dirty="0">
                <a:solidFill>
                  <a:srgbClr val="7030A0"/>
                </a:solidFill>
              </a:rPr>
              <a:t>четом </a:t>
            </a:r>
            <a:r>
              <a:rPr lang="ru-RU" sz="3100" i="1" dirty="0">
                <a:solidFill>
                  <a:srgbClr val="7030A0"/>
                </a:solidFill>
              </a:rPr>
              <a:t>пола</a:t>
            </a:r>
            <a:r>
              <a:rPr lang="ru-RU" sz="3100" dirty="0">
                <a:solidFill>
                  <a:srgbClr val="7030A0"/>
                </a:solidFill>
              </a:rPr>
              <a:t>, </a:t>
            </a:r>
            <a:r>
              <a:rPr lang="ru-RU" sz="3100" i="1" dirty="0">
                <a:solidFill>
                  <a:srgbClr val="7030A0"/>
                </a:solidFill>
              </a:rPr>
              <a:t>возраста</a:t>
            </a:r>
            <a:r>
              <a:rPr lang="ru-RU" sz="3100" dirty="0">
                <a:solidFill>
                  <a:srgbClr val="7030A0"/>
                </a:solidFill>
              </a:rPr>
              <a:t>, </a:t>
            </a:r>
            <a:r>
              <a:rPr lang="ru-RU" sz="3100" i="1" dirty="0">
                <a:solidFill>
                  <a:srgbClr val="7030A0"/>
                </a:solidFill>
              </a:rPr>
              <a:t>риска</a:t>
            </a:r>
            <a:r>
              <a:rPr lang="ru-RU" sz="3100" dirty="0">
                <a:solidFill>
                  <a:srgbClr val="7030A0"/>
                </a:solidFill>
              </a:rPr>
              <a:t> и </a:t>
            </a:r>
            <a:r>
              <a:rPr lang="ru-RU" sz="3100" i="1" dirty="0">
                <a:solidFill>
                  <a:srgbClr val="7030A0"/>
                </a:solidFill>
              </a:rPr>
              <a:t>рациональности</a:t>
            </a:r>
            <a:r>
              <a:rPr lang="ru-RU" sz="3100" dirty="0">
                <a:solidFill>
                  <a:srgbClr val="7030A0"/>
                </a:solidFill>
              </a:rPr>
              <a:t> по ЛФР</a:t>
            </a:r>
            <a:r>
              <a:rPr lang="en-US" sz="3100" dirty="0">
                <a:solidFill>
                  <a:srgbClr val="7030A0"/>
                </a:solidFill>
              </a:rPr>
              <a:t/>
            </a:r>
            <a:br>
              <a:rPr lang="en-US" sz="3100" dirty="0">
                <a:solidFill>
                  <a:srgbClr val="7030A0"/>
                </a:solidFill>
              </a:rPr>
            </a:br>
            <a:r>
              <a:rPr lang="ru-RU" sz="3100" dirty="0" smtClean="0">
                <a:solidFill>
                  <a:srgbClr val="7030A0"/>
                </a:solidFill>
              </a:rPr>
              <a:t/>
            </a:r>
            <a:br>
              <a:rPr lang="ru-RU" sz="3100" dirty="0" smtClean="0">
                <a:solidFill>
                  <a:srgbClr val="7030A0"/>
                </a:solidFill>
              </a:rPr>
            </a:br>
            <a:r>
              <a:rPr lang="ru-RU" sz="2700" b="1" i="1" dirty="0" smtClean="0"/>
              <a:t>Участники - </a:t>
            </a:r>
            <a:r>
              <a:rPr lang="en-US" sz="2700" b="1" dirty="0" smtClean="0"/>
              <a:t>149 </a:t>
            </a:r>
            <a:r>
              <a:rPr lang="ru-RU" sz="2700" b="1" dirty="0" smtClean="0"/>
              <a:t>человек в возрасте от 16 до 62 лет (</a:t>
            </a:r>
            <a:r>
              <a:rPr lang="en-US" sz="2700" b="1" dirty="0" smtClean="0"/>
              <a:t>M = 26.39, SD = 9.15), </a:t>
            </a:r>
            <a:r>
              <a:rPr lang="ru-RU" sz="2700" b="1" dirty="0" smtClean="0"/>
              <a:t>из них</a:t>
            </a:r>
            <a:r>
              <a:rPr lang="en-US" sz="2700" b="1" dirty="0" smtClean="0"/>
              <a:t> </a:t>
            </a:r>
            <a:r>
              <a:rPr lang="ru-RU" sz="2700" b="1" dirty="0" smtClean="0"/>
              <a:t>67 мужчин и 82 женщины (без выборки руководителей)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51953" y="1825625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Значимый  эффект </a:t>
            </a:r>
            <a:r>
              <a:rPr lang="ru-RU" sz="3000" i="1" dirty="0" smtClean="0"/>
              <a:t>готовности к риску </a:t>
            </a:r>
            <a:r>
              <a:rPr lang="ru-RU" dirty="0" smtClean="0"/>
              <a:t>на </a:t>
            </a:r>
            <a:r>
              <a:rPr lang="ru-RU" dirty="0">
                <a:solidFill>
                  <a:srgbClr val="7030A0"/>
                </a:solidFill>
              </a:rPr>
              <a:t>начальный уровень кол-ва смены колод после </a:t>
            </a:r>
            <a:r>
              <a:rPr lang="ru-RU" dirty="0" smtClean="0">
                <a:solidFill>
                  <a:srgbClr val="7030A0"/>
                </a:solidFill>
              </a:rPr>
              <a:t>проигрыша </a:t>
            </a:r>
            <a:r>
              <a:rPr lang="ru-RU" dirty="0"/>
              <a:t>(</a:t>
            </a:r>
            <a:r>
              <a:rPr lang="en-US" dirty="0"/>
              <a:t>B = .07, SE = .03, t = 2.18, p &lt; .01)</a:t>
            </a:r>
          </a:p>
          <a:p>
            <a:r>
              <a:rPr lang="ru-RU" sz="3000" i="1" dirty="0" smtClean="0"/>
              <a:t>Готовность к риску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smtClean="0"/>
              <a:t>связана </a:t>
            </a:r>
            <a:r>
              <a:rPr lang="ru-RU" dirty="0"/>
              <a:t>с </a:t>
            </a:r>
            <a:r>
              <a:rPr lang="ru-RU" dirty="0" smtClean="0"/>
              <a:t>динамикой </a:t>
            </a:r>
            <a:r>
              <a:rPr lang="ru-RU" dirty="0"/>
              <a:t>частоты смены колод (</a:t>
            </a:r>
            <a:r>
              <a:rPr lang="en-US" dirty="0"/>
              <a:t>B = .004, SE = .01, t = .36, p &gt; .05)</a:t>
            </a:r>
          </a:p>
          <a:p>
            <a:r>
              <a:rPr lang="ru-RU" sz="3000" i="1" dirty="0" smtClean="0"/>
              <a:t>Готовность к риску</a:t>
            </a:r>
            <a:r>
              <a:rPr lang="ru-RU" dirty="0" smtClean="0"/>
              <a:t> </a:t>
            </a:r>
            <a:r>
              <a:rPr lang="ru-RU" dirty="0"/>
              <a:t>не предсказывает другие параметры (выигрыш, предпочтение «хороших» колод)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Chart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2733157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8149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665" y="767446"/>
            <a:ext cx="10515600" cy="823070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Вывод </a:t>
            </a:r>
            <a:r>
              <a:rPr lang="ru-RU" sz="3200" b="1" i="1" dirty="0" smtClean="0">
                <a:solidFill>
                  <a:srgbClr val="7030A0"/>
                </a:solidFill>
              </a:rPr>
              <a:t>(к исследованию 2)</a:t>
            </a:r>
            <a:r>
              <a:rPr lang="ru-RU" sz="3200" b="1" i="1" dirty="0">
                <a:solidFill>
                  <a:srgbClr val="7030A0"/>
                </a:solidFill>
              </a:rPr>
              <a:t/>
            </a:r>
            <a:br>
              <a:rPr lang="ru-RU" sz="3200" b="1" i="1" dirty="0">
                <a:solidFill>
                  <a:srgbClr val="7030A0"/>
                </a:solidFill>
              </a:rPr>
            </a:b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9092" y="144256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i="1" dirty="0" smtClean="0"/>
              <a:t>Личностная готовность к риску</a:t>
            </a:r>
            <a:r>
              <a:rPr lang="ru-RU" sz="3200" dirty="0" smtClean="0"/>
              <a:t> повышает частоту смены колод в динамике выборов (свидетельство личностной регуляции стратегий в Айова-тесте).</a:t>
            </a:r>
          </a:p>
          <a:p>
            <a:endParaRPr lang="ru-RU" sz="3200" dirty="0" smtClean="0"/>
          </a:p>
          <a:p>
            <a:pPr marL="0" indent="0">
              <a:buNone/>
            </a:pPr>
            <a:r>
              <a:rPr lang="ru-RU" sz="3200" i="1" dirty="0" smtClean="0"/>
              <a:t>Дискуссия: различие конструктов или эффектов?</a:t>
            </a:r>
          </a:p>
          <a:p>
            <a:pPr marL="0" indent="0">
              <a:buNone/>
            </a:pPr>
            <a:r>
              <a:rPr lang="en-US" sz="3000" dirty="0" err="1" smtClean="0">
                <a:solidFill>
                  <a:srgbClr val="7030A0"/>
                </a:solidFill>
              </a:rPr>
              <a:t>Crean</a:t>
            </a:r>
            <a:r>
              <a:rPr lang="en-US" sz="3000" dirty="0">
                <a:solidFill>
                  <a:srgbClr val="7030A0"/>
                </a:solidFill>
              </a:rPr>
              <a:t>, de Wit, </a:t>
            </a:r>
            <a:r>
              <a:rPr lang="en-US" sz="3000" dirty="0" smtClean="0">
                <a:solidFill>
                  <a:srgbClr val="7030A0"/>
                </a:solidFill>
              </a:rPr>
              <a:t>Richards </a:t>
            </a:r>
            <a:r>
              <a:rPr lang="ru-RU" sz="3000" dirty="0" smtClean="0">
                <a:solidFill>
                  <a:srgbClr val="7030A0"/>
                </a:solidFill>
              </a:rPr>
              <a:t>(</a:t>
            </a:r>
            <a:r>
              <a:rPr lang="en-US" sz="3000" dirty="0" smtClean="0">
                <a:solidFill>
                  <a:srgbClr val="7030A0"/>
                </a:solidFill>
              </a:rPr>
              <a:t>2000</a:t>
            </a:r>
            <a:r>
              <a:rPr lang="ru-RU" sz="3000" dirty="0" smtClean="0">
                <a:solidFill>
                  <a:srgbClr val="7030A0"/>
                </a:solidFill>
              </a:rPr>
              <a:t>)</a:t>
            </a:r>
            <a:r>
              <a:rPr lang="en-US" sz="3000" dirty="0" smtClean="0">
                <a:solidFill>
                  <a:srgbClr val="7030A0"/>
                </a:solidFill>
              </a:rPr>
              <a:t>; </a:t>
            </a:r>
            <a:r>
              <a:rPr lang="en-US" sz="3000" dirty="0" err="1">
                <a:solidFill>
                  <a:srgbClr val="7030A0"/>
                </a:solidFill>
              </a:rPr>
              <a:t>Monterosso</a:t>
            </a:r>
            <a:r>
              <a:rPr lang="en-US" sz="3000" dirty="0">
                <a:solidFill>
                  <a:srgbClr val="7030A0"/>
                </a:solidFill>
              </a:rPr>
              <a:t>, </a:t>
            </a:r>
            <a:r>
              <a:rPr lang="en-US" sz="3000" dirty="0" err="1">
                <a:solidFill>
                  <a:srgbClr val="7030A0"/>
                </a:solidFill>
              </a:rPr>
              <a:t>Ehrman</a:t>
            </a:r>
            <a:r>
              <a:rPr lang="en-US" sz="3000" dirty="0">
                <a:solidFill>
                  <a:srgbClr val="7030A0"/>
                </a:solidFill>
              </a:rPr>
              <a:t>, Napier, O'Brien, &amp; </a:t>
            </a:r>
            <a:r>
              <a:rPr lang="en-US" sz="3000" dirty="0" smtClean="0">
                <a:solidFill>
                  <a:srgbClr val="7030A0"/>
                </a:solidFill>
              </a:rPr>
              <a:t>Childress </a:t>
            </a:r>
            <a:r>
              <a:rPr lang="ru-RU" sz="3000" dirty="0" smtClean="0">
                <a:solidFill>
                  <a:srgbClr val="7030A0"/>
                </a:solidFill>
              </a:rPr>
              <a:t>(</a:t>
            </a:r>
            <a:r>
              <a:rPr lang="en-US" sz="3000" dirty="0" smtClean="0">
                <a:solidFill>
                  <a:srgbClr val="7030A0"/>
                </a:solidFill>
              </a:rPr>
              <a:t>2001</a:t>
            </a:r>
            <a:r>
              <a:rPr lang="ru-RU" sz="3000" dirty="0" smtClean="0">
                <a:solidFill>
                  <a:srgbClr val="7030A0"/>
                </a:solidFill>
              </a:rPr>
              <a:t>)</a:t>
            </a:r>
            <a:r>
              <a:rPr lang="en-US" sz="3000" dirty="0" smtClean="0">
                <a:solidFill>
                  <a:srgbClr val="7030A0"/>
                </a:solidFill>
              </a:rPr>
              <a:t>; Reynold</a:t>
            </a:r>
            <a:r>
              <a:rPr lang="ru-RU" sz="3000" dirty="0" smtClean="0">
                <a:solidFill>
                  <a:srgbClr val="7030A0"/>
                </a:solidFill>
              </a:rPr>
              <a:t> (</a:t>
            </a:r>
            <a:r>
              <a:rPr lang="en-US" sz="3000" dirty="0" smtClean="0">
                <a:solidFill>
                  <a:srgbClr val="7030A0"/>
                </a:solidFill>
              </a:rPr>
              <a:t>2006</a:t>
            </a:r>
            <a:r>
              <a:rPr lang="ru-RU" sz="3000" dirty="0" smtClean="0">
                <a:solidFill>
                  <a:srgbClr val="7030A0"/>
                </a:solidFill>
              </a:rPr>
              <a:t>)</a:t>
            </a:r>
            <a:r>
              <a:rPr lang="ru-RU" sz="3000" dirty="0" smtClean="0"/>
              <a:t>: не находили связи риска выбора с </a:t>
            </a:r>
            <a:r>
              <a:rPr lang="ru-RU" sz="3000" i="1" dirty="0" smtClean="0"/>
              <a:t>импульсивностью</a:t>
            </a:r>
            <a:endParaRPr lang="ru-RU" sz="3000" i="1" dirty="0"/>
          </a:p>
          <a:p>
            <a:pPr marL="0" indent="0"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Xu, </a:t>
            </a:r>
            <a:r>
              <a:rPr lang="en-US" sz="3200" dirty="0" err="1" smtClean="0">
                <a:solidFill>
                  <a:srgbClr val="7030A0"/>
                </a:solidFill>
              </a:rPr>
              <a:t>Korczykowski</a:t>
            </a:r>
            <a:r>
              <a:rPr lang="en-US" sz="3200" dirty="0" smtClean="0">
                <a:solidFill>
                  <a:srgbClr val="7030A0"/>
                </a:solidFill>
              </a:rPr>
              <a:t>, Zhu</a:t>
            </a:r>
            <a:r>
              <a:rPr lang="ru-RU" sz="3200" dirty="0" smtClean="0">
                <a:solidFill>
                  <a:srgbClr val="7030A0"/>
                </a:solidFill>
              </a:rPr>
              <a:t>,</a:t>
            </a:r>
            <a:r>
              <a:rPr lang="en-US" sz="3200" dirty="0" smtClean="0">
                <a:solidFill>
                  <a:srgbClr val="7030A0"/>
                </a:solidFill>
              </a:rPr>
              <a:t> Rao</a:t>
            </a:r>
            <a:r>
              <a:rPr lang="ru-RU" sz="3200" dirty="0" smtClean="0">
                <a:solidFill>
                  <a:srgbClr val="7030A0"/>
                </a:solidFill>
              </a:rPr>
              <a:t> (2013): </a:t>
            </a:r>
            <a:r>
              <a:rPr lang="ru-RU" sz="3200" dirty="0" smtClean="0"/>
              <a:t>у лиц группы с </a:t>
            </a:r>
            <a:r>
              <a:rPr lang="ru-RU" sz="3200" i="1" dirty="0" smtClean="0"/>
              <a:t>низкой импульсивностью </a:t>
            </a:r>
            <a:r>
              <a:rPr lang="ru-RU" sz="3200" dirty="0" smtClean="0"/>
              <a:t>ее повышению сопутствует риска выбора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10782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Континуальность разума </a:t>
            </a:r>
            <a:br>
              <a:rPr lang="ru-RU" altLang="ru-RU" dirty="0"/>
            </a:br>
            <a:r>
              <a:rPr lang="en-US" altLang="ru-RU" dirty="0"/>
              <a:t>The Continuity of Mind </a:t>
            </a:r>
            <a:r>
              <a:rPr lang="en-US" altLang="ru-RU" sz="3600" i="1" dirty="0"/>
              <a:t>(Spivey, 200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Идея</a:t>
            </a:r>
            <a:r>
              <a:rPr lang="ru-RU" altLang="ru-RU" i="1" dirty="0"/>
              <a:t> динамических систем</a:t>
            </a:r>
            <a:r>
              <a:rPr lang="ru-RU" altLang="ru-RU" dirty="0"/>
              <a:t> </a:t>
            </a:r>
            <a:r>
              <a:rPr lang="en-US" altLang="ru-RU" dirty="0"/>
              <a:t>versus </a:t>
            </a:r>
            <a:r>
              <a:rPr lang="ru-RU" altLang="ru-RU" dirty="0"/>
              <a:t>понимание </a:t>
            </a:r>
            <a:r>
              <a:rPr lang="ru-RU" altLang="ru-RU" i="1" dirty="0"/>
              <a:t>репрезентаций</a:t>
            </a:r>
            <a:r>
              <a:rPr lang="ru-RU" altLang="ru-RU" dirty="0"/>
              <a:t> в современной когнитивной психологии </a:t>
            </a:r>
            <a:endParaRPr lang="en-US" altLang="ru-RU" dirty="0"/>
          </a:p>
          <a:p>
            <a:r>
              <a:rPr lang="ru-RU" altLang="ru-RU" dirty="0"/>
              <a:t>Репрезентация не состояние, а </a:t>
            </a:r>
            <a:r>
              <a:rPr lang="ru-RU" altLang="ru-RU" i="1" dirty="0"/>
              <a:t>процесс</a:t>
            </a:r>
          </a:p>
          <a:p>
            <a:r>
              <a:rPr lang="ru-RU" altLang="ru-RU" dirty="0"/>
              <a:t>Разум «путешествует» сквозь вероятностное пространство репрезентаций и состояний</a:t>
            </a:r>
          </a:p>
          <a:p>
            <a:r>
              <a:rPr lang="ru-RU" altLang="ru-RU" dirty="0"/>
              <a:t>Понятие ДРС соответствует идее описания множественного состояния системы в данный момент</a:t>
            </a:r>
          </a:p>
          <a:p>
            <a:r>
              <a:rPr lang="ru-RU" altLang="ru-RU" dirty="0"/>
              <a:t>Высшие формы познания в динамическом подходе описываются с трудом (предполагают дискретность репрезентаций и правил)</a:t>
            </a:r>
          </a:p>
          <a:p>
            <a:endParaRPr lang="ru-RU" dirty="0">
              <a:latin typeface="Times New Roman"/>
              <a:ea typeface="ＭＳ 明朝"/>
            </a:endParaRPr>
          </a:p>
          <a:p>
            <a:endParaRPr lang="ru-RU" dirty="0">
              <a:latin typeface="Times New Roman"/>
              <a:ea typeface="ＭＳ 明朝"/>
            </a:endParaRPr>
          </a:p>
          <a:p>
            <a:endParaRPr lang="ru-RU" dirty="0">
              <a:latin typeface="Times New Roman"/>
              <a:ea typeface="ＭＳ 明朝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966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/>
              <a:t>Спасибо за внимание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71598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/>
              <a:t>Исследование 3</a:t>
            </a:r>
            <a:br>
              <a:rPr lang="ru-RU" sz="4800" b="1" dirty="0"/>
            </a:br>
            <a:r>
              <a:rPr lang="ru-RU" sz="2700" b="1" dirty="0"/>
              <a:t>Участники: р</a:t>
            </a:r>
            <a:r>
              <a:rPr lang="ru-RU" sz="2700" dirty="0"/>
              <a:t>уководители среднего и нижнего звена (всего 62 человека, 32 женщины и 30 мужчин) в возрасте от 22 до 58 лет (</a:t>
            </a:r>
            <a:r>
              <a:rPr lang="en-US" sz="2700" dirty="0"/>
              <a:t>m</a:t>
            </a:r>
            <a:r>
              <a:rPr lang="ru-RU" sz="2700" dirty="0"/>
              <a:t> = 37,60, </a:t>
            </a:r>
            <a:r>
              <a:rPr lang="en-US" sz="2700" dirty="0"/>
              <a:t>σ</a:t>
            </a:r>
            <a:r>
              <a:rPr lang="ru-RU" sz="2700" dirty="0"/>
              <a:t> = 8,84), имеющие в подчинении от 5 до 150 человек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ТН значимо выше в выборке руководителей у женщин (**</a:t>
            </a:r>
            <a:r>
              <a:rPr lang="en-US" dirty="0"/>
              <a:t>p</a:t>
            </a:r>
            <a:r>
              <a:rPr lang="ru-RU" dirty="0"/>
              <a:t>&lt;0,01)</a:t>
            </a:r>
          </a:p>
          <a:p>
            <a:endParaRPr lang="ru-RU" dirty="0"/>
          </a:p>
          <a:p>
            <a:r>
              <a:rPr lang="ru-RU" dirty="0"/>
              <a:t>При контроле переменных вербального интеллекта и пола -  значимая связь </a:t>
            </a:r>
            <a:r>
              <a:rPr lang="ru-RU" i="1" dirty="0"/>
              <a:t>возраста с ИТН</a:t>
            </a:r>
            <a:r>
              <a:rPr lang="ru-RU" dirty="0"/>
              <a:t>: чем старше человек, тем выше показатели ИТН </a:t>
            </a:r>
          </a:p>
          <a:p>
            <a:r>
              <a:rPr lang="ru-RU" dirty="0"/>
              <a:t>Установлена и положительная связь </a:t>
            </a:r>
            <a:r>
              <a:rPr lang="ru-RU" i="1" dirty="0"/>
              <a:t>общего результата </a:t>
            </a:r>
            <a:r>
              <a:rPr lang="ru-RU" dirty="0"/>
              <a:t>в </a:t>
            </a:r>
            <a:r>
              <a:rPr lang="en-US" dirty="0"/>
              <a:t>IGT</a:t>
            </a:r>
            <a:r>
              <a:rPr lang="ru-RU" dirty="0"/>
              <a:t> с возрастом. </a:t>
            </a:r>
          </a:p>
          <a:p>
            <a:endParaRPr lang="ru-RU" dirty="0"/>
          </a:p>
          <a:p>
            <a:r>
              <a:rPr lang="ru-RU" dirty="0"/>
              <a:t>Руководители с более высокой </a:t>
            </a:r>
            <a:r>
              <a:rPr lang="ru-RU" i="1" dirty="0"/>
              <a:t>ТН</a:t>
            </a:r>
            <a:r>
              <a:rPr lang="ru-RU" dirty="0"/>
              <a:t> значимо реже выбирали самую «проигрышную» колоду В тем самым они реже проигрывали самую крупную сумму (1250 </a:t>
            </a:r>
            <a:r>
              <a:rPr lang="en-US" dirty="0"/>
              <a:t>$)</a:t>
            </a:r>
            <a:r>
              <a:rPr lang="ru-RU" dirty="0"/>
              <a:t>. Это наблюдается:</a:t>
            </a:r>
          </a:p>
          <a:p>
            <a:r>
              <a:rPr lang="ru-RU" dirty="0"/>
              <a:t>(в блоке 1 - при максимальной неопределенности условий связь максимальная, сохраняется до 3 блока и исчезает к 5-му)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638" y="874643"/>
            <a:ext cx="10515600" cy="19848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Толерантность и </a:t>
            </a:r>
            <a:r>
              <a:rPr lang="ru-RU" b="1" dirty="0" err="1"/>
              <a:t>интолерантность</a:t>
            </a:r>
            <a:r>
              <a:rPr lang="ru-RU" b="1" dirty="0"/>
              <a:t> к неопределенности как предикторы принятия решений и риска в игровых стратегиях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/>
              <a:t>Iowa Gambling Task</a:t>
            </a:r>
            <a:r>
              <a:rPr lang="ru-RU" sz="3600" b="1" dirty="0"/>
              <a:t> (</a:t>
            </a:r>
            <a:r>
              <a:rPr lang="en-US" sz="3600" b="1" dirty="0" smtClean="0"/>
              <a:t>IGT)</a:t>
            </a:r>
            <a:r>
              <a:rPr lang="ru-RU" sz="3600" b="1" dirty="0" smtClean="0"/>
              <a:t>, или</a:t>
            </a:r>
            <a:r>
              <a:rPr lang="en-US" sz="3600" b="1" dirty="0" smtClean="0"/>
              <a:t> </a:t>
            </a:r>
            <a:r>
              <a:rPr lang="ru-RU" sz="3600" b="1" dirty="0" smtClean="0"/>
              <a:t>Айова-теста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7730" y="4059943"/>
            <a:ext cx="10515600" cy="4351338"/>
          </a:xfrm>
        </p:spPr>
        <p:txBody>
          <a:bodyPr>
            <a:normAutofit/>
          </a:bodyPr>
          <a:lstStyle/>
          <a:p>
            <a:pPr marL="2286000" lvl="5" indent="0">
              <a:buNone/>
            </a:pPr>
            <a:r>
              <a:rPr lang="ru-RU" sz="2800" b="1" dirty="0" smtClean="0"/>
              <a:t>Т. </a:t>
            </a:r>
            <a:r>
              <a:rPr lang="ru-RU" sz="2800" b="1" dirty="0"/>
              <a:t>В. Корнилова, Е. В. Краснов, С. А. Корнилов</a:t>
            </a:r>
            <a:r>
              <a:rPr lang="ru-RU" b="1" dirty="0"/>
              <a:t> </a:t>
            </a:r>
            <a:endParaRPr lang="ru-RU" b="1" dirty="0" smtClean="0"/>
          </a:p>
          <a:p>
            <a:pPr marL="3200400" lvl="7" indent="0">
              <a:buNone/>
            </a:pPr>
            <a:endParaRPr lang="ru-RU" b="1" dirty="0" smtClean="0"/>
          </a:p>
          <a:p>
            <a:pPr marL="3200400" lvl="7" indent="0">
              <a:buNone/>
            </a:pPr>
            <a:r>
              <a:rPr lang="ru-RU" b="1" dirty="0" smtClean="0"/>
              <a:t>(МГУ имени М.В. Ломоносова)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337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Связи показателей стратегий ПР в </a:t>
            </a:r>
            <a:r>
              <a:rPr lang="en-US" sz="3200" dirty="0" smtClean="0"/>
              <a:t>IGT</a:t>
            </a:r>
            <a:br>
              <a:rPr lang="en-US" sz="3200" dirty="0" smtClean="0"/>
            </a:br>
            <a:r>
              <a:rPr lang="en-US" sz="3200" dirty="0" smtClean="0"/>
              <a:t>c </a:t>
            </a:r>
            <a:r>
              <a:rPr lang="ru-RU" sz="3200" dirty="0" smtClean="0"/>
              <a:t>толерантность к неопределенности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852284"/>
              </p:ext>
            </p:extLst>
          </p:nvPr>
        </p:nvGraphicFramePr>
        <p:xfrm>
          <a:off x="838200" y="2032131"/>
          <a:ext cx="9144000" cy="4543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44"/>
                <a:gridCol w="2018656"/>
                <a:gridCol w="1143000"/>
                <a:gridCol w="1143000"/>
                <a:gridCol w="1143000"/>
                <a:gridCol w="1143000"/>
                <a:gridCol w="1143000"/>
                <a:gridCol w="1143000"/>
              </a:tblGrid>
              <a:tr h="5344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ТН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</a:tr>
              <a:tr h="5344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Проигрыш в 1250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-0,269*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</a:tr>
              <a:tr h="5344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Выбор колоды B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-0,301*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0,953***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</a:tr>
              <a:tr h="8017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Выбор колоды В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первом блоке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-0,279*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0,401**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0,381**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</a:tr>
              <a:tr h="8017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Выбор колоды С в первом блоке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0,306*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-0,357**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-0,339*</a:t>
                      </a:r>
                      <a:endParaRPr lang="ru-RU" sz="16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-0,47***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</a:tr>
              <a:tr h="1336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Выбор выигрышных колод в третьем блоке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0,262*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-0,613***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-0,641***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-0,08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0,089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364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96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7030A0"/>
                </a:solidFill>
              </a:rPr>
              <a:t>Открытость человека </a:t>
            </a:r>
            <a:r>
              <a:rPr lang="ru-RU" sz="3200" b="1" dirty="0">
                <a:solidFill>
                  <a:srgbClr val="7030A0"/>
                </a:solidFill>
              </a:rPr>
              <a:t>– то радикальное отличие, которое не позволяет проводить прямые аналогии в возникновении неклассических </a:t>
            </a:r>
            <a:r>
              <a:rPr lang="ru-RU" sz="3200" b="1" dirty="0" smtClean="0">
                <a:solidFill>
                  <a:srgbClr val="7030A0"/>
                </a:solidFill>
              </a:rPr>
              <a:t>ситуаций </a:t>
            </a:r>
            <a:r>
              <a:rPr lang="ru-RU" sz="3200" b="1" dirty="0">
                <a:solidFill>
                  <a:srgbClr val="7030A0"/>
                </a:solidFill>
              </a:rPr>
              <a:t>в рамках физики и психологии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ru-RU" sz="4500" dirty="0" smtClean="0"/>
              <a:t>Открытость и </a:t>
            </a:r>
            <a:r>
              <a:rPr lang="ru-RU" sz="4500" dirty="0" err="1" smtClean="0"/>
              <a:t>незаданность</a:t>
            </a:r>
            <a:r>
              <a:rPr lang="ru-RU" sz="4500" dirty="0" smtClean="0"/>
              <a:t> </a:t>
            </a:r>
            <a:r>
              <a:rPr lang="ru-RU" sz="4500" i="1" dirty="0" smtClean="0"/>
              <a:t>регулятивных профилей </a:t>
            </a:r>
            <a:r>
              <a:rPr lang="ru-RU" sz="4500" dirty="0" smtClean="0"/>
              <a:t>любого выбора, или решения, как самоопределения человека, – условие его </a:t>
            </a:r>
            <a:r>
              <a:rPr lang="ru-RU" sz="4500" dirty="0" err="1" smtClean="0"/>
              <a:t>деятельностных</a:t>
            </a:r>
            <a:r>
              <a:rPr lang="ru-RU" sz="4500" dirty="0" smtClean="0"/>
              <a:t> и </a:t>
            </a:r>
            <a:r>
              <a:rPr lang="ru-RU" sz="4500" dirty="0" err="1" smtClean="0"/>
              <a:t>внедеятельностных</a:t>
            </a:r>
            <a:r>
              <a:rPr lang="ru-RU" sz="4500" dirty="0" smtClean="0"/>
              <a:t> форм активности.</a:t>
            </a:r>
          </a:p>
          <a:p>
            <a:r>
              <a:rPr lang="ru-RU" sz="4500" dirty="0" smtClean="0"/>
              <a:t>Методологические предпосылки </a:t>
            </a:r>
            <a:r>
              <a:rPr lang="ru-RU" sz="4500" b="1" i="1" dirty="0" smtClean="0"/>
              <a:t>психологии неопределенности</a:t>
            </a:r>
          </a:p>
          <a:p>
            <a:pPr marL="0" indent="0">
              <a:buNone/>
            </a:pPr>
            <a:r>
              <a:rPr lang="ru-RU" sz="4100" dirty="0" smtClean="0"/>
              <a:t>(</a:t>
            </a:r>
            <a:r>
              <a:rPr lang="ru-RU" sz="4100" dirty="0" smtClean="0">
                <a:solidFill>
                  <a:srgbClr val="7030A0"/>
                </a:solidFill>
              </a:rPr>
              <a:t>М.К. </a:t>
            </a:r>
            <a:r>
              <a:rPr lang="ru-RU" sz="4100" dirty="0" err="1" smtClean="0">
                <a:solidFill>
                  <a:srgbClr val="7030A0"/>
                </a:solidFill>
              </a:rPr>
              <a:t>Мамардашвили</a:t>
            </a:r>
            <a:r>
              <a:rPr lang="ru-RU" sz="4100" dirty="0" smtClean="0">
                <a:solidFill>
                  <a:srgbClr val="7030A0"/>
                </a:solidFill>
              </a:rPr>
              <a:t>, В.П. Зинченко, А.Г. </a:t>
            </a:r>
            <a:r>
              <a:rPr lang="ru-RU" sz="4100" dirty="0" err="1" smtClean="0">
                <a:solidFill>
                  <a:srgbClr val="7030A0"/>
                </a:solidFill>
              </a:rPr>
              <a:t>Асмолов</a:t>
            </a:r>
            <a:r>
              <a:rPr lang="ru-RU" sz="4100" dirty="0" smtClean="0">
                <a:solidFill>
                  <a:srgbClr val="7030A0"/>
                </a:solidFill>
              </a:rPr>
              <a:t> и др.)</a:t>
            </a:r>
          </a:p>
          <a:p>
            <a:pPr marL="0" indent="0">
              <a:buNone/>
            </a:pPr>
            <a:endParaRPr lang="ru-RU" sz="41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500" i="1" dirty="0" smtClean="0">
                <a:solidFill>
                  <a:srgbClr val="7030A0"/>
                </a:solidFill>
              </a:rPr>
              <a:t>Э.В</a:t>
            </a:r>
            <a:r>
              <a:rPr lang="ru-RU" sz="4500" i="1" dirty="0">
                <a:solidFill>
                  <a:srgbClr val="7030A0"/>
                </a:solidFill>
              </a:rPr>
              <a:t>. </a:t>
            </a:r>
            <a:r>
              <a:rPr lang="ru-RU" sz="4500" i="1" dirty="0" err="1">
                <a:solidFill>
                  <a:srgbClr val="7030A0"/>
                </a:solidFill>
              </a:rPr>
              <a:t>Ильенков</a:t>
            </a:r>
            <a:r>
              <a:rPr lang="ru-RU" sz="4500" dirty="0"/>
              <a:t>: разумные существа (человек благодаря его разуму, который понят как </a:t>
            </a:r>
            <a:r>
              <a:rPr lang="ru-RU" sz="4500" dirty="0" err="1"/>
              <a:t>надыиндивидуально</a:t>
            </a:r>
            <a:r>
              <a:rPr lang="ru-RU" sz="4500" dirty="0"/>
              <a:t> определяемый такой объективной действительностью, как </a:t>
            </a:r>
            <a:r>
              <a:rPr lang="ru-RU" sz="4500" b="1" dirty="0"/>
              <a:t>деятельност</a:t>
            </a:r>
            <a:r>
              <a:rPr lang="ru-RU" sz="4500" dirty="0"/>
              <a:t>ь) противостоят </a:t>
            </a:r>
            <a:r>
              <a:rPr lang="ru-RU" sz="4500" i="1" dirty="0"/>
              <a:t>энтропии во Вселенной </a:t>
            </a:r>
            <a:r>
              <a:rPr lang="ru-RU" sz="4500" dirty="0"/>
              <a:t>(«</a:t>
            </a:r>
            <a:r>
              <a:rPr lang="ru-RU" sz="4100" dirty="0"/>
              <a:t>Космология духа»</a:t>
            </a:r>
            <a:r>
              <a:rPr lang="ru-RU" sz="4100" i="1" dirty="0"/>
              <a:t>)</a:t>
            </a:r>
            <a:r>
              <a:rPr lang="ru-RU" sz="4100" dirty="0"/>
              <a:t>.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Теоретические предпосылки исследования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1880"/>
            <a:ext cx="10515600" cy="4786472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sz="3800" b="1" dirty="0" smtClean="0"/>
              <a:t>Поиск общих закономерностей стратегий принятия решений (ПР</a:t>
            </a:r>
            <a:r>
              <a:rPr lang="ru-RU" sz="3800" b="1" dirty="0" smtClean="0"/>
              <a:t>) – </a:t>
            </a:r>
            <a:r>
              <a:rPr lang="en-US" sz="3800" b="1" dirty="0" smtClean="0"/>
              <a:t>Decision Making, Choi</a:t>
            </a:r>
            <a:r>
              <a:rPr lang="ru-RU" sz="3800" b="1" dirty="0" smtClean="0"/>
              <a:t>с</a:t>
            </a:r>
            <a:r>
              <a:rPr lang="en-US" sz="3800" b="1" dirty="0" smtClean="0"/>
              <a:t>e </a:t>
            </a:r>
            <a:r>
              <a:rPr lang="ru-RU" sz="3800" b="1" dirty="0" smtClean="0"/>
              <a:t>(</a:t>
            </a:r>
            <a:r>
              <a:rPr lang="en-US" sz="3600" b="1" dirty="0" err="1" smtClean="0">
                <a:solidFill>
                  <a:srgbClr val="7030A0"/>
                </a:solidFill>
              </a:rPr>
              <a:t>Hasti</a:t>
            </a:r>
            <a:r>
              <a:rPr lang="ru-RU" sz="3600" b="1" dirty="0">
                <a:solidFill>
                  <a:srgbClr val="7030A0"/>
                </a:solidFill>
              </a:rPr>
              <a:t>, </a:t>
            </a:r>
            <a:r>
              <a:rPr lang="en-US" sz="3600" b="1" dirty="0">
                <a:solidFill>
                  <a:srgbClr val="7030A0"/>
                </a:solidFill>
              </a:rPr>
              <a:t>Dawes</a:t>
            </a:r>
            <a:r>
              <a:rPr lang="ru-RU" sz="3600" b="1" i="1" dirty="0">
                <a:solidFill>
                  <a:srgbClr val="7030A0"/>
                </a:solidFill>
              </a:rPr>
              <a:t>,</a:t>
            </a:r>
            <a:r>
              <a:rPr lang="ru-RU" sz="3600" b="1" dirty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2010)</a:t>
            </a:r>
            <a:endParaRPr lang="ru-RU" sz="3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3800" b="1" dirty="0" smtClean="0"/>
              <a:t>      (не психологические </a:t>
            </a:r>
            <a:r>
              <a:rPr lang="en-US" sz="3800" b="1" dirty="0" smtClean="0"/>
              <a:t> vs </a:t>
            </a:r>
            <a:r>
              <a:rPr lang="ru-RU" sz="3800" b="1" u="sng" dirty="0" smtClean="0"/>
              <a:t>психологические</a:t>
            </a:r>
            <a:r>
              <a:rPr lang="ru-RU" sz="3800" b="1" dirty="0" smtClean="0"/>
              <a:t> подходы)</a:t>
            </a:r>
          </a:p>
          <a:p>
            <a:pPr marL="0" indent="0">
              <a:buNone/>
            </a:pPr>
            <a:r>
              <a:rPr lang="ru-RU" sz="3800" b="1" dirty="0" smtClean="0"/>
              <a:t>                                                                     </a:t>
            </a:r>
            <a:r>
              <a:rPr lang="ru-RU" sz="3800" b="1" dirty="0" smtClean="0"/>
              <a:t>↓</a:t>
            </a:r>
          </a:p>
          <a:p>
            <a:r>
              <a:rPr lang="ru-RU" sz="3800" b="1" dirty="0" smtClean="0"/>
              <a:t>фокусированные </a:t>
            </a:r>
            <a:r>
              <a:rPr lang="ru-RU" sz="3800" b="1" dirty="0"/>
              <a:t>на </a:t>
            </a:r>
            <a:r>
              <a:rPr lang="ru-RU" sz="3800" b="1" i="1" dirty="0"/>
              <a:t>индивидуальных различиях</a:t>
            </a:r>
            <a:r>
              <a:rPr lang="ru-RU" sz="3800" b="1" dirty="0"/>
              <a:t> </a:t>
            </a:r>
            <a:r>
              <a:rPr lang="ru-RU" sz="3800" b="1" dirty="0" smtClean="0"/>
              <a:t>парадигмы (</a:t>
            </a:r>
            <a:r>
              <a:rPr lang="en-US" sz="3800" b="1" dirty="0"/>
              <a:t>differences</a:t>
            </a:r>
            <a:r>
              <a:rPr lang="ru-RU" sz="3800" b="1" dirty="0"/>
              <a:t>-</a:t>
            </a:r>
            <a:r>
              <a:rPr lang="en-US" sz="3800" b="1" dirty="0"/>
              <a:t>focused paradigms</a:t>
            </a:r>
            <a:r>
              <a:rPr lang="ru-RU" sz="3800" b="1" dirty="0" smtClean="0"/>
              <a:t>)</a:t>
            </a:r>
          </a:p>
          <a:p>
            <a:endParaRPr lang="ru-RU" sz="3800" b="1" dirty="0" smtClean="0"/>
          </a:p>
          <a:p>
            <a:r>
              <a:rPr lang="ru-RU" sz="3800" b="1" i="1" dirty="0" smtClean="0"/>
              <a:t>единство интеллекта и аффекта</a:t>
            </a:r>
            <a:r>
              <a:rPr lang="ru-RU" sz="3800" b="1" dirty="0" smtClean="0"/>
              <a:t> в регуляции выборов </a:t>
            </a:r>
            <a:r>
              <a:rPr lang="ru-RU" sz="3800" b="1" dirty="0" smtClean="0"/>
              <a:t>человека → концепция </a:t>
            </a:r>
            <a:r>
              <a:rPr lang="ru-RU" sz="3800" b="1" dirty="0" smtClean="0"/>
              <a:t>функционирования интеллектуально-личностного      потенциала в единицах </a:t>
            </a:r>
            <a:r>
              <a:rPr lang="ru-RU" sz="3800" b="1" i="1" dirty="0" smtClean="0"/>
              <a:t>динамических регулятивных систем </a:t>
            </a:r>
            <a:r>
              <a:rPr lang="ru-RU" sz="3800" b="1" dirty="0" smtClean="0"/>
              <a:t>- ДРС)</a:t>
            </a:r>
            <a:endParaRPr lang="ru-RU" sz="3800" b="1" dirty="0"/>
          </a:p>
        </p:txBody>
      </p:sp>
    </p:spTree>
    <p:extLst>
      <p:ext uri="{BB962C8B-B14F-4D97-AF65-F5344CB8AC3E}">
        <p14:creationId xmlns:p14="http://schemas.microsoft.com/office/powerpoint/2010/main" val="286092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2884" y="874008"/>
            <a:ext cx="10515600" cy="1325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b="1" i="1" dirty="0" smtClean="0"/>
              <a:t>ДРС</a:t>
            </a:r>
            <a:r>
              <a:rPr lang="ru-RU" altLang="ru-RU" sz="2800" b="1" dirty="0" smtClean="0"/>
              <a:t> -динамические иерархии процессов, опосредствующие </a:t>
            </a:r>
            <a:r>
              <a:rPr lang="ru-RU" altLang="ru-RU" sz="2800" b="1" dirty="0" err="1" smtClean="0"/>
              <a:t>актуалгенез</a:t>
            </a:r>
            <a:r>
              <a:rPr lang="ru-RU" altLang="ru-RU" sz="2800" b="1" dirty="0" smtClean="0"/>
              <a:t> решений и действий </a:t>
            </a:r>
            <a:r>
              <a:rPr lang="ru-RU" altLang="ru-RU" sz="2800" dirty="0" smtClean="0"/>
              <a:t>(не ситуативные и не </a:t>
            </a:r>
            <a:r>
              <a:rPr lang="ru-RU" altLang="ru-RU" sz="2800" dirty="0" err="1" smtClean="0"/>
              <a:t>диспозициональные</a:t>
            </a:r>
            <a:r>
              <a:rPr lang="ru-RU" altLang="ru-RU" sz="3200" dirty="0"/>
              <a:t>)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2398" y="2382217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Динамическая парадигма</a:t>
            </a:r>
            <a:r>
              <a:rPr lang="ru-RU" sz="2400" dirty="0" smtClean="0"/>
              <a:t>: отказ от классической </a:t>
            </a:r>
            <a:r>
              <a:rPr lang="ru-RU" sz="2400" dirty="0" smtClean="0"/>
              <a:t>рациональности, </a:t>
            </a:r>
            <a:r>
              <a:rPr lang="ru-RU" sz="2400" dirty="0" smtClean="0"/>
              <a:t>обращение к «живым» взаимодействиям, т.е. к </a:t>
            </a:r>
            <a:r>
              <a:rPr lang="ru-RU" sz="2400" u="sng" dirty="0" err="1" smtClean="0"/>
              <a:t>актуалгенезу</a:t>
            </a:r>
            <a:r>
              <a:rPr lang="ru-RU" sz="2400" u="sng" dirty="0" smtClean="0"/>
              <a:t> </a:t>
            </a:r>
            <a:r>
              <a:rPr lang="ru-RU" sz="2400" i="1" dirty="0" err="1" smtClean="0"/>
              <a:t>непредустановленных</a:t>
            </a:r>
            <a:r>
              <a:rPr lang="ru-RU" sz="2400" i="1" dirty="0" smtClean="0"/>
              <a:t> событий</a:t>
            </a:r>
          </a:p>
          <a:p>
            <a:r>
              <a:rPr lang="ru-RU" sz="2400" i="1" dirty="0" smtClean="0"/>
              <a:t>Открытость </a:t>
            </a:r>
            <a:r>
              <a:rPr lang="ru-RU" sz="2400" dirty="0" smtClean="0"/>
              <a:t>и </a:t>
            </a:r>
            <a:r>
              <a:rPr lang="ru-RU" sz="2400" dirty="0" err="1" smtClean="0"/>
              <a:t>незаданность</a:t>
            </a:r>
            <a:r>
              <a:rPr lang="ru-RU" sz="2400" dirty="0" smtClean="0"/>
              <a:t> </a:t>
            </a:r>
            <a:r>
              <a:rPr lang="ru-RU" sz="2400" i="1" dirty="0" smtClean="0"/>
              <a:t>регулятивных профилей </a:t>
            </a:r>
            <a:r>
              <a:rPr lang="ru-RU" sz="2400" dirty="0" smtClean="0"/>
              <a:t>любого выбора, произвольных и </a:t>
            </a:r>
            <a:r>
              <a:rPr lang="ru-RU" sz="2400" dirty="0" err="1" smtClean="0"/>
              <a:t>самоопределяемых</a:t>
            </a:r>
            <a:r>
              <a:rPr lang="ru-RU" sz="2400" dirty="0" smtClean="0"/>
              <a:t> действий человека – условие его </a:t>
            </a:r>
            <a:r>
              <a:rPr lang="ru-RU" sz="2400" dirty="0" err="1" smtClean="0"/>
              <a:t>деятельностных</a:t>
            </a:r>
            <a:r>
              <a:rPr lang="ru-RU" sz="2400" dirty="0" smtClean="0"/>
              <a:t> и </a:t>
            </a:r>
            <a:r>
              <a:rPr lang="ru-RU" sz="2400" dirty="0" err="1" smtClean="0"/>
              <a:t>внедеятельностных</a:t>
            </a:r>
            <a:r>
              <a:rPr lang="ru-RU" sz="2400" dirty="0" smtClean="0"/>
              <a:t> форм активности</a:t>
            </a:r>
            <a:r>
              <a:rPr lang="ru-RU" sz="2400" i="1" dirty="0" smtClean="0"/>
              <a:t>                                                      </a:t>
            </a:r>
          </a:p>
          <a:p>
            <a:pPr marL="0" indent="0">
              <a:buNone/>
            </a:pPr>
            <a:r>
              <a:rPr lang="ru-RU" sz="2400" dirty="0" smtClean="0"/>
              <a:t>                        ↓                                                                ↓</a:t>
            </a:r>
            <a:endParaRPr lang="ru-RU" sz="2400" i="1" dirty="0" smtClean="0"/>
          </a:p>
          <a:p>
            <a:pPr marL="0" indent="0">
              <a:buNone/>
            </a:pPr>
            <a:r>
              <a:rPr lang="ru-RU" sz="2400" dirty="0" smtClean="0"/>
              <a:t>            - идея </a:t>
            </a:r>
            <a:r>
              <a:rPr lang="ru-RU" sz="2400" i="1" dirty="0" smtClean="0"/>
              <a:t>динамического контроля неопределенности</a:t>
            </a:r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    </a:t>
            </a:r>
            <a:r>
              <a:rPr lang="ru-RU" sz="2400" i="1" dirty="0" smtClean="0"/>
              <a:t>- </a:t>
            </a:r>
            <a:r>
              <a:rPr lang="ru-RU" sz="2400" dirty="0" smtClean="0"/>
              <a:t>понятие</a:t>
            </a:r>
            <a:r>
              <a:rPr lang="ru-RU" sz="2400" i="1" dirty="0" smtClean="0"/>
              <a:t> новообразований как показателей приложенных при ПР                   усилий и как </a:t>
            </a:r>
            <a:r>
              <a:rPr lang="ru-RU" altLang="ru-RU" sz="2400" dirty="0" smtClean="0"/>
              <a:t>характеристика </a:t>
            </a:r>
            <a:r>
              <a:rPr lang="ru-RU" altLang="ru-RU" sz="2400" i="1" dirty="0" smtClean="0"/>
              <a:t>состоявшейся </a:t>
            </a:r>
            <a:r>
              <a:rPr lang="ru-RU" altLang="ru-RU" sz="2400" i="1" dirty="0" err="1" smtClean="0"/>
              <a:t>саморегуляции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5992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8788" y="475578"/>
            <a:ext cx="10515600" cy="120505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Ошибка </a:t>
            </a:r>
            <a:r>
              <a:rPr lang="ru-RU" sz="2800" i="1" dirty="0" err="1" smtClean="0">
                <a:solidFill>
                  <a:srgbClr val="7030A0"/>
                </a:solidFill>
              </a:rPr>
              <a:t>онтологизации</a:t>
            </a:r>
            <a:r>
              <a:rPr lang="ru-RU" sz="2800" dirty="0" smtClean="0">
                <a:solidFill>
                  <a:srgbClr val="7030A0"/>
                </a:solidFill>
              </a:rPr>
              <a:t> моделей (Ч. Шеррингтон, А.Р. </a:t>
            </a:r>
            <a:r>
              <a:rPr lang="ru-RU" sz="2800" dirty="0" err="1" smtClean="0">
                <a:solidFill>
                  <a:srgbClr val="7030A0"/>
                </a:solidFill>
              </a:rPr>
              <a:t>Лурия</a:t>
            </a:r>
            <a:r>
              <a:rPr lang="ru-RU" sz="2800" dirty="0" smtClean="0">
                <a:solidFill>
                  <a:srgbClr val="7030A0"/>
                </a:solidFill>
              </a:rPr>
              <a:t>)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endParaRPr lang="ru-RU" altLang="ru-RU" sz="2000" i="1" dirty="0" smtClean="0"/>
          </a:p>
          <a:p>
            <a:pPr marL="0" indent="0">
              <a:buNone/>
            </a:pPr>
            <a:endParaRPr lang="ru-RU" sz="2000" dirty="0" smtClean="0"/>
          </a:p>
          <a:p>
            <a:endParaRPr lang="ru-RU" altLang="ru-RU" sz="2000" i="1" dirty="0"/>
          </a:p>
          <a:p>
            <a:endParaRPr lang="ru-RU" altLang="ru-RU" sz="2000" i="1" dirty="0" smtClean="0"/>
          </a:p>
          <a:p>
            <a:endParaRPr lang="ru-RU" altLang="ru-RU" sz="2000" i="1" dirty="0"/>
          </a:p>
          <a:p>
            <a:endParaRPr lang="ru-RU" altLang="ru-RU" sz="2000" i="1" dirty="0" smtClean="0"/>
          </a:p>
          <a:p>
            <a:endParaRPr lang="ru-RU" altLang="ru-RU" sz="2000" i="1" dirty="0"/>
          </a:p>
          <a:p>
            <a:endParaRPr lang="ru-RU" altLang="ru-RU" sz="2000" i="1" dirty="0" smtClean="0"/>
          </a:p>
          <a:p>
            <a:endParaRPr lang="ru-RU" altLang="ru-RU" sz="2000" i="1" dirty="0"/>
          </a:p>
          <a:p>
            <a:pPr marL="0" indent="0">
              <a:buNone/>
            </a:pPr>
            <a:r>
              <a:rPr lang="ru-RU" altLang="ru-RU" sz="2000" dirty="0" smtClean="0"/>
              <a:t> 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56576"/>
              </p:ext>
            </p:extLst>
          </p:nvPr>
        </p:nvGraphicFramePr>
        <p:xfrm>
          <a:off x="1787781" y="1414648"/>
          <a:ext cx="7631998" cy="57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Presentation" r:id="rId3" imgW="4403007" imgH="3300922" progId="PowerPoint.Show.8">
                  <p:embed/>
                </p:oleObj>
              </mc:Choice>
              <mc:Fallback>
                <p:oleObj name="Presentation" r:id="rId3" imgW="4403007" imgH="3300922" progId="PowerPoint.Show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781" y="1414648"/>
                        <a:ext cx="7631998" cy="57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3173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Следствия для постановки исследовательских задач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lnSpc>
                <a:spcPct val="80000"/>
              </a:lnSpc>
              <a:buNone/>
            </a:pPr>
            <a:r>
              <a:rPr lang="ru-RU" altLang="ru-RU" sz="3000" dirty="0" smtClean="0"/>
              <a:t>Признание </a:t>
            </a:r>
            <a:r>
              <a:rPr lang="ru-RU" altLang="ru-RU" sz="3000" i="1" dirty="0" smtClean="0"/>
              <a:t>множественности</a:t>
            </a:r>
            <a:r>
              <a:rPr lang="ru-RU" altLang="ru-RU" sz="3000" dirty="0" smtClean="0"/>
              <a:t> психологических процессов, опосредствующих выбор, - как психологической реальности, стоящей за ДРС, - предполагает: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ru-RU" altLang="ru-RU" sz="30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ru-RU" altLang="ru-RU" sz="3000" dirty="0" smtClean="0"/>
              <a:t>- </a:t>
            </a:r>
            <a:r>
              <a:rPr lang="ru-RU" altLang="ru-RU" sz="3000" dirty="0" smtClean="0"/>
              <a:t>выявление связей </a:t>
            </a:r>
            <a:r>
              <a:rPr lang="ru-RU" altLang="ru-RU" sz="3000" i="1" dirty="0" smtClean="0">
                <a:solidFill>
                  <a:srgbClr val="7030A0"/>
                </a:solidFill>
              </a:rPr>
              <a:t>показателей стратегий </a:t>
            </a:r>
            <a:r>
              <a:rPr lang="ru-RU" altLang="ru-RU" sz="3000" dirty="0" smtClean="0"/>
              <a:t>с интеллектуальными и личностными переменными, а также - построение и оценку </a:t>
            </a:r>
            <a:r>
              <a:rPr lang="ru-RU" altLang="ru-RU" sz="3000" i="1" dirty="0" smtClean="0">
                <a:solidFill>
                  <a:srgbClr val="7030A0"/>
                </a:solidFill>
              </a:rPr>
              <a:t>моделей</a:t>
            </a:r>
            <a:r>
              <a:rPr lang="ru-RU" altLang="ru-RU" sz="3000" dirty="0" smtClean="0"/>
              <a:t>, репрезентирующих взаимосвязи этих процессов в единой функциональной регуляции принятия решений и действий человека 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ru-RU" altLang="ru-RU" i="1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ru-RU" altLang="ru-RU" i="1" dirty="0" smtClean="0"/>
              <a:t>(Т. Корнилова, М. Чумакова, С. Корнилов, М. Новикова. </a:t>
            </a:r>
            <a:r>
              <a:rPr lang="ru-RU" altLang="ru-RU" b="1" i="1" dirty="0" smtClean="0"/>
              <a:t>Психология неопределенности</a:t>
            </a:r>
            <a:r>
              <a:rPr lang="ru-RU" altLang="ru-RU" i="1" dirty="0" smtClean="0"/>
              <a:t>. М.: Смысл, 2010)</a:t>
            </a:r>
          </a:p>
        </p:txBody>
      </p:sp>
    </p:spTree>
    <p:extLst>
      <p:ext uri="{BB962C8B-B14F-4D97-AF65-F5344CB8AC3E}">
        <p14:creationId xmlns:p14="http://schemas.microsoft.com/office/powerpoint/2010/main" val="3633560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627" y="426909"/>
            <a:ext cx="10515600" cy="1325563"/>
          </a:xfrm>
        </p:spPr>
        <p:txBody>
          <a:bodyPr/>
          <a:lstStyle/>
          <a:p>
            <a:r>
              <a:rPr lang="ru-RU" dirty="0" smtClean="0"/>
              <a:t>Подходы к организации исследований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rgbClr val="7030A0"/>
                </a:solidFill>
              </a:rPr>
              <a:t>Вариант Айова теста </a:t>
            </a:r>
            <a:r>
              <a:rPr lang="ru-RU" dirty="0" err="1">
                <a:solidFill>
                  <a:srgbClr val="7030A0"/>
                </a:solidFill>
              </a:rPr>
              <a:t>Грейсмана</a:t>
            </a:r>
            <a:r>
              <a:rPr lang="ru-RU" dirty="0">
                <a:solidFill>
                  <a:srgbClr val="7030A0"/>
                </a:solidFill>
              </a:rPr>
              <a:t> и </a:t>
            </a:r>
            <a:r>
              <a:rPr lang="ru-RU" dirty="0" err="1">
                <a:solidFill>
                  <a:srgbClr val="7030A0"/>
                </a:solidFill>
              </a:rPr>
              <a:t>Вагенмейкерса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/>
              <a:t>(</a:t>
            </a:r>
            <a:r>
              <a:rPr lang="en-US" i="1" dirty="0" err="1"/>
              <a:t>Grasman</a:t>
            </a:r>
            <a:r>
              <a:rPr lang="ru-RU" i="1" dirty="0"/>
              <a:t>, </a:t>
            </a:r>
            <a:r>
              <a:rPr lang="en-US" i="1" dirty="0" err="1"/>
              <a:t>Wagenmakers</a:t>
            </a:r>
            <a:r>
              <a:rPr lang="ru-RU" i="1" dirty="0"/>
              <a:t>,    2005).</a:t>
            </a:r>
          </a:p>
          <a:p>
            <a:r>
              <a:rPr lang="ru-RU" dirty="0" smtClean="0"/>
              <a:t>Динамика </a:t>
            </a:r>
            <a:r>
              <a:rPr lang="ru-RU" dirty="0"/>
              <a:t>изменений в моделируемой среде задана активностью участника, и продуктивное развитие вероятностных предвосхищений фокусируется предпочтениями колод с пошаговыми маленькими выигрышами.</a:t>
            </a:r>
          </a:p>
          <a:p>
            <a:endParaRPr lang="ru-RU" dirty="0" smtClean="0"/>
          </a:p>
          <a:p>
            <a:r>
              <a:rPr lang="ru-RU" dirty="0" err="1" smtClean="0"/>
              <a:t>Стратегиальный</a:t>
            </a:r>
            <a:endParaRPr lang="ru-RU" dirty="0" smtClean="0"/>
          </a:p>
          <a:p>
            <a:r>
              <a:rPr lang="ru-RU" dirty="0" smtClean="0"/>
              <a:t>Моделирующий</a:t>
            </a:r>
          </a:p>
          <a:p>
            <a:r>
              <a:rPr lang="ru-RU" dirty="0" smtClean="0"/>
              <a:t>Корреляционный</a:t>
            </a:r>
          </a:p>
          <a:p>
            <a:r>
              <a:rPr lang="ru-RU" dirty="0" err="1" smtClean="0"/>
              <a:t>Квазиэкспериментальный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928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17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/>
              <a:t>Эмпирические исследования стратегий прогнозирования и ПР при ориентировке </a:t>
            </a:r>
            <a:r>
              <a:rPr lang="ru-RU" sz="3100" b="1" dirty="0"/>
              <a:t>человека в ситуации </a:t>
            </a:r>
            <a:r>
              <a:rPr lang="ru-RU" sz="3100" b="1" dirty="0" smtClean="0"/>
              <a:t>неопределенности </a:t>
            </a: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6495" y="1722451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Нарушения </a:t>
            </a:r>
            <a:r>
              <a:rPr lang="ru-RU" dirty="0"/>
              <a:t>социальных и эмоциональных компонентов в регуляции ПР при сохранном интеллекте (</a:t>
            </a:r>
            <a:r>
              <a:rPr lang="ru-RU" i="1" dirty="0" err="1"/>
              <a:t>Bechara</a:t>
            </a:r>
            <a:r>
              <a:rPr lang="ru-RU" i="1" dirty="0"/>
              <a:t> </a:t>
            </a:r>
            <a:r>
              <a:rPr lang="en-US" i="1" dirty="0"/>
              <a:t>et al</a:t>
            </a:r>
            <a:r>
              <a:rPr lang="ru-RU" i="1" dirty="0"/>
              <a:t>., 1994</a:t>
            </a:r>
            <a:r>
              <a:rPr lang="ru-RU" dirty="0"/>
              <a:t>).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132813" y="183675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53" y="3311718"/>
            <a:ext cx="6172200" cy="320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132813" y="550228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5123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1288</Words>
  <Application>Microsoft Office PowerPoint</Application>
  <PresentationFormat>Широкоэкранный</PresentationFormat>
  <Paragraphs>168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ＭＳ 明朝</vt:lpstr>
      <vt:lpstr>Times New Roman</vt:lpstr>
      <vt:lpstr>Тема Office</vt:lpstr>
      <vt:lpstr>Presentation</vt:lpstr>
      <vt:lpstr>Презентация PowerPoint</vt:lpstr>
      <vt:lpstr>Толерантность и интолерантность к неопределенности как предикторы принятия решений и риска в игровых стратегиях  Iowa Gambling Task (IGT), или Айова-теста </vt:lpstr>
      <vt:lpstr>Открытость человека – то радикальное отличие, которое не позволяет проводить прямые аналогии в возникновении неклассических ситуаций в рамках физики и психологии</vt:lpstr>
      <vt:lpstr>Теоретические предпосылки исследования</vt:lpstr>
      <vt:lpstr> ДРС -динамические иерархии процессов, опосредствующие актуалгенез решений и действий (не ситуативные и не диспозициональные) </vt:lpstr>
      <vt:lpstr>Ошибка онтологизации моделей (Ч. Шеррингтон, А.Р. Лурия)</vt:lpstr>
      <vt:lpstr>Следствия для постановки исследовательских задач</vt:lpstr>
      <vt:lpstr>Подходы к организации исследований</vt:lpstr>
      <vt:lpstr>Эмпирические исследования стратегий прогнозирования и ПР при ориентировке человека в ситуации неопределенности </vt:lpstr>
      <vt:lpstr>Личностные переменные</vt:lpstr>
      <vt:lpstr>Цель - выявление траекторий динамики выборов и их связей с индивидуальными различиями в отношении к неопределенности</vt:lpstr>
      <vt:lpstr>Анализ связей личностных переменных с показателями IGT с помощью линейных смешанных моделей</vt:lpstr>
      <vt:lpstr>Исследование 1   Факторы отношения к неопределенности в регуляции стратегий ПР Участники - 60 человек (возраст M = 30.58, SD = 10.61; 41 муж.,19 жен.); </vt:lpstr>
      <vt:lpstr>Презентация PowerPoint</vt:lpstr>
      <vt:lpstr> Исследование 2  модель с учетом пола, возраста, риска и рациональности по ЛФР  Участники - 149 человек в возрасте от 16 до 62 лет (M = 26.39, SD = 9.15), из них 67 мужчин и 82 женщины (без выборки руководителей)  </vt:lpstr>
      <vt:lpstr>Вывод (к исследованию 2) </vt:lpstr>
      <vt:lpstr>Континуальность разума  The Continuity of Mind (Spivey, 200</vt:lpstr>
      <vt:lpstr>Презентация PowerPoint</vt:lpstr>
      <vt:lpstr>Исследование 3 Участники: руководители среднего и нижнего звена (всего 62 человека, 32 женщины и 30 мужчин) в возрасте от 22 до 58 лет (m = 37,60, σ = 8,84), имеющие в подчинении от 5 до 150 человек </vt:lpstr>
      <vt:lpstr>Связи показателей стратегий ПР в IGT c толерантность к неопределенности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Корнилова</dc:creator>
  <cp:lastModifiedBy>Татьяна Корнилова</cp:lastModifiedBy>
  <cp:revision>41</cp:revision>
  <dcterms:created xsi:type="dcterms:W3CDTF">2016-06-12T12:02:46Z</dcterms:created>
  <dcterms:modified xsi:type="dcterms:W3CDTF">2016-06-22T08:10:04Z</dcterms:modified>
</cp:coreProperties>
</file>