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005" r:id="rId1"/>
  </p:sldMasterIdLst>
  <p:notesMasterIdLst>
    <p:notesMasterId r:id="rId19"/>
  </p:notesMasterIdLst>
  <p:sldIdLst>
    <p:sldId id="365" r:id="rId2"/>
    <p:sldId id="425" r:id="rId3"/>
    <p:sldId id="408" r:id="rId4"/>
    <p:sldId id="423" r:id="rId5"/>
    <p:sldId id="426" r:id="rId6"/>
    <p:sldId id="418" r:id="rId7"/>
    <p:sldId id="417" r:id="rId8"/>
    <p:sldId id="424" r:id="rId9"/>
    <p:sldId id="439" r:id="rId10"/>
    <p:sldId id="444" r:id="rId11"/>
    <p:sldId id="443" r:id="rId12"/>
    <p:sldId id="441" r:id="rId13"/>
    <p:sldId id="442" r:id="rId14"/>
    <p:sldId id="437" r:id="rId15"/>
    <p:sldId id="409" r:id="rId16"/>
    <p:sldId id="410" r:id="rId17"/>
    <p:sldId id="41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216"/>
    <a:srgbClr val="FF9966"/>
    <a:srgbClr val="3333FF"/>
    <a:srgbClr val="CC3300"/>
    <a:srgbClr val="FF7979"/>
    <a:srgbClr val="F2F2F2"/>
    <a:srgbClr val="F7FCB2"/>
    <a:srgbClr val="EBFFF0"/>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2" autoAdjust="0"/>
    <p:restoredTop sz="98448" autoAdjust="0"/>
  </p:normalViewPr>
  <p:slideViewPr>
    <p:cSldViewPr snapToGrid="0">
      <p:cViewPr varScale="1">
        <p:scale>
          <a:sx n="75" d="100"/>
          <a:sy n="75" d="100"/>
        </p:scale>
        <p:origin x="-62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95" d="100"/>
          <a:sy n="95" d="100"/>
        </p:scale>
        <p:origin x="-1716" y="24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2019\&#1041;&#1072;&#1079;&#1072;%20&#1087;&#1086;%20&#1089;&#1088;&#1086;&#1082;&#1072;&#1084;%20&#1080;%20&#1090;&#1080;&#1087;&#1072;&#1084;%20&#1088;&#1077;&#1075;&#1080;&#1089;&#1090;&#1088;&#1072;&#1094;&#1080;&#1080;%20201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5"/>
  <c:chart>
    <c:plotArea>
      <c:layout>
        <c:manualLayout>
          <c:layoutTarget val="inner"/>
          <c:xMode val="edge"/>
          <c:yMode val="edge"/>
          <c:x val="0.23328042832777324"/>
          <c:y val="0.11623024618302655"/>
          <c:w val="0.68671953877721992"/>
          <c:h val="0.66712469955848874"/>
        </c:manualLayout>
      </c:layout>
      <c:barChart>
        <c:barDir val="bar"/>
        <c:grouping val="percentStacked"/>
        <c:ser>
          <c:idx val="0"/>
          <c:order val="0"/>
          <c:tx>
            <c:strRef>
              <c:f>'2012-2018 тт 2-3-4 '!$C$163</c:f>
              <c:strCache>
                <c:ptCount val="1"/>
                <c:pt idx="0">
                  <c:v>рег. по месту жительства</c:v>
                </c:pt>
              </c:strCache>
            </c:strRef>
          </c:tx>
          <c:spPr>
            <a:solidFill>
              <a:srgbClr val="00B050"/>
            </a:solidFill>
          </c:spPr>
          <c:dLbls>
            <c:spPr>
              <a:noFill/>
              <a:ln>
                <a:noFill/>
              </a:ln>
              <a:effectLst/>
            </c:spPr>
            <c:showVal val="1"/>
            <c:extLst>
              <c:ext xmlns:c15="http://schemas.microsoft.com/office/drawing/2012/chart" uri="{CE6537A1-D6FC-4f65-9D91-7224C49458BB}">
                <c15:layout/>
                <c15:showLeaderLines val="0"/>
              </c:ext>
            </c:extLst>
          </c:dLbls>
          <c:cat>
            <c:strRef>
              <c:f>'2012-2018 тт 2-3-4 '!$A$164:$A$171</c:f>
              <c:strCache>
                <c:ptCount val="8"/>
                <c:pt idx="0">
                  <c:v>2012</c:v>
                </c:pt>
                <c:pt idx="1">
                  <c:v>2013</c:v>
                </c:pt>
                <c:pt idx="2">
                  <c:v>2014</c:v>
                </c:pt>
                <c:pt idx="3">
                  <c:v>2015</c:v>
                </c:pt>
                <c:pt idx="4">
                  <c:v>2016</c:v>
                </c:pt>
                <c:pt idx="5">
                  <c:v>2017</c:v>
                </c:pt>
                <c:pt idx="6">
                  <c:v>2018</c:v>
                </c:pt>
                <c:pt idx="7">
                  <c:v>2012-2018</c:v>
                </c:pt>
              </c:strCache>
            </c:strRef>
          </c:cat>
          <c:val>
            <c:numRef>
              <c:f>'2012-2018 тт 2-3-4 '!$C$164:$C$171</c:f>
              <c:numCache>
                <c:formatCode>0.0</c:formatCode>
                <c:ptCount val="8"/>
                <c:pt idx="0">
                  <c:v>30.65449469810693</c:v>
                </c:pt>
                <c:pt idx="1">
                  <c:v>27.440843893405951</c:v>
                </c:pt>
                <c:pt idx="2">
                  <c:v>24.258138566077363</c:v>
                </c:pt>
                <c:pt idx="3">
                  <c:v>28.030777609055541</c:v>
                </c:pt>
                <c:pt idx="4">
                  <c:v>27.487403461309732</c:v>
                </c:pt>
                <c:pt idx="5">
                  <c:v>26.488329176803269</c:v>
                </c:pt>
                <c:pt idx="6">
                  <c:v>27.42126802018791</c:v>
                </c:pt>
                <c:pt idx="7">
                  <c:v>27.259290041361425</c:v>
                </c:pt>
              </c:numCache>
            </c:numRef>
          </c:val>
        </c:ser>
        <c:ser>
          <c:idx val="1"/>
          <c:order val="1"/>
          <c:tx>
            <c:strRef>
              <c:f>'2012-2018 тт 2-3-4 '!$E$163</c:f>
              <c:strCache>
                <c:ptCount val="1"/>
                <c:pt idx="0">
                  <c:v>по месту пребывания 9+</c:v>
                </c:pt>
              </c:strCache>
            </c:strRef>
          </c:tx>
          <c:spPr>
            <a:solidFill>
              <a:srgbClr val="FFC000"/>
            </a:solidFill>
          </c:spPr>
          <c:dLbls>
            <c:spPr>
              <a:noFill/>
              <a:ln>
                <a:noFill/>
              </a:ln>
              <a:effectLst/>
            </c:spPr>
            <c:showVal val="1"/>
            <c:extLst>
              <c:ext xmlns:c15="http://schemas.microsoft.com/office/drawing/2012/chart" uri="{CE6537A1-D6FC-4f65-9D91-7224C49458BB}">
                <c15:layout/>
                <c15:showLeaderLines val="0"/>
              </c:ext>
            </c:extLst>
          </c:dLbls>
          <c:cat>
            <c:strRef>
              <c:f>'2012-2018 тт 2-3-4 '!$A$164:$A$171</c:f>
              <c:strCache>
                <c:ptCount val="8"/>
                <c:pt idx="0">
                  <c:v>2012</c:v>
                </c:pt>
                <c:pt idx="1">
                  <c:v>2013</c:v>
                </c:pt>
                <c:pt idx="2">
                  <c:v>2014</c:v>
                </c:pt>
                <c:pt idx="3">
                  <c:v>2015</c:v>
                </c:pt>
                <c:pt idx="4">
                  <c:v>2016</c:v>
                </c:pt>
                <c:pt idx="5">
                  <c:v>2017</c:v>
                </c:pt>
                <c:pt idx="6">
                  <c:v>2018</c:v>
                </c:pt>
                <c:pt idx="7">
                  <c:v>2012-2018</c:v>
                </c:pt>
              </c:strCache>
            </c:strRef>
          </c:cat>
          <c:val>
            <c:numRef>
              <c:f>'2012-2018 тт 2-3-4 '!$E$164:$E$171</c:f>
              <c:numCache>
                <c:formatCode>0.0</c:formatCode>
                <c:ptCount val="8"/>
                <c:pt idx="0">
                  <c:v>69.34550530189307</c:v>
                </c:pt>
                <c:pt idx="1">
                  <c:v>72.559156106593804</c:v>
                </c:pt>
                <c:pt idx="2">
                  <c:v>75.741861433922622</c:v>
                </c:pt>
                <c:pt idx="3">
                  <c:v>71.969222390944466</c:v>
                </c:pt>
                <c:pt idx="4">
                  <c:v>72.512596538690218</c:v>
                </c:pt>
                <c:pt idx="5">
                  <c:v>73.511670823196653</c:v>
                </c:pt>
                <c:pt idx="6">
                  <c:v>72.578731979812048</c:v>
                </c:pt>
                <c:pt idx="7">
                  <c:v>72.740709958638547</c:v>
                </c:pt>
              </c:numCache>
            </c:numRef>
          </c:val>
        </c:ser>
        <c:dLbls/>
        <c:overlap val="100"/>
        <c:axId val="179160960"/>
        <c:axId val="179162496"/>
      </c:barChart>
      <c:catAx>
        <c:axId val="179160960"/>
        <c:scaling>
          <c:orientation val="minMax"/>
        </c:scaling>
        <c:axPos val="l"/>
        <c:numFmt formatCode="General" sourceLinked="0"/>
        <c:tickLblPos val="nextTo"/>
        <c:crossAx val="179162496"/>
        <c:crosses val="autoZero"/>
        <c:auto val="1"/>
        <c:lblAlgn val="ctr"/>
        <c:lblOffset val="100"/>
      </c:catAx>
      <c:valAx>
        <c:axId val="179162496"/>
        <c:scaling>
          <c:orientation val="minMax"/>
        </c:scaling>
        <c:axPos val="b"/>
        <c:numFmt formatCode="0%" sourceLinked="1"/>
        <c:tickLblPos val="nextTo"/>
        <c:crossAx val="179160960"/>
        <c:crosses val="autoZero"/>
        <c:crossBetween val="between"/>
      </c:valAx>
      <c:spPr>
        <a:ln>
          <a:solidFill>
            <a:schemeClr val="accent2">
              <a:lumMod val="40000"/>
              <a:lumOff val="60000"/>
            </a:schemeClr>
          </a:solidFill>
        </a:ln>
      </c:spPr>
    </c:plotArea>
    <c:legend>
      <c:legendPos val="b"/>
      <c:layout>
        <c:manualLayout>
          <c:xMode val="edge"/>
          <c:yMode val="edge"/>
          <c:x val="1.7477900925143598E-2"/>
          <c:y val="0.75359192214132109"/>
          <c:w val="0.84962490148605185"/>
          <c:h val="0.24640799940094468"/>
        </c:manualLayout>
      </c:layout>
    </c:legend>
    <c:plotVisOnly val="1"/>
    <c:dispBlanksAs val="gap"/>
  </c:chart>
  <c:spPr>
    <a:ln>
      <a:solidFill>
        <a:srgbClr val="0070C0"/>
      </a:solidFill>
    </a:ln>
  </c:spPr>
  <c:txPr>
    <a:bodyPr/>
    <a:lstStyle/>
    <a:p>
      <a:pPr>
        <a:defRPr sz="1200">
          <a:solidFill>
            <a:schemeClr val="tx1"/>
          </a:solidFil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28462175207812163"/>
          <c:y val="4.1675225379436263E-2"/>
          <c:w val="0.63794223650053805"/>
          <c:h val="0.67435836937519833"/>
        </c:manualLayout>
      </c:layout>
      <c:barChart>
        <c:barDir val="bar"/>
        <c:grouping val="percentStacked"/>
        <c:ser>
          <c:idx val="0"/>
          <c:order val="0"/>
          <c:tx>
            <c:strRef>
              <c:f>'2012-2018 тт 2-3-4 '!$O$124</c:f>
              <c:strCache>
                <c:ptCount val="1"/>
                <c:pt idx="0">
                  <c:v>снято с регистрационного учета по прежнему месту жительства</c:v>
                </c:pt>
              </c:strCache>
            </c:strRef>
          </c:tx>
          <c:spPr>
            <a:solidFill>
              <a:srgbClr val="00B050"/>
            </a:solidFill>
          </c:spPr>
          <c:dLbls>
            <c:spPr>
              <a:noFill/>
              <a:ln>
                <a:noFill/>
              </a:ln>
              <a:effectLst/>
            </c:spPr>
            <c:showVal val="1"/>
            <c:extLst>
              <c:ext xmlns:c15="http://schemas.microsoft.com/office/drawing/2012/chart" uri="{CE6537A1-D6FC-4f65-9D91-7224C49458BB}">
                <c15:layout/>
                <c15:showLeaderLines val="0"/>
              </c:ext>
            </c:extLst>
          </c:dLbls>
          <c:cat>
            <c:strRef>
              <c:f>'2012-2018 тт 2-3-4 '!$A$144:$A$151</c:f>
              <c:strCache>
                <c:ptCount val="8"/>
                <c:pt idx="0">
                  <c:v>2012</c:v>
                </c:pt>
                <c:pt idx="1">
                  <c:v>2013</c:v>
                </c:pt>
                <c:pt idx="2">
                  <c:v>2014</c:v>
                </c:pt>
                <c:pt idx="3">
                  <c:v>2015</c:v>
                </c:pt>
                <c:pt idx="4">
                  <c:v>2016</c:v>
                </c:pt>
                <c:pt idx="5">
                  <c:v>2017</c:v>
                </c:pt>
                <c:pt idx="6">
                  <c:v>2018</c:v>
                </c:pt>
                <c:pt idx="7">
                  <c:v>2012-2018</c:v>
                </c:pt>
              </c:strCache>
            </c:strRef>
          </c:cat>
          <c:val>
            <c:numRef>
              <c:f>'2012-2018 тт 2-3-4 '!$O$144:$O$151</c:f>
              <c:numCache>
                <c:formatCode>0.0</c:formatCode>
                <c:ptCount val="8"/>
                <c:pt idx="0">
                  <c:v>21.219379068194964</c:v>
                </c:pt>
                <c:pt idx="1">
                  <c:v>13.046860748355508</c:v>
                </c:pt>
                <c:pt idx="2">
                  <c:v>7.5458302941891571</c:v>
                </c:pt>
                <c:pt idx="3">
                  <c:v>5.7752248515852145</c:v>
                </c:pt>
                <c:pt idx="4">
                  <c:v>5.6470099932952325</c:v>
                </c:pt>
                <c:pt idx="5">
                  <c:v>4.3374739828452489</c:v>
                </c:pt>
                <c:pt idx="6">
                  <c:v>3.9039904180967344</c:v>
                </c:pt>
                <c:pt idx="7">
                  <c:v>6.9121999279746333</c:v>
                </c:pt>
              </c:numCache>
            </c:numRef>
          </c:val>
        </c:ser>
        <c:ser>
          <c:idx val="1"/>
          <c:order val="1"/>
          <c:tx>
            <c:strRef>
              <c:f>'2012-2018 тт 2-3-4 '!$P$124</c:f>
              <c:strCache>
                <c:ptCount val="1"/>
                <c:pt idx="0">
                  <c:v>выбыло к прежнему месту жительства из территории временного пребывания по окончании срока</c:v>
                </c:pt>
              </c:strCache>
            </c:strRef>
          </c:tx>
          <c:spPr>
            <a:solidFill>
              <a:srgbClr val="FFC000"/>
            </a:solidFill>
          </c:spPr>
          <c:dLbls>
            <c:spPr>
              <a:noFill/>
              <a:ln>
                <a:noFill/>
              </a:ln>
              <a:effectLst/>
            </c:spPr>
            <c:showVal val="1"/>
            <c:extLst>
              <c:ext xmlns:c15="http://schemas.microsoft.com/office/drawing/2012/chart" uri="{CE6537A1-D6FC-4f65-9D91-7224C49458BB}">
                <c15:layout/>
                <c15:showLeaderLines val="0"/>
              </c:ext>
            </c:extLst>
          </c:dLbls>
          <c:cat>
            <c:strRef>
              <c:f>'2012-2018 тт 2-3-4 '!$A$144:$A$151</c:f>
              <c:strCache>
                <c:ptCount val="8"/>
                <c:pt idx="0">
                  <c:v>2012</c:v>
                </c:pt>
                <c:pt idx="1">
                  <c:v>2013</c:v>
                </c:pt>
                <c:pt idx="2">
                  <c:v>2014</c:v>
                </c:pt>
                <c:pt idx="3">
                  <c:v>2015</c:v>
                </c:pt>
                <c:pt idx="4">
                  <c:v>2016</c:v>
                </c:pt>
                <c:pt idx="5">
                  <c:v>2017</c:v>
                </c:pt>
                <c:pt idx="6">
                  <c:v>2018</c:v>
                </c:pt>
                <c:pt idx="7">
                  <c:v>2012-2018</c:v>
                </c:pt>
              </c:strCache>
            </c:strRef>
          </c:cat>
          <c:val>
            <c:numRef>
              <c:f>'2012-2018 тт 2-3-4 '!$P$144:$P$151</c:f>
              <c:numCache>
                <c:formatCode>0.0</c:formatCode>
                <c:ptCount val="8"/>
                <c:pt idx="0">
                  <c:v>78.78062093180516</c:v>
                </c:pt>
                <c:pt idx="1">
                  <c:v>86.953139251644473</c:v>
                </c:pt>
                <c:pt idx="2">
                  <c:v>92.45416970581104</c:v>
                </c:pt>
                <c:pt idx="3">
                  <c:v>94.224775148414594</c:v>
                </c:pt>
                <c:pt idx="4">
                  <c:v>94.352990006704559</c:v>
                </c:pt>
                <c:pt idx="5">
                  <c:v>95.662526017154548</c:v>
                </c:pt>
                <c:pt idx="6">
                  <c:v>96.096009581903417</c:v>
                </c:pt>
                <c:pt idx="7">
                  <c:v>93.087800072025289</c:v>
                </c:pt>
              </c:numCache>
            </c:numRef>
          </c:val>
        </c:ser>
        <c:dLbls/>
        <c:overlap val="100"/>
        <c:axId val="176002176"/>
        <c:axId val="176003712"/>
      </c:barChart>
      <c:catAx>
        <c:axId val="176002176"/>
        <c:scaling>
          <c:orientation val="minMax"/>
        </c:scaling>
        <c:axPos val="l"/>
        <c:numFmt formatCode="General" sourceLinked="0"/>
        <c:tickLblPos val="nextTo"/>
        <c:crossAx val="176003712"/>
        <c:crosses val="autoZero"/>
        <c:auto val="1"/>
        <c:lblAlgn val="ctr"/>
        <c:lblOffset val="100"/>
      </c:catAx>
      <c:valAx>
        <c:axId val="176003712"/>
        <c:scaling>
          <c:orientation val="minMax"/>
        </c:scaling>
        <c:axPos val="b"/>
        <c:majorGridlines/>
        <c:numFmt formatCode="0%" sourceLinked="1"/>
        <c:tickLblPos val="nextTo"/>
        <c:crossAx val="176002176"/>
        <c:crosses val="autoZero"/>
        <c:crossBetween val="between"/>
      </c:valAx>
      <c:spPr>
        <a:ln>
          <a:solidFill>
            <a:schemeClr val="accent4">
              <a:lumMod val="40000"/>
              <a:lumOff val="60000"/>
            </a:schemeClr>
          </a:solidFill>
        </a:ln>
      </c:spPr>
    </c:plotArea>
    <c:legend>
      <c:legendPos val="b"/>
      <c:layout>
        <c:manualLayout>
          <c:xMode val="edge"/>
          <c:yMode val="edge"/>
          <c:x val="8.0730934669918181E-2"/>
          <c:y val="0.80267287471843107"/>
          <c:w val="0.84631989804046515"/>
          <c:h val="0.19679536397656555"/>
        </c:manualLayout>
      </c:layout>
      <c:txPr>
        <a:bodyPr/>
        <a:lstStyle/>
        <a:p>
          <a:pPr>
            <a:defRPr sz="1100"/>
          </a:pPr>
          <a:endParaRPr lang="ru-RU"/>
        </a:p>
      </c:txPr>
    </c:legend>
    <c:plotVisOnly val="1"/>
    <c:dispBlanksAs val="gap"/>
  </c:chart>
  <c:spPr>
    <a:ln>
      <a:solidFill>
        <a:schemeClr val="accent4">
          <a:lumMod val="75000"/>
        </a:schemeClr>
      </a:solidFill>
    </a:ln>
  </c:spPr>
  <c:txPr>
    <a:bodyPr/>
    <a:lstStyle/>
    <a:p>
      <a:pPr>
        <a:defRPr sz="1600">
          <a:solidFill>
            <a:schemeClr val="tx1"/>
          </a:solidFill>
        </a:defRPr>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'тек учет 2016'!$X$167</c:f>
              <c:strCache>
                <c:ptCount val="1"/>
                <c:pt idx="0">
                  <c:v>% иностранцев и ЛБГ среди прибывших</c:v>
                </c:pt>
              </c:strCache>
            </c:strRef>
          </c:tx>
          <c:dLbls>
            <c:spPr>
              <a:noFill/>
              <a:ln>
                <a:noFill/>
              </a:ln>
              <a:effectLst/>
            </c:spPr>
            <c:txPr>
              <a:bodyPr/>
              <a:lstStyle/>
              <a:p>
                <a:pPr>
                  <a:defRPr sz="900"/>
                </a:pPr>
                <a:endParaRPr lang="ru-RU"/>
              </a:p>
            </c:txPr>
            <c:showVal val="1"/>
            <c:extLst>
              <c:ext xmlns:c15="http://schemas.microsoft.com/office/drawing/2012/chart" uri="{CE6537A1-D6FC-4f65-9D91-7224C49458BB}">
                <c15:layout/>
                <c15:showLeaderLines val="0"/>
              </c:ext>
            </c:extLst>
          </c:dLbls>
          <c:cat>
            <c:numRef>
              <c:f>'тек учет 2016'!$AA$164:$AQ$164</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'тек учет 2016'!$AA$167:$AQ$167</c:f>
              <c:numCache>
                <c:formatCode>0.0</c:formatCode>
                <c:ptCount val="17"/>
                <c:pt idx="0">
                  <c:v>9.9056399367322072</c:v>
                </c:pt>
                <c:pt idx="1">
                  <c:v>15.778510809638851</c:v>
                </c:pt>
                <c:pt idx="2">
                  <c:v>10.770663913995818</c:v>
                </c:pt>
                <c:pt idx="3">
                  <c:v>8.2288551599616309</c:v>
                </c:pt>
                <c:pt idx="4">
                  <c:v>6.9819723146260424</c:v>
                </c:pt>
                <c:pt idx="5">
                  <c:v>22.141025104894194</c:v>
                </c:pt>
                <c:pt idx="6">
                  <c:v>18.90886106514591</c:v>
                </c:pt>
                <c:pt idx="7">
                  <c:v>20.683655642767029</c:v>
                </c:pt>
                <c:pt idx="8">
                  <c:v>23.195203907000039</c:v>
                </c:pt>
                <c:pt idx="9">
                  <c:v>59.2676735804339</c:v>
                </c:pt>
                <c:pt idx="10">
                  <c:v>69.014870199985154</c:v>
                </c:pt>
                <c:pt idx="11">
                  <c:v>72.296217036709848</c:v>
                </c:pt>
                <c:pt idx="12">
                  <c:v>76.229492611203582</c:v>
                </c:pt>
                <c:pt idx="13">
                  <c:v>70.675072709261144</c:v>
                </c:pt>
                <c:pt idx="14">
                  <c:v>67.160501983802703</c:v>
                </c:pt>
                <c:pt idx="15">
                  <c:v>66.663497630862778</c:v>
                </c:pt>
                <c:pt idx="16">
                  <c:v>64.838735338571354</c:v>
                </c:pt>
              </c:numCache>
            </c:numRef>
          </c:val>
        </c:ser>
        <c:ser>
          <c:idx val="1"/>
          <c:order val="1"/>
          <c:tx>
            <c:strRef>
              <c:f>'тек учет 2016'!$X$172</c:f>
              <c:strCache>
                <c:ptCount val="1"/>
                <c:pt idx="0">
                  <c:v>% иностранцев и ЛБГ среди выбывших</c:v>
                </c:pt>
              </c:strCache>
            </c:strRef>
          </c:tx>
          <c:dLbls>
            <c:spPr>
              <a:noFill/>
              <a:ln>
                <a:noFill/>
              </a:ln>
              <a:effectLst/>
            </c:spPr>
            <c:showVal val="1"/>
            <c:extLst>
              <c:ext xmlns:c15="http://schemas.microsoft.com/office/drawing/2012/chart" uri="{CE6537A1-D6FC-4f65-9D91-7224C49458BB}">
                <c15:layout/>
                <c15:showLeaderLines val="0"/>
              </c:ext>
            </c:extLst>
          </c:dLbls>
          <c:cat>
            <c:numRef>
              <c:f>'тек учет 2016'!$AA$164:$AQ$164</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'тек учет 2016'!$AA$172:$AQ$172</c:f>
              <c:numCache>
                <c:formatCode>0.0</c:formatCode>
                <c:ptCount val="17"/>
                <c:pt idx="0">
                  <c:v>5.5799784412054176</c:v>
                </c:pt>
                <c:pt idx="1">
                  <c:v>4.3044948839583865</c:v>
                </c:pt>
                <c:pt idx="2">
                  <c:v>4.0416066169559475</c:v>
                </c:pt>
                <c:pt idx="3">
                  <c:v>4.2665978967878715</c:v>
                </c:pt>
                <c:pt idx="4">
                  <c:v>5.5085921459092511</c:v>
                </c:pt>
                <c:pt idx="5">
                  <c:v>3.6840873800863663</c:v>
                </c:pt>
                <c:pt idx="6">
                  <c:v>3.6954540852485569</c:v>
                </c:pt>
                <c:pt idx="7">
                  <c:v>3.7617844599174424</c:v>
                </c:pt>
                <c:pt idx="8">
                  <c:v>4.7322651736255894</c:v>
                </c:pt>
                <c:pt idx="9">
                  <c:v>18.62729102082994</c:v>
                </c:pt>
                <c:pt idx="10">
                  <c:v>61.074858860620274</c:v>
                </c:pt>
                <c:pt idx="11">
                  <c:v>74.116062709918367</c:v>
                </c:pt>
                <c:pt idx="12">
                  <c:v>82.351244023016463</c:v>
                </c:pt>
                <c:pt idx="13">
                  <c:v>85.023483083403818</c:v>
                </c:pt>
                <c:pt idx="14">
                  <c:v>80.845119887615397</c:v>
                </c:pt>
                <c:pt idx="15">
                  <c:v>81.859977993132759</c:v>
                </c:pt>
                <c:pt idx="16">
                  <c:v>83.127774589355113</c:v>
                </c:pt>
              </c:numCache>
            </c:numRef>
          </c:val>
        </c:ser>
        <c:dLbls/>
        <c:axId val="174168704"/>
        <c:axId val="174174592"/>
      </c:barChart>
      <c:catAx>
        <c:axId val="174168704"/>
        <c:scaling>
          <c:orientation val="minMax"/>
        </c:scaling>
        <c:axPos val="b"/>
        <c:numFmt formatCode="General" sourceLinked="1"/>
        <c:tickLblPos val="nextTo"/>
        <c:crossAx val="174174592"/>
        <c:crosses val="autoZero"/>
        <c:auto val="1"/>
        <c:lblAlgn val="ctr"/>
        <c:lblOffset val="100"/>
      </c:catAx>
      <c:valAx>
        <c:axId val="174174592"/>
        <c:scaling>
          <c:orientation val="minMax"/>
          <c:max val="100"/>
        </c:scaling>
        <c:axPos val="l"/>
        <c:numFmt formatCode="0.0" sourceLinked="1"/>
        <c:tickLblPos val="nextTo"/>
        <c:crossAx val="174168704"/>
        <c:crosses val="autoZero"/>
        <c:crossBetween val="between"/>
      </c:valAx>
      <c:spPr>
        <a:ln>
          <a:solidFill>
            <a:srgbClr val="C00000"/>
          </a:solidFill>
        </a:ln>
      </c:spPr>
    </c:plotArea>
    <c:legend>
      <c:legendPos val="b"/>
      <c:layout/>
      <c:txPr>
        <a:bodyPr/>
        <a:lstStyle/>
        <a:p>
          <a:pPr>
            <a:defRPr sz="1600"/>
          </a:pPr>
          <a:endParaRPr lang="ru-RU"/>
        </a:p>
      </c:txPr>
    </c:legend>
    <c:plotVisOnly val="1"/>
    <c:dispBlanksAs val="gap"/>
  </c:chart>
  <c:spPr>
    <a:ln>
      <a:solidFill>
        <a:schemeClr val="bg1">
          <a:lumMod val="85000"/>
        </a:schemeClr>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9.0558876602883601E-2"/>
          <c:y val="7.8695952479624257E-2"/>
          <c:w val="0.87042146709414892"/>
          <c:h val="0.42902242482847547"/>
        </c:manualLayout>
      </c:layout>
      <c:barChart>
        <c:barDir val="col"/>
        <c:grouping val="stacked"/>
        <c:ser>
          <c:idx val="1"/>
          <c:order val="1"/>
          <c:tx>
            <c:strRef>
              <c:f>Лист3!$U$15</c:f>
              <c:strCache>
                <c:ptCount val="1"/>
                <c:pt idx="0">
                  <c:v>Возвращение е прежнему месту жит. </c:v>
                </c:pt>
              </c:strCache>
            </c:strRef>
          </c:tx>
          <c:cat>
            <c:numRef>
              <c:f>Лист3!$V$13:$AD$13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Лист3!$V$15:$AD$15</c:f>
              <c:numCache>
                <c:formatCode>0.0</c:formatCode>
                <c:ptCount val="9"/>
                <c:pt idx="0">
                  <c:v>3.7410000000000001</c:v>
                </c:pt>
                <c:pt idx="1">
                  <c:v>3.7359999999999998</c:v>
                </c:pt>
                <c:pt idx="2">
                  <c:v>2.9919999999999987</c:v>
                </c:pt>
                <c:pt idx="3">
                  <c:v>2.7119999999999997</c:v>
                </c:pt>
                <c:pt idx="4">
                  <c:v>3.0939999999999999</c:v>
                </c:pt>
                <c:pt idx="5">
                  <c:v>3.3709999999999987</c:v>
                </c:pt>
                <c:pt idx="6">
                  <c:v>0.98699999999999999</c:v>
                </c:pt>
                <c:pt idx="7">
                  <c:v>0.80900000000000005</c:v>
                </c:pt>
                <c:pt idx="8">
                  <c:v>0.70400000000000063</c:v>
                </c:pt>
              </c:numCache>
            </c:numRef>
          </c:val>
        </c:ser>
        <c:ser>
          <c:idx val="2"/>
          <c:order val="2"/>
          <c:tx>
            <c:strRef>
              <c:f>Лист3!$U$16</c:f>
              <c:strCache>
                <c:ptCount val="1"/>
                <c:pt idx="0">
                  <c:v>Возвратились  после временного отсутствия</c:v>
                </c:pt>
              </c:strCache>
            </c:strRef>
          </c:tx>
          <c:dLbls>
            <c:spPr>
              <a:noFill/>
              <a:ln>
                <a:noFill/>
              </a:ln>
              <a:effectLst/>
            </c:spPr>
            <c:showVal val="1"/>
            <c:extLst>
              <c:ext xmlns:c15="http://schemas.microsoft.com/office/drawing/2012/chart" uri="{CE6537A1-D6FC-4f65-9D91-7224C49458BB}">
                <c15:layout/>
                <c15:showLeaderLines val="0"/>
              </c:ext>
            </c:extLst>
          </c:dLbls>
          <c:cat>
            <c:numRef>
              <c:f>Лист3!$V$13:$AD$13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Лист3!$V$16:$AD$16</c:f>
              <c:numCache>
                <c:formatCode>General</c:formatCode>
                <c:ptCount val="9"/>
                <c:pt idx="6" formatCode="0.0">
                  <c:v>275.89</c:v>
                </c:pt>
                <c:pt idx="7" formatCode="0.0">
                  <c:v>333.98699999999877</c:v>
                </c:pt>
                <c:pt idx="8" formatCode="0.0">
                  <c:v>391.22499999999923</c:v>
                </c:pt>
              </c:numCache>
            </c:numRef>
          </c:val>
        </c:ser>
        <c:ser>
          <c:idx val="3"/>
          <c:order val="3"/>
          <c:tx>
            <c:strRef>
              <c:f>Лист3!$U$17</c:f>
              <c:strCache>
                <c:ptCount val="1"/>
                <c:pt idx="0">
                  <c:v>Все прочие причины</c:v>
                </c:pt>
              </c:strCache>
            </c:strRef>
          </c:tx>
          <c:cat>
            <c:numRef>
              <c:f>Лист3!$V$13:$AD$13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Лист3!$V$17:$AD$17</c:f>
              <c:numCache>
                <c:formatCode>0.0</c:formatCode>
                <c:ptCount val="9"/>
                <c:pt idx="0">
                  <c:v>26.122</c:v>
                </c:pt>
                <c:pt idx="1">
                  <c:v>29.063999999999989</c:v>
                </c:pt>
                <c:pt idx="2">
                  <c:v>113.93899999999999</c:v>
                </c:pt>
                <c:pt idx="3">
                  <c:v>176.125</c:v>
                </c:pt>
                <c:pt idx="4">
                  <c:v>292.71199999999891</c:v>
                </c:pt>
                <c:pt idx="5">
                  <c:v>333.56300000000005</c:v>
                </c:pt>
                <c:pt idx="6">
                  <c:v>14.46</c:v>
                </c:pt>
                <c:pt idx="7">
                  <c:v>13.494999999999974</c:v>
                </c:pt>
                <c:pt idx="8">
                  <c:v>14.388000000000002</c:v>
                </c:pt>
              </c:numCache>
            </c:numRef>
          </c:val>
        </c:ser>
        <c:dLbls/>
        <c:overlap val="100"/>
        <c:axId val="174236416"/>
        <c:axId val="174237952"/>
      </c:barChart>
      <c:lineChart>
        <c:grouping val="stacked"/>
        <c:ser>
          <c:idx val="0"/>
          <c:order val="0"/>
          <c:tx>
            <c:strRef>
              <c:f>Лист3!$U$14</c:f>
              <c:strCache>
                <c:ptCount val="1"/>
                <c:pt idx="0">
                  <c:v>Выбвывших всего (межд.)</c:v>
                </c:pt>
              </c:strCache>
            </c:strRef>
          </c:tx>
          <c:marker>
            <c:symbol val="none"/>
          </c:marker>
          <c:dLbls>
            <c:spPr>
              <a:noFill/>
              <a:ln>
                <a:noFill/>
              </a:ln>
              <a:effectLst/>
            </c:spPr>
            <c:showVal val="1"/>
            <c:extLst>
              <c:ext xmlns:c15="http://schemas.microsoft.com/office/drawing/2012/chart" uri="{CE6537A1-D6FC-4f65-9D91-7224C49458BB}">
                <c15:layout/>
                <c15:showLeaderLines val="0"/>
              </c:ext>
            </c:extLst>
          </c:dLbls>
          <c:cat>
            <c:numRef>
              <c:f>Лист3!$V$13:$AD$13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Лист3!$V$14:$AD$14</c:f>
              <c:numCache>
                <c:formatCode>0.0</c:formatCode>
                <c:ptCount val="9"/>
                <c:pt idx="0">
                  <c:v>29.863</c:v>
                </c:pt>
                <c:pt idx="1">
                  <c:v>32.800000000000004</c:v>
                </c:pt>
                <c:pt idx="2">
                  <c:v>116.9310000000002</c:v>
                </c:pt>
                <c:pt idx="3">
                  <c:v>178.83700000000007</c:v>
                </c:pt>
                <c:pt idx="4">
                  <c:v>295.80599999999993</c:v>
                </c:pt>
                <c:pt idx="5">
                  <c:v>336.93400000000003</c:v>
                </c:pt>
                <c:pt idx="6">
                  <c:v>291.33699999999891</c:v>
                </c:pt>
                <c:pt idx="7">
                  <c:v>348.29099999999903</c:v>
                </c:pt>
                <c:pt idx="8">
                  <c:v>406.31700000000001</c:v>
                </c:pt>
              </c:numCache>
            </c:numRef>
          </c:val>
        </c:ser>
        <c:dLbls/>
        <c:marker val="1"/>
        <c:axId val="174236416"/>
        <c:axId val="174237952"/>
      </c:lineChart>
      <c:catAx>
        <c:axId val="174236416"/>
        <c:scaling>
          <c:orientation val="minMax"/>
        </c:scaling>
        <c:axPos val="b"/>
        <c:numFmt formatCode="General" sourceLinked="1"/>
        <c:tickLblPos val="nextTo"/>
        <c:crossAx val="174237952"/>
        <c:crosses val="autoZero"/>
        <c:auto val="1"/>
        <c:lblAlgn val="ctr"/>
        <c:lblOffset val="100"/>
      </c:catAx>
      <c:valAx>
        <c:axId val="174237952"/>
        <c:scaling>
          <c:orientation val="minMax"/>
        </c:scaling>
        <c:axPos val="l"/>
        <c:numFmt formatCode="0.0" sourceLinked="1"/>
        <c:tickLblPos val="nextTo"/>
        <c:crossAx val="174236416"/>
        <c:crosses val="autoZero"/>
        <c:crossBetween val="between"/>
      </c:valAx>
    </c:plotArea>
    <c:legend>
      <c:legendPos val="b"/>
      <c:legendEntry>
        <c:idx val="2"/>
        <c:txPr>
          <a:bodyPr/>
          <a:lstStyle/>
          <a:p>
            <a:pPr>
              <a:defRPr sz="1100"/>
            </a:pPr>
            <a:endParaRPr lang="ru-RU"/>
          </a:p>
        </c:txPr>
      </c:legendEntry>
      <c:layout>
        <c:manualLayout>
          <c:xMode val="edge"/>
          <c:yMode val="edge"/>
          <c:x val="0.1264805556921946"/>
          <c:y val="0.60767279090113735"/>
          <c:w val="0.72680505068267642"/>
          <c:h val="0.39232720909886287"/>
        </c:manualLayout>
      </c:layout>
      <c:txPr>
        <a:bodyPr/>
        <a:lstStyle/>
        <a:p>
          <a:pPr>
            <a:defRPr sz="1400"/>
          </a:pPr>
          <a:endParaRPr lang="ru-RU"/>
        </a:p>
      </c:txPr>
    </c:legend>
    <c:plotVisOnly val="1"/>
    <c:dispBlanksAs val="gap"/>
  </c:chart>
  <c:spPr>
    <a:solidFill>
      <a:schemeClr val="lt1"/>
    </a:solidFill>
    <a:ln w="55000" cap="flat" cmpd="thickThin" algn="ctr">
      <a:solidFill>
        <a:schemeClr val="bg2">
          <a:lumMod val="90000"/>
        </a:schemeClr>
      </a:solidFill>
      <a:prstDash val="solid"/>
    </a:ln>
    <a:effectLst/>
  </c:spPr>
  <c:txPr>
    <a:bodyPr/>
    <a:lstStyle/>
    <a:p>
      <a:pPr>
        <a:defRPr>
          <a:solidFill>
            <a:schemeClr val="dk1"/>
          </a:solidFill>
          <a:latin typeface="+mn-lt"/>
          <a:ea typeface="+mn-ea"/>
          <a:cs typeface="+mn-cs"/>
        </a:defRPr>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8.8328768773475952E-2"/>
          <c:y val="5.0970879778790001E-2"/>
          <c:w val="0.89765753514793856"/>
          <c:h val="0.52384056092532927"/>
        </c:manualLayout>
      </c:layout>
      <c:barChart>
        <c:barDir val="col"/>
        <c:grouping val="clustered"/>
        <c:ser>
          <c:idx val="0"/>
          <c:order val="0"/>
          <c:tx>
            <c:strRef>
              <c:f>ОНПЗ!$P$21</c:f>
              <c:strCache>
                <c:ptCount val="1"/>
                <c:pt idx="0">
                  <c:v>Численность  иностранцев, проживающих по РВП и виду на жительство  всего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ОНПЗ!$Q$20:$S$20</c:f>
              <c:numCache>
                <c:formatCode>General</c:formatCode>
                <c:ptCount val="3"/>
                <c:pt idx="0">
                  <c:v>2013</c:v>
                </c:pt>
                <c:pt idx="1">
                  <c:v>2014</c:v>
                </c:pt>
                <c:pt idx="2">
                  <c:v>2015</c:v>
                </c:pt>
              </c:numCache>
            </c:numRef>
          </c:cat>
          <c:val>
            <c:numRef>
              <c:f>ОНПЗ!$Q$21:$S$21</c:f>
              <c:numCache>
                <c:formatCode>0</c:formatCode>
                <c:ptCount val="3"/>
                <c:pt idx="0">
                  <c:v>696.36849999999947</c:v>
                </c:pt>
                <c:pt idx="1">
                  <c:v>814.68900000000053</c:v>
                </c:pt>
                <c:pt idx="2">
                  <c:v>970.7494999999999</c:v>
                </c:pt>
              </c:numCache>
            </c:numRef>
          </c:val>
        </c:ser>
        <c:ser>
          <c:idx val="1"/>
          <c:order val="1"/>
          <c:tx>
            <c:strRef>
              <c:f>ОНПЗ!$P$22</c:f>
              <c:strCache>
                <c:ptCount val="1"/>
                <c:pt idx="0">
                  <c:v>В т ч в возрасте 20-59 лет </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ОНПЗ!$Q$20:$S$20</c:f>
              <c:numCache>
                <c:formatCode>General</c:formatCode>
                <c:ptCount val="3"/>
                <c:pt idx="0">
                  <c:v>2013</c:v>
                </c:pt>
                <c:pt idx="1">
                  <c:v>2014</c:v>
                </c:pt>
                <c:pt idx="2">
                  <c:v>2015</c:v>
                </c:pt>
              </c:numCache>
            </c:numRef>
          </c:cat>
          <c:val>
            <c:numRef>
              <c:f>ОНПЗ!$Q$22:$S$22</c:f>
              <c:numCache>
                <c:formatCode>0</c:formatCode>
                <c:ptCount val="3"/>
                <c:pt idx="0">
                  <c:v>627</c:v>
                </c:pt>
                <c:pt idx="1">
                  <c:v>691.84959014495155</c:v>
                </c:pt>
                <c:pt idx="2">
                  <c:v>783.92508023988853</c:v>
                </c:pt>
              </c:numCache>
            </c:numRef>
          </c:val>
        </c:ser>
        <c:ser>
          <c:idx val="2"/>
          <c:order val="2"/>
          <c:tx>
            <c:strRef>
              <c:f>ОНПЗ!$P$23</c:f>
              <c:strCache>
                <c:ptCount val="1"/>
                <c:pt idx="0">
                  <c:v>Данные ОНПЗ о числе иностранцев (15-72 лет) , постоянно (&gt; года) проживающих в РФ </c:v>
                </c:pt>
              </c:strCache>
            </c:strRef>
          </c:tx>
          <c:spPr>
            <a:solidFill>
              <a:srgbClr val="FFC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ОНПЗ!$Q$20:$S$20</c:f>
              <c:numCache>
                <c:formatCode>General</c:formatCode>
                <c:ptCount val="3"/>
                <c:pt idx="0">
                  <c:v>2013</c:v>
                </c:pt>
                <c:pt idx="1">
                  <c:v>2014</c:v>
                </c:pt>
                <c:pt idx="2">
                  <c:v>2015</c:v>
                </c:pt>
              </c:numCache>
            </c:numRef>
          </c:cat>
          <c:val>
            <c:numRef>
              <c:f>ОНПЗ!$Q$23:$S$23</c:f>
              <c:numCache>
                <c:formatCode>0</c:formatCode>
                <c:ptCount val="3"/>
                <c:pt idx="0">
                  <c:v>312.48299999999955</c:v>
                </c:pt>
                <c:pt idx="1">
                  <c:v>374.69099999999969</c:v>
                </c:pt>
                <c:pt idx="2">
                  <c:v>355.012</c:v>
                </c:pt>
              </c:numCache>
            </c:numRef>
          </c:val>
        </c:ser>
        <c:dLbls/>
        <c:gapWidth val="219"/>
        <c:overlap val="-27"/>
        <c:axId val="176210304"/>
        <c:axId val="176211840"/>
      </c:barChart>
      <c:catAx>
        <c:axId val="176210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6211840"/>
        <c:crosses val="autoZero"/>
        <c:auto val="1"/>
        <c:lblAlgn val="ctr"/>
        <c:lblOffset val="100"/>
      </c:catAx>
      <c:valAx>
        <c:axId val="17621184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6210304"/>
        <c:crosses val="autoZero"/>
        <c:crossBetween val="between"/>
      </c:valAx>
      <c:spPr>
        <a:noFill/>
        <a:ln>
          <a:noFill/>
        </a:ln>
        <a:effectLst/>
      </c:spPr>
    </c:plotArea>
    <c:legend>
      <c:legendPos val="b"/>
      <c:layout>
        <c:manualLayout>
          <c:xMode val="edge"/>
          <c:yMode val="edge"/>
          <c:x val="4.0010834479915942E-2"/>
          <c:y val="0.67465405078448093"/>
          <c:w val="0.95806894202839665"/>
          <c:h val="0.32534594921551974"/>
        </c:manualLayout>
      </c:layout>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chartSpace>
</file>

<file path=ppt/drawings/drawing1.xml><?xml version="1.0" encoding="utf-8"?>
<c:userShapes xmlns:c="http://schemas.openxmlformats.org/drawingml/2006/chart">
  <cdr:relSizeAnchor xmlns:cdr="http://schemas.openxmlformats.org/drawingml/2006/chartDrawing">
    <cdr:from>
      <cdr:x>0.19119</cdr:x>
      <cdr:y>0.82529</cdr:y>
    </cdr:from>
    <cdr:to>
      <cdr:x>0.56296</cdr:x>
      <cdr:y>0.8747</cdr:y>
    </cdr:to>
    <cdr:sp macro="" textlink="">
      <cdr:nvSpPr>
        <cdr:cNvPr id="2" name="TextBox 1"/>
        <cdr:cNvSpPr txBox="1"/>
      </cdr:nvSpPr>
      <cdr:spPr>
        <a:xfrm xmlns:a="http://schemas.openxmlformats.org/drawingml/2006/main">
          <a:off x="855606" y="3606248"/>
          <a:ext cx="1663700" cy="215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0.23925</cdr:x>
      <cdr:y>0.57577</cdr:y>
    </cdr:from>
    <cdr:to>
      <cdr:x>0.89806</cdr:x>
      <cdr:y>0.94824</cdr:y>
    </cdr:to>
    <cdr:sp macro="" textlink="">
      <cdr:nvSpPr>
        <cdr:cNvPr id="2" name="TextBox 1"/>
        <cdr:cNvSpPr txBox="1"/>
      </cdr:nvSpPr>
      <cdr:spPr>
        <a:xfrm xmlns:a="http://schemas.openxmlformats.org/drawingml/2006/main">
          <a:off x="1201349" y="2500793"/>
          <a:ext cx="3308128" cy="1617786"/>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400" dirty="0" smtClean="0"/>
            <a:t>All other reasons</a:t>
          </a:r>
        </a:p>
        <a:p xmlns:a="http://schemas.openxmlformats.org/drawingml/2006/main">
          <a:endParaRPr lang="en-US" sz="1400" dirty="0"/>
        </a:p>
        <a:p xmlns:a="http://schemas.openxmlformats.org/drawingml/2006/main">
          <a:r>
            <a:rPr lang="en-US" sz="1400" dirty="0" smtClean="0"/>
            <a:t>“Return” after temporary stay”</a:t>
          </a:r>
        </a:p>
        <a:p xmlns:a="http://schemas.openxmlformats.org/drawingml/2006/main">
          <a:endParaRPr lang="en-US" sz="1400" dirty="0"/>
        </a:p>
        <a:p xmlns:a="http://schemas.openxmlformats.org/drawingml/2006/main">
          <a:endParaRPr lang="en-US" sz="1400" dirty="0" smtClean="0"/>
        </a:p>
        <a:p xmlns:a="http://schemas.openxmlformats.org/drawingml/2006/main">
          <a:endParaRPr lang="en-US" sz="1400" dirty="0"/>
        </a:p>
        <a:p xmlns:a="http://schemas.openxmlformats.org/drawingml/2006/main">
          <a:r>
            <a:rPr lang="en-US" sz="1400" dirty="0" smtClean="0"/>
            <a:t>Total emigrants</a:t>
          </a:r>
        </a:p>
      </cdr:txBody>
    </cdr:sp>
  </cdr:relSizeAnchor>
  <cdr:relSizeAnchor xmlns:cdr="http://schemas.openxmlformats.org/drawingml/2006/chartDrawing">
    <cdr:from>
      <cdr:x>0.19786</cdr:x>
      <cdr:y>0.79757</cdr:y>
    </cdr:from>
    <cdr:to>
      <cdr:x>0.27666</cdr:x>
      <cdr:y>0.8664</cdr:y>
    </cdr:to>
    <cdr:sp macro="" textlink="">
      <cdr:nvSpPr>
        <cdr:cNvPr id="3" name="TextBox 2"/>
        <cdr:cNvSpPr txBox="1"/>
      </cdr:nvSpPr>
      <cdr:spPr>
        <a:xfrm xmlns:a="http://schemas.openxmlformats.org/drawingml/2006/main">
          <a:off x="993531" y="3464169"/>
          <a:ext cx="395654" cy="29893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0.11966</cdr:x>
      <cdr:y>0.0163</cdr:y>
    </cdr:from>
    <cdr:to>
      <cdr:x>0.7646</cdr:x>
      <cdr:y>0.1651</cdr:y>
    </cdr:to>
    <cdr:sp macro="" textlink="">
      <cdr:nvSpPr>
        <cdr:cNvPr id="5" name="TextBox 1"/>
        <cdr:cNvSpPr txBox="1"/>
      </cdr:nvSpPr>
      <cdr:spPr>
        <a:xfrm xmlns:a="http://schemas.openxmlformats.org/drawingml/2006/main">
          <a:off x="600830" y="70782"/>
          <a:ext cx="3238500" cy="646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Number of emigrants for the main reasons  of migration n from the RF, 2010  -  2018thousand </a:t>
          </a:r>
          <a:endParaRPr lang="ru-R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5FD67-1A82-444E-8B98-08A1694031CB}" type="datetimeFigureOut">
              <a:rPr lang="ru-RU" smtClean="0"/>
              <a:pPr/>
              <a:t>04.11.2019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n-US" dirty="0" smtClean="0"/>
              <a:t> Estimates of the Lawful Permanent Resident Population in the United States: January 2014Estimates</a:t>
            </a:r>
          </a:p>
          <a:p>
            <a:r>
              <a:rPr lang="en-US" b="1" dirty="0" smtClean="0"/>
              <a:t>JAMES LEE AND BRYAN BAKER</a:t>
            </a:r>
            <a:endParaRPr lang="ru-RU" b="1" dirty="0" smtClean="0"/>
          </a:p>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B4CCC-5576-461B-9521-ADEF2F47292D}" type="slidenum">
              <a:rPr lang="ru-RU" smtClean="0"/>
              <a:pPr/>
              <a:t>‹#›</a:t>
            </a:fld>
            <a:endParaRPr lang="ru-RU"/>
          </a:p>
        </p:txBody>
      </p:sp>
    </p:spTree>
    <p:extLst>
      <p:ext uri="{BB962C8B-B14F-4D97-AF65-F5344CB8AC3E}">
        <p14:creationId xmlns:p14="http://schemas.microsoft.com/office/powerpoint/2010/main" xmlns="" val="197950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1</a:t>
            </a:fld>
            <a:endParaRPr lang="ru-RU"/>
          </a:p>
        </p:txBody>
      </p:sp>
    </p:spTree>
    <p:extLst>
      <p:ext uri="{BB962C8B-B14F-4D97-AF65-F5344CB8AC3E}">
        <p14:creationId xmlns:p14="http://schemas.microsoft.com/office/powerpoint/2010/main" xmlns="" val="9971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D03CB8-6832-4483-8CA3-3605DA27D24E}" type="slidenum">
              <a:rPr lang="ru-RU" smtClean="0"/>
              <a:pPr/>
              <a:t>11</a:t>
            </a:fld>
            <a:endParaRPr lang="ru-RU"/>
          </a:p>
        </p:txBody>
      </p:sp>
    </p:spTree>
    <p:extLst>
      <p:ext uri="{BB962C8B-B14F-4D97-AF65-F5344CB8AC3E}">
        <p14:creationId xmlns:p14="http://schemas.microsoft.com/office/powerpoint/2010/main" xmlns="" val="31664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12</a:t>
            </a:fld>
            <a:endParaRPr lang="ru-RU"/>
          </a:p>
        </p:txBody>
      </p:sp>
    </p:spTree>
    <p:extLst>
      <p:ext uri="{BB962C8B-B14F-4D97-AF65-F5344CB8AC3E}">
        <p14:creationId xmlns:p14="http://schemas.microsoft.com/office/powerpoint/2010/main" xmlns="" val="362785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13</a:t>
            </a:fld>
            <a:endParaRPr lang="ru-RU"/>
          </a:p>
        </p:txBody>
      </p:sp>
    </p:spTree>
    <p:extLst>
      <p:ext uri="{BB962C8B-B14F-4D97-AF65-F5344CB8AC3E}">
        <p14:creationId xmlns:p14="http://schemas.microsoft.com/office/powerpoint/2010/main" xmlns="" val="406641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14</a:t>
            </a:fld>
            <a:endParaRPr lang="ru-RU"/>
          </a:p>
        </p:txBody>
      </p:sp>
    </p:spTree>
    <p:extLst>
      <p:ext uri="{BB962C8B-B14F-4D97-AF65-F5344CB8AC3E}">
        <p14:creationId xmlns:p14="http://schemas.microsoft.com/office/powerpoint/2010/main" xmlns="" val="427667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EB4CCC-5576-461B-9521-ADEF2F47292D}" type="slidenum">
              <a:rPr lang="ru-RU" smtClean="0"/>
              <a:pPr/>
              <a:t>15</a:t>
            </a:fld>
            <a:endParaRPr lang="ru-RU"/>
          </a:p>
        </p:txBody>
      </p:sp>
    </p:spTree>
    <p:extLst>
      <p:ext uri="{BB962C8B-B14F-4D97-AF65-F5344CB8AC3E}">
        <p14:creationId xmlns:p14="http://schemas.microsoft.com/office/powerpoint/2010/main" xmlns="" val="2414749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16</a:t>
            </a:fld>
            <a:endParaRPr lang="ru-RU"/>
          </a:p>
        </p:txBody>
      </p:sp>
    </p:spTree>
    <p:extLst>
      <p:ext uri="{BB962C8B-B14F-4D97-AF65-F5344CB8AC3E}">
        <p14:creationId xmlns:p14="http://schemas.microsoft.com/office/powerpoint/2010/main" xmlns="" val="301786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17</a:t>
            </a:fld>
            <a:endParaRPr lang="ru-RU"/>
          </a:p>
        </p:txBody>
      </p:sp>
    </p:spTree>
    <p:extLst>
      <p:ext uri="{BB962C8B-B14F-4D97-AF65-F5344CB8AC3E}">
        <p14:creationId xmlns:p14="http://schemas.microsoft.com/office/powerpoint/2010/main" xmlns="" val="181673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2</a:t>
            </a:fld>
            <a:endParaRPr lang="ru-RU"/>
          </a:p>
        </p:txBody>
      </p:sp>
    </p:spTree>
    <p:extLst>
      <p:ext uri="{BB962C8B-B14F-4D97-AF65-F5344CB8AC3E}">
        <p14:creationId xmlns:p14="http://schemas.microsoft.com/office/powerpoint/2010/main" xmlns="" val="78157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DEB4CCC-5576-461B-9521-ADEF2F47292D}"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4</a:t>
            </a:fld>
            <a:endParaRPr lang="ru-RU"/>
          </a:p>
        </p:txBody>
      </p:sp>
    </p:spTree>
    <p:extLst>
      <p:ext uri="{BB962C8B-B14F-4D97-AF65-F5344CB8AC3E}">
        <p14:creationId xmlns:p14="http://schemas.microsoft.com/office/powerpoint/2010/main" xmlns="" val="288183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5</a:t>
            </a:fld>
            <a:endParaRPr lang="ru-RU"/>
          </a:p>
        </p:txBody>
      </p:sp>
    </p:spTree>
    <p:extLst>
      <p:ext uri="{BB962C8B-B14F-4D97-AF65-F5344CB8AC3E}">
        <p14:creationId xmlns:p14="http://schemas.microsoft.com/office/powerpoint/2010/main" xmlns="" val="378842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6</a:t>
            </a:fld>
            <a:endParaRPr lang="ru-RU"/>
          </a:p>
        </p:txBody>
      </p:sp>
    </p:spTree>
    <p:extLst>
      <p:ext uri="{BB962C8B-B14F-4D97-AF65-F5344CB8AC3E}">
        <p14:creationId xmlns:p14="http://schemas.microsoft.com/office/powerpoint/2010/main" xmlns="" val="258619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7</a:t>
            </a:fld>
            <a:endParaRPr lang="ru-RU"/>
          </a:p>
        </p:txBody>
      </p:sp>
    </p:spTree>
    <p:extLst>
      <p:ext uri="{BB962C8B-B14F-4D97-AF65-F5344CB8AC3E}">
        <p14:creationId xmlns:p14="http://schemas.microsoft.com/office/powerpoint/2010/main" xmlns="" val="140384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8</a:t>
            </a:fld>
            <a:endParaRPr lang="ru-RU"/>
          </a:p>
        </p:txBody>
      </p:sp>
    </p:spTree>
    <p:extLst>
      <p:ext uri="{BB962C8B-B14F-4D97-AF65-F5344CB8AC3E}">
        <p14:creationId xmlns:p14="http://schemas.microsoft.com/office/powerpoint/2010/main" xmlns="" val="18373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DEB4CCC-5576-461B-9521-ADEF2F47292D}" type="slidenum">
              <a:rPr lang="ru-RU" smtClean="0"/>
              <a:pPr/>
              <a:t>9</a:t>
            </a:fld>
            <a:endParaRPr lang="ru-RU"/>
          </a:p>
        </p:txBody>
      </p:sp>
    </p:spTree>
    <p:extLst>
      <p:ext uri="{BB962C8B-B14F-4D97-AF65-F5344CB8AC3E}">
        <p14:creationId xmlns:p14="http://schemas.microsoft.com/office/powerpoint/2010/main" xmlns="" val="249261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5F9D47-C427-406E-9E8B-CFE1F83287F2}" type="datetime1">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BFCDEC-A499-4F5C-90DB-5BBC0F50F14D}" type="datetime1">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3"/>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3"/>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EBE19F-985B-4ED5-96AB-9254D34C92FD}" type="datetime1">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092BB5-C8D0-4DD0-AA46-191312E1F1D6}" type="datetime1">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B9C9C5-0F17-469D-9343-F243A672F84E}" type="datetime1">
              <a:rPr lang="ru-RU" smtClean="0"/>
              <a:pPr/>
              <a:t>04.11.2019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F11BFCD-E291-4369-8716-05512A559DB5}" type="datetime1">
              <a:rPr lang="ru-RU" smtClean="0"/>
              <a:pPr/>
              <a:t>04.11.2019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5FD7DB-872B-42F4-A2C6-813F722956BC}" type="datetime1">
              <a:rPr lang="ru-RU" smtClean="0"/>
              <a:pPr/>
              <a:t>04.11.2019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7CF856-40BD-4069-9E18-BA9E033E36B2}" type="datetime1">
              <a:rPr lang="ru-RU" smtClean="0"/>
              <a:pPr/>
              <a:t>04.11.2019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564EA2-09AE-4510-A961-0BD7834C34C4}" type="datetime1">
              <a:rPr lang="ru-RU" smtClean="0"/>
              <a:pPr/>
              <a:t>04.11.2019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0B920A-FA16-492D-B74E-5B788D54AD42}" type="datetime1">
              <a:rPr lang="ru-RU" smtClean="0"/>
              <a:pPr/>
              <a:t>04.11.2019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F728A7-5703-4F48-8561-C94135086157}" type="datetime1">
              <a:rPr lang="ru-RU" smtClean="0"/>
              <a:pPr/>
              <a:t>04.11.2019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5B0AE7-F67D-4219-8819-A89DC56EB7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89CCA-50C3-4F08-9D92-65C084C825F0}" type="datetime1">
              <a:rPr lang="ru-RU" smtClean="0"/>
              <a:pPr/>
              <a:t>04.11.2019</a:t>
            </a:fld>
            <a:endParaRPr lang="ru-RU"/>
          </a:p>
        </p:txBody>
      </p:sp>
      <p:sp>
        <p:nvSpPr>
          <p:cNvPr id="5" name="Нижний колонтитул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0AE7-F67D-4219-8819-A89DC56EB7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1" cy="12371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ru-RU" b="1" dirty="0"/>
          </a:p>
        </p:txBody>
      </p:sp>
      <p:sp>
        <p:nvSpPr>
          <p:cNvPr id="21507" name="AutoShape 3" descr="https://sevzakon.ru/assets/images/news/17_fevral/14622221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1509" name="AutoShape 5" descr="https://sevzakon.ru/assets/images/news/17_fevral/14622221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1512" name="AutoShape 8" descr="https://s14.stc.all.kpcdn.net/share/i/12/4291003/inx960x64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 name="Заголовок 1"/>
          <p:cNvSpPr txBox="1">
            <a:spLocks/>
          </p:cNvSpPr>
          <p:nvPr/>
        </p:nvSpPr>
        <p:spPr>
          <a:xfrm>
            <a:off x="1" y="1878478"/>
            <a:ext cx="12192000" cy="2807821"/>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lvl="0" algn="ctr">
              <a:spcBef>
                <a:spcPct val="0"/>
              </a:spcBef>
              <a:defRPr/>
            </a:pPr>
            <a:r>
              <a:rPr lang="en-US" sz="4400" dirty="0" smtClean="0"/>
              <a:t>What do  users of migration statistics expect from statisticians?</a:t>
            </a:r>
          </a:p>
          <a:p>
            <a:pPr lvl="0" algn="ctr">
              <a:spcBef>
                <a:spcPct val="0"/>
              </a:spcBef>
              <a:defRPr/>
            </a:pPr>
            <a:r>
              <a:rPr lang="en-US" sz="4400" dirty="0" smtClean="0">
                <a:solidFill>
                  <a:schemeClr val="bg1"/>
                </a:solidFill>
              </a:rPr>
              <a:t>The EECCA users  perspective </a:t>
            </a:r>
            <a:endParaRPr kumimoji="0" lang="ru-RU" sz="4400" b="0" i="0" u="none" strike="noStrike" kern="1200" cap="none" spc="0" normalizeH="0" baseline="0" noProof="0" dirty="0">
              <a:ln>
                <a:noFill/>
              </a:ln>
              <a:solidFill>
                <a:schemeClr val="bg1"/>
              </a:solidFill>
              <a:effectLst/>
              <a:uLnTx/>
              <a:uFillTx/>
            </a:endParaRPr>
          </a:p>
        </p:txBody>
      </p:sp>
      <p:sp>
        <p:nvSpPr>
          <p:cNvPr id="18434" name="AutoShape 2" descr="https://avatars.mds.yandex.net/get-zen_doc/1554513/pub_5cd15254e22eaf00b3277d98_5cd168e777f0d500b35122b5/ori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Номер слайда 7"/>
          <p:cNvSpPr>
            <a:spLocks noGrp="1"/>
          </p:cNvSpPr>
          <p:nvPr>
            <p:ph type="sldNum" sz="quarter" idx="12"/>
          </p:nvPr>
        </p:nvSpPr>
        <p:spPr/>
        <p:txBody>
          <a:bodyPr/>
          <a:lstStyle/>
          <a:p>
            <a:fld id="{B05B0AE7-F67D-4219-8819-A89DC56EB74D}" type="slidenum">
              <a:rPr lang="ru-RU" smtClean="0"/>
              <a:pPr/>
              <a:t>1</a:t>
            </a:fld>
            <a:endParaRPr lang="ru-RU"/>
          </a:p>
        </p:txBody>
      </p:sp>
      <p:sp>
        <p:nvSpPr>
          <p:cNvPr id="9" name="TextBox 8"/>
          <p:cNvSpPr txBox="1"/>
          <p:nvPr/>
        </p:nvSpPr>
        <p:spPr>
          <a:xfrm>
            <a:off x="874059" y="5419165"/>
            <a:ext cx="3697941" cy="646331"/>
          </a:xfrm>
          <a:prstGeom prst="rect">
            <a:avLst/>
          </a:prstGeom>
          <a:noFill/>
        </p:spPr>
        <p:txBody>
          <a:bodyPr wrap="square" rtlCol="0">
            <a:spAutoFit/>
          </a:bodyPr>
          <a:lstStyle/>
          <a:p>
            <a:r>
              <a:rPr lang="en-US" dirty="0" smtClean="0"/>
              <a:t>Olga Chudinovskikh </a:t>
            </a:r>
          </a:p>
          <a:p>
            <a:r>
              <a:rPr lang="en-US" dirty="0" smtClean="0"/>
              <a:t>Lomonosov Moscow State University</a:t>
            </a:r>
            <a:endParaRPr lang="ru-RU" dirty="0"/>
          </a:p>
        </p:txBody>
      </p:sp>
      <p:sp>
        <p:nvSpPr>
          <p:cNvPr id="2" name="TextBox 1"/>
          <p:cNvSpPr txBox="1"/>
          <p:nvPr/>
        </p:nvSpPr>
        <p:spPr>
          <a:xfrm>
            <a:off x="460375" y="160338"/>
            <a:ext cx="11265460" cy="1200329"/>
          </a:xfrm>
          <a:prstGeom prst="rect">
            <a:avLst/>
          </a:prstGeom>
          <a:noFill/>
        </p:spPr>
        <p:txBody>
          <a:bodyPr wrap="square" rtlCol="0">
            <a:spAutoFit/>
          </a:bodyPr>
          <a:lstStyle/>
          <a:p>
            <a:pPr algn="ctr"/>
            <a:r>
              <a:rPr lang="en-US" sz="2400" b="1" dirty="0">
                <a:solidFill>
                  <a:schemeClr val="bg1"/>
                </a:solidFill>
              </a:rPr>
              <a:t>UNECE-Eurostat Work </a:t>
            </a:r>
            <a:r>
              <a:rPr lang="en-US" sz="2400" b="1" dirty="0" smtClean="0">
                <a:solidFill>
                  <a:schemeClr val="bg1"/>
                </a:solidFill>
              </a:rPr>
              <a:t>Session on </a:t>
            </a:r>
            <a:r>
              <a:rPr lang="en-US" sz="2400" b="1" dirty="0">
                <a:solidFill>
                  <a:schemeClr val="bg1"/>
                </a:solidFill>
              </a:rPr>
              <a:t>Migration Statistics</a:t>
            </a:r>
          </a:p>
          <a:p>
            <a:pPr algn="ctr"/>
            <a:r>
              <a:rPr lang="en-US" sz="2400" dirty="0">
                <a:solidFill>
                  <a:schemeClr val="bg1"/>
                </a:solidFill>
              </a:rPr>
              <a:t>29 - 31 October 2019</a:t>
            </a:r>
          </a:p>
          <a:p>
            <a:pPr algn="ctr"/>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B05B0AE7-F67D-4219-8819-A89DC56EB74D}" type="slidenum">
              <a:rPr lang="ru-RU" smtClean="0"/>
              <a:pPr/>
              <a:t>10</a:t>
            </a:fld>
            <a:endParaRPr lang="ru-RU"/>
          </a:p>
        </p:txBody>
      </p:sp>
      <p:pic>
        <p:nvPicPr>
          <p:cNvPr id="6" name="Picture 2"/>
          <p:cNvPicPr>
            <a:picLocks noChangeAspect="1" noChangeArrowheads="1"/>
          </p:cNvPicPr>
          <p:nvPr/>
        </p:nvPicPr>
        <p:blipFill>
          <a:blip r:embed="rId2" cstate="print"/>
          <a:srcRect/>
          <a:stretch>
            <a:fillRect/>
          </a:stretch>
        </p:blipFill>
        <p:spPr bwMode="auto">
          <a:xfrm>
            <a:off x="609600" y="1490664"/>
            <a:ext cx="10836275" cy="5178344"/>
          </a:xfrm>
          <a:prstGeom prst="rect">
            <a:avLst/>
          </a:prstGeom>
          <a:noFill/>
          <a:ln w="9525">
            <a:noFill/>
            <a:miter lim="800000"/>
            <a:headEnd/>
            <a:tailEnd/>
          </a:ln>
          <a:effectLst/>
        </p:spPr>
      </p:pic>
      <p:sp>
        <p:nvSpPr>
          <p:cNvPr id="7" name="Заголовок 1"/>
          <p:cNvSpPr txBox="1">
            <a:spLocks/>
          </p:cNvSpPr>
          <p:nvPr/>
        </p:nvSpPr>
        <p:spPr>
          <a:xfrm>
            <a:off x="0" y="0"/>
            <a:ext cx="12192000" cy="1422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lt1"/>
                </a:solidFill>
                <a:effectLst/>
                <a:uLnTx/>
                <a:uFillTx/>
                <a:latin typeface="+mn-lt"/>
                <a:ea typeface="+mn-ea"/>
                <a:cs typeface="+mn-cs"/>
              </a:rPr>
              <a:t>Quality issues (example of statistics of long-term flows in Russia) </a:t>
            </a:r>
            <a:r>
              <a:rPr kumimoji="0" lang="en-US" sz="2400" b="0" i="0" u="none" strike="noStrike" kern="1200" cap="none" spc="0" normalizeH="0" baseline="0" noProof="0" dirty="0" smtClean="0">
                <a:ln>
                  <a:noFill/>
                </a:ln>
                <a:solidFill>
                  <a:schemeClr val="lt1"/>
                </a:solidFill>
                <a:effectLst/>
                <a:uLnTx/>
                <a:uFillTx/>
                <a:latin typeface="+mn-lt"/>
                <a:ea typeface="+mn-ea"/>
                <a:cs typeface="+mn-cs"/>
              </a:rPr>
              <a:t/>
            </a:r>
            <a:br>
              <a:rPr kumimoji="0" lang="en-US" sz="2400" b="0" i="0" u="none" strike="noStrike" kern="1200" cap="none" spc="0" normalizeH="0" baseline="0" noProof="0" dirty="0" smtClean="0">
                <a:ln>
                  <a:noFill/>
                </a:ln>
                <a:solidFill>
                  <a:schemeClr val="lt1"/>
                </a:solidFill>
                <a:effectLst/>
                <a:uLnTx/>
                <a:uFillTx/>
                <a:latin typeface="+mn-lt"/>
                <a:ea typeface="+mn-ea"/>
                <a:cs typeface="+mn-cs"/>
              </a:rPr>
            </a:br>
            <a:r>
              <a:rPr kumimoji="0" lang="en-US" sz="2000" b="1" i="0" u="none" strike="noStrike" kern="1200" cap="none" spc="0" normalizeH="0" baseline="0" noProof="0" dirty="0" smtClean="0">
                <a:ln>
                  <a:noFill/>
                </a:ln>
                <a:solidFill>
                  <a:schemeClr val="lt1"/>
                </a:solidFill>
                <a:effectLst/>
                <a:uLnTx/>
                <a:uFillTx/>
                <a:latin typeface="+mn-lt"/>
                <a:ea typeface="+mn-ea"/>
                <a:cs typeface="+mn-cs"/>
              </a:rPr>
              <a:t> dynamics of long-term migration in Russia depends on external factors no less than on the migration itself.  External factors – inconsistency in interaction with the Ministry of internal Affairs, gaps in the regulatory framework, technological obstacles .</a:t>
            </a:r>
            <a:endParaRPr kumimoji="0" lang="ru-RU" sz="2000" b="1" i="0" u="none" strike="noStrike" kern="1200" cap="none" spc="0" normalizeH="0" baseline="0" noProof="0" dirty="0">
              <a:ln>
                <a:noFill/>
              </a:ln>
              <a:solidFill>
                <a:schemeClr val="lt1"/>
              </a:solidFill>
              <a:effectLst/>
              <a:uLnTx/>
              <a:uFillTx/>
              <a:latin typeface="+mn-lt"/>
              <a:ea typeface="+mn-ea"/>
              <a:cs typeface="+mn-cs"/>
            </a:endParaRPr>
          </a:p>
        </p:txBody>
      </p:sp>
      <p:sp>
        <p:nvSpPr>
          <p:cNvPr id="8" name="TextBox 7"/>
          <p:cNvSpPr txBox="1"/>
          <p:nvPr/>
        </p:nvSpPr>
        <p:spPr>
          <a:xfrm>
            <a:off x="292100" y="5981700"/>
            <a:ext cx="4229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Since 2011 emigration is counted automatically – when registration expires</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9274" y="219998"/>
            <a:ext cx="10980126" cy="1037302"/>
          </a:xfrm>
        </p:spPr>
        <p:style>
          <a:lnRef idx="0">
            <a:schemeClr val="accent1"/>
          </a:lnRef>
          <a:fillRef idx="3">
            <a:schemeClr val="accent1"/>
          </a:fillRef>
          <a:effectRef idx="3">
            <a:schemeClr val="accent1"/>
          </a:effectRef>
          <a:fontRef idx="minor">
            <a:schemeClr val="lt1"/>
          </a:fontRef>
        </p:style>
        <p:txBody>
          <a:bodyPr>
            <a:noAutofit/>
          </a:bodyPr>
          <a:lstStyle/>
          <a:p>
            <a:r>
              <a:rPr lang="en-US" sz="2400" b="1" dirty="0" smtClean="0">
                <a:solidFill>
                  <a:schemeClr val="bg1"/>
                </a:solidFill>
              </a:rPr>
              <a:t>Quality issues (continued). Temporary migrants prevail.</a:t>
            </a:r>
            <a:br>
              <a:rPr lang="en-US" sz="2400" b="1" dirty="0" smtClean="0">
                <a:solidFill>
                  <a:schemeClr val="bg1"/>
                </a:solidFill>
              </a:rPr>
            </a:br>
            <a:r>
              <a:rPr lang="en-US" sz="2000" b="1" i="1" dirty="0" smtClean="0">
                <a:solidFill>
                  <a:schemeClr val="bg1"/>
                </a:solidFill>
              </a:rPr>
              <a:t>Type </a:t>
            </a:r>
            <a:r>
              <a:rPr lang="en-US" sz="2000" b="1" i="1" dirty="0" smtClean="0">
                <a:solidFill>
                  <a:schemeClr val="bg1"/>
                </a:solidFill>
              </a:rPr>
              <a:t>of registration of long-term international migrants , RF, 2012-2018, % , </a:t>
            </a:r>
            <a:r>
              <a:rPr lang="en-US" sz="2000" b="1" i="1" dirty="0" smtClean="0">
                <a:solidFill>
                  <a:schemeClr val="bg1"/>
                </a:solidFill>
              </a:rPr>
              <a:t/>
            </a:r>
            <a:br>
              <a:rPr lang="en-US" sz="2000" b="1" i="1" dirty="0" smtClean="0">
                <a:solidFill>
                  <a:schemeClr val="bg1"/>
                </a:solidFill>
              </a:rPr>
            </a:br>
            <a:r>
              <a:rPr lang="en-US" sz="2000" b="1" i="1" dirty="0" smtClean="0">
                <a:solidFill>
                  <a:schemeClr val="bg1"/>
                </a:solidFill>
              </a:rPr>
              <a:t>yellow </a:t>
            </a:r>
            <a:r>
              <a:rPr lang="en-US" sz="2000" b="1" i="1" dirty="0" smtClean="0">
                <a:solidFill>
                  <a:schemeClr val="bg1"/>
                </a:solidFill>
              </a:rPr>
              <a:t>– temporary, green – permanent </a:t>
            </a:r>
            <a:r>
              <a:rPr lang="en-US" sz="2000" b="1" i="1" dirty="0" smtClean="0">
                <a:solidFill>
                  <a:schemeClr val="bg1"/>
                </a:solidFill>
              </a:rPr>
              <a:t>.</a:t>
            </a:r>
            <a:endParaRPr lang="ru-RU" sz="2000" b="1" i="1" dirty="0">
              <a:solidFill>
                <a:schemeClr val="bg1"/>
              </a:solidFill>
            </a:endParaRPr>
          </a:p>
        </p:txBody>
      </p:sp>
      <p:sp>
        <p:nvSpPr>
          <p:cNvPr id="11" name="TextBox 10"/>
          <p:cNvSpPr txBox="1"/>
          <p:nvPr/>
        </p:nvSpPr>
        <p:spPr>
          <a:xfrm>
            <a:off x="7969943" y="1308073"/>
            <a:ext cx="2016224"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Emigrants</a:t>
            </a:r>
            <a:endParaRPr lang="ru-RU" dirty="0"/>
          </a:p>
        </p:txBody>
      </p:sp>
      <p:graphicFrame>
        <p:nvGraphicFramePr>
          <p:cNvPr id="13" name="Диаграмма 12"/>
          <p:cNvGraphicFramePr>
            <a:graphicFrameLocks/>
          </p:cNvGraphicFramePr>
          <p:nvPr>
            <p:extLst>
              <p:ext uri="{D42A27DB-BD31-4B8C-83A1-F6EECF244321}">
                <p14:modId xmlns:p14="http://schemas.microsoft.com/office/powerpoint/2010/main" xmlns="" val="159993183"/>
              </p:ext>
            </p:extLst>
          </p:nvPr>
        </p:nvGraphicFramePr>
        <p:xfrm>
          <a:off x="930646" y="1415242"/>
          <a:ext cx="4339854" cy="5239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xmlns="" val="2718823811"/>
              </p:ext>
            </p:extLst>
          </p:nvPr>
        </p:nvGraphicFramePr>
        <p:xfrm>
          <a:off x="6599294" y="1626152"/>
          <a:ext cx="4475105" cy="487624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471750" y="1411257"/>
            <a:ext cx="2016224" cy="3693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Immigrants</a:t>
            </a:r>
            <a:endParaRPr lang="ru-RU" dirty="0"/>
          </a:p>
        </p:txBody>
      </p:sp>
    </p:spTree>
    <p:extLst>
      <p:ext uri="{BB962C8B-B14F-4D97-AF65-F5344CB8AC3E}">
        <p14:creationId xmlns:p14="http://schemas.microsoft.com/office/powerpoint/2010/main" xmlns="" val="346669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177800"/>
            <a:ext cx="11518900" cy="10795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sz="3200" dirty="0" smtClean="0"/>
              <a:t>Quality issues (continued). </a:t>
            </a:r>
            <a:r>
              <a:rPr lang="en-US" sz="3200" dirty="0" smtClean="0"/>
              <a:t/>
            </a:r>
            <a:br>
              <a:rPr lang="en-US" sz="3200" dirty="0" smtClean="0"/>
            </a:br>
            <a:r>
              <a:rPr lang="en-US" sz="2700" dirty="0" smtClean="0"/>
              <a:t>The </a:t>
            </a:r>
            <a:r>
              <a:rPr lang="en-US" sz="2700" dirty="0" smtClean="0"/>
              <a:t>new methodology</a:t>
            </a:r>
            <a:r>
              <a:rPr lang="ru-RU" sz="2700" dirty="0" smtClean="0"/>
              <a:t> (</a:t>
            </a:r>
            <a:r>
              <a:rPr lang="en-US" sz="2700" dirty="0" smtClean="0"/>
              <a:t>includes </a:t>
            </a:r>
            <a:r>
              <a:rPr lang="en-US" sz="2700" dirty="0" smtClean="0"/>
              <a:t>temporary migrants registered for 9months </a:t>
            </a:r>
            <a:r>
              <a:rPr lang="en-US" sz="2700" dirty="0" smtClean="0"/>
              <a:t>+): </a:t>
            </a:r>
            <a:r>
              <a:rPr lang="en-US" dirty="0" smtClean="0"/>
              <a:t> </a:t>
            </a:r>
            <a:endParaRPr lang="ru-RU" dirty="0"/>
          </a:p>
        </p:txBody>
      </p:sp>
      <p:sp>
        <p:nvSpPr>
          <p:cNvPr id="3" name="Объект 2"/>
          <p:cNvSpPr>
            <a:spLocks noGrp="1"/>
          </p:cNvSpPr>
          <p:nvPr>
            <p:ph idx="1"/>
          </p:nvPr>
        </p:nvSpPr>
        <p:spPr>
          <a:xfrm>
            <a:off x="190500" y="1587505"/>
            <a:ext cx="3924300" cy="4864095"/>
          </a:xfrm>
        </p:spPr>
        <p:txBody>
          <a:bodyPr>
            <a:normAutofit fontScale="70000" lnSpcReduction="20000"/>
          </a:bodyPr>
          <a:lstStyle/>
          <a:p>
            <a:r>
              <a:rPr lang="en-US" dirty="0" smtClean="0"/>
              <a:t>Is based on a set of simplifying assumptions , that might be not correct (and lead both to underestimation or double count)</a:t>
            </a:r>
          </a:p>
          <a:p>
            <a:r>
              <a:rPr lang="en-US" dirty="0" smtClean="0"/>
              <a:t>Led to absolute incomparability with statistics collected in the countries sending migrants to the RF, </a:t>
            </a:r>
          </a:p>
          <a:p>
            <a:r>
              <a:rPr lang="en-US" dirty="0" smtClean="0"/>
              <a:t>Broke the time series (incomparability with previous years)</a:t>
            </a:r>
          </a:p>
          <a:p>
            <a:r>
              <a:rPr lang="en-US" dirty="0" smtClean="0"/>
              <a:t>Cannot guarantee correct measurement of migration flows if data is not adjusted with  administrative records of migration authorities </a:t>
            </a:r>
          </a:p>
          <a:p>
            <a:endParaRPr lang="en-US" dirty="0" smtClean="0"/>
          </a:p>
          <a:p>
            <a:endParaRPr lang="ru-RU" dirty="0"/>
          </a:p>
        </p:txBody>
      </p:sp>
      <p:sp>
        <p:nvSpPr>
          <p:cNvPr id="4" name="Номер слайда 3"/>
          <p:cNvSpPr>
            <a:spLocks noGrp="1"/>
          </p:cNvSpPr>
          <p:nvPr>
            <p:ph type="sldNum" sz="quarter" idx="12"/>
          </p:nvPr>
        </p:nvSpPr>
        <p:spPr/>
        <p:txBody>
          <a:bodyPr/>
          <a:lstStyle/>
          <a:p>
            <a:fld id="{B05B0AE7-F67D-4219-8819-A89DC56EB74D}" type="slidenum">
              <a:rPr lang="ru-RU" smtClean="0"/>
              <a:pPr/>
              <a:t>12</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xmlns="" val="4191403231"/>
              </p:ext>
            </p:extLst>
          </p:nvPr>
        </p:nvGraphicFramePr>
        <p:xfrm>
          <a:off x="4267199" y="1680547"/>
          <a:ext cx="7683499" cy="4937760"/>
        </p:xfrm>
        <a:graphic>
          <a:graphicData uri="http://schemas.openxmlformats.org/drawingml/2006/table">
            <a:tbl>
              <a:tblPr firstRow="1" bandRow="1">
                <a:tableStyleId>{69012ECD-51FC-41F1-AA8D-1B2483CD663E}</a:tableStyleId>
              </a:tblPr>
              <a:tblGrid>
                <a:gridCol w="2374657"/>
                <a:gridCol w="3069673"/>
                <a:gridCol w="2239169"/>
              </a:tblGrid>
              <a:tr h="313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Assumption </a:t>
                      </a:r>
                      <a:endParaRPr lang="ru-RU" sz="2000" dirty="0"/>
                    </a:p>
                  </a:txBody>
                  <a:tcPr/>
                </a:tc>
                <a:tc>
                  <a:txBody>
                    <a:bodyPr/>
                    <a:lstStyle/>
                    <a:p>
                      <a:r>
                        <a:rPr lang="en-US" sz="2000" dirty="0" smtClean="0"/>
                        <a:t>Doubt </a:t>
                      </a:r>
                      <a:endParaRPr lang="ru-RU" sz="2000" dirty="0"/>
                    </a:p>
                  </a:txBody>
                  <a:tcPr/>
                </a:tc>
                <a:tc>
                  <a:txBody>
                    <a:bodyPr/>
                    <a:lstStyle/>
                    <a:p>
                      <a:r>
                        <a:rPr lang="en-US" sz="2000" dirty="0" smtClean="0"/>
                        <a:t>Result </a:t>
                      </a:r>
                      <a:endParaRPr lang="ru-RU" sz="2000" dirty="0"/>
                    </a:p>
                  </a:txBody>
                  <a:tcPr/>
                </a:tc>
              </a:tr>
              <a:tr h="676661">
                <a:tc>
                  <a:txBody>
                    <a:bodyPr/>
                    <a:lstStyle/>
                    <a:p>
                      <a:pPr>
                        <a:buFont typeface="Arial" pitchFamily="34" charset="0"/>
                        <a:buChar char="•"/>
                      </a:pPr>
                      <a:r>
                        <a:rPr lang="en-US" sz="2000" dirty="0" smtClean="0"/>
                        <a:t>All migrants</a:t>
                      </a:r>
                      <a:r>
                        <a:rPr lang="en-US" sz="2000" baseline="0" dirty="0" smtClean="0"/>
                        <a:t> register immediately for 9+ months</a:t>
                      </a:r>
                      <a:endParaRPr lang="ru-RU" sz="2000" dirty="0" smtClean="0"/>
                    </a:p>
                    <a:p>
                      <a:pPr>
                        <a:buFont typeface="Arial" pitchFamily="34" charset="0"/>
                        <a:buChar char="•"/>
                      </a:pPr>
                      <a:endParaRPr lang="ru-RU" sz="2000" dirty="0"/>
                    </a:p>
                  </a:txBody>
                  <a:tcPr/>
                </a:tc>
                <a:tc>
                  <a:txBody>
                    <a:bodyPr/>
                    <a:lstStyle/>
                    <a:p>
                      <a:r>
                        <a:rPr lang="en-US" sz="2000" dirty="0" smtClean="0"/>
                        <a:t>Not obligatorily</a:t>
                      </a:r>
                      <a:r>
                        <a:rPr lang="en-US" sz="2000" baseline="0" dirty="0" smtClean="0"/>
                        <a:t> – many can register many times  for shorter periods and accumulated period   will exceed 9 months  </a:t>
                      </a:r>
                      <a:endParaRPr lang="ru-RU" sz="2000" dirty="0"/>
                    </a:p>
                  </a:txBody>
                  <a:tcPr/>
                </a:tc>
                <a:tc>
                  <a:txBody>
                    <a:bodyPr/>
                    <a:lstStyle/>
                    <a:p>
                      <a:r>
                        <a:rPr lang="en-US" sz="2000" dirty="0" smtClean="0"/>
                        <a:t>Undercount of</a:t>
                      </a:r>
                      <a:r>
                        <a:rPr lang="en-US" sz="2000" baseline="0" dirty="0" smtClean="0"/>
                        <a:t> both in and out-migrants</a:t>
                      </a:r>
                      <a:endParaRPr lang="ru-RU" sz="2000" dirty="0"/>
                    </a:p>
                  </a:txBody>
                  <a:tcPr/>
                </a:tc>
              </a:tr>
              <a:tr h="555832">
                <a:tc>
                  <a:txBody>
                    <a:bodyPr/>
                    <a:lstStyle/>
                    <a:p>
                      <a:pPr>
                        <a:buFont typeface="Arial" pitchFamily="34" charset="0"/>
                        <a:buChar char="•"/>
                      </a:pPr>
                      <a:r>
                        <a:rPr lang="en-US" sz="2000" dirty="0" smtClean="0"/>
                        <a:t>All migrants stay until  registration expires </a:t>
                      </a:r>
                      <a:endParaRPr lang="ru-RU" sz="2000" dirty="0"/>
                    </a:p>
                  </a:txBody>
                  <a:tcPr/>
                </a:tc>
                <a:tc>
                  <a:txBody>
                    <a:bodyPr/>
                    <a:lstStyle/>
                    <a:p>
                      <a:r>
                        <a:rPr lang="en-US" sz="2000" dirty="0" smtClean="0"/>
                        <a:t>Not</a:t>
                      </a:r>
                      <a:r>
                        <a:rPr lang="en-US" sz="2000" baseline="0" dirty="0" smtClean="0"/>
                        <a:t> true ,  early departures are rather numerous , new arrival  and registration  are possible </a:t>
                      </a:r>
                      <a:endParaRPr lang="ru-RU" sz="2000" dirty="0"/>
                    </a:p>
                  </a:txBody>
                  <a:tcPr/>
                </a:tc>
                <a:tc>
                  <a:txBody>
                    <a:bodyPr/>
                    <a:lstStyle/>
                    <a:p>
                      <a:r>
                        <a:rPr lang="en-US" sz="2000" dirty="0" smtClean="0"/>
                        <a:t>Undercount</a:t>
                      </a:r>
                      <a:r>
                        <a:rPr lang="en-US" sz="2000" baseline="0" dirty="0" smtClean="0"/>
                        <a:t> of early departures and new arrivals </a:t>
                      </a:r>
                      <a:r>
                        <a:rPr lang="en-US" sz="2000" baseline="0" dirty="0" smtClean="0"/>
                        <a:t>, double count of same people</a:t>
                      </a:r>
                      <a:endParaRPr lang="ru-RU" sz="2000" dirty="0"/>
                    </a:p>
                  </a:txBody>
                  <a:tcPr/>
                </a:tc>
              </a:tr>
              <a:tr h="68472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All migrants “emigrate” to the same country  they came from </a:t>
                      </a:r>
                      <a:endParaRPr lang="ru-RU" sz="2000" dirty="0"/>
                    </a:p>
                  </a:txBody>
                  <a:tcPr/>
                </a:tc>
                <a:tc>
                  <a:txBody>
                    <a:bodyPr/>
                    <a:lstStyle/>
                    <a:p>
                      <a:r>
                        <a:rPr lang="en-US" sz="2000" dirty="0" smtClean="0"/>
                        <a:t>No guarantee</a:t>
                      </a:r>
                      <a:endParaRPr lang="ru-RU" sz="2000" dirty="0"/>
                    </a:p>
                  </a:txBody>
                  <a:tcPr/>
                </a:tc>
                <a:tc>
                  <a:txBody>
                    <a:bodyPr/>
                    <a:lstStyle/>
                    <a:p>
                      <a:r>
                        <a:rPr lang="en-US" sz="2000" dirty="0" smtClean="0"/>
                        <a:t>Errors in distribution of emigrants by destinations </a:t>
                      </a:r>
                      <a:endParaRPr lang="ru-RU" sz="2000" dirty="0"/>
                    </a:p>
                  </a:txBody>
                  <a:tcPr/>
                </a:tc>
              </a:tr>
            </a:tbl>
          </a:graphicData>
        </a:graphic>
      </p:graphicFrame>
    </p:spTree>
    <p:extLst>
      <p:ext uri="{BB962C8B-B14F-4D97-AF65-F5344CB8AC3E}">
        <p14:creationId xmlns:p14="http://schemas.microsoft.com/office/powerpoint/2010/main" xmlns="" val="316321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a:graphicFrameLocks/>
          </p:cNvGraphicFramePr>
          <p:nvPr>
            <p:extLst>
              <p:ext uri="{D42A27DB-BD31-4B8C-83A1-F6EECF244321}">
                <p14:modId xmlns:p14="http://schemas.microsoft.com/office/powerpoint/2010/main" xmlns="" val="2681854428"/>
              </p:ext>
            </p:extLst>
          </p:nvPr>
        </p:nvGraphicFramePr>
        <p:xfrm>
          <a:off x="625531" y="1582615"/>
          <a:ext cx="5942323" cy="4669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xmlns="" val="500212787"/>
              </p:ext>
            </p:extLst>
          </p:nvPr>
        </p:nvGraphicFramePr>
        <p:xfrm>
          <a:off x="6945923" y="1776046"/>
          <a:ext cx="5021341"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169042" y="5571460"/>
            <a:ext cx="3806456" cy="646331"/>
          </a:xfrm>
          <a:prstGeom prst="rect">
            <a:avLst/>
          </a:prstGeom>
          <a:solidFill>
            <a:schemeClr val="bg1"/>
          </a:solidFill>
        </p:spPr>
        <p:txBody>
          <a:bodyPr wrap="square" rtlCol="0">
            <a:spAutoFit/>
          </a:bodyPr>
          <a:lstStyle/>
          <a:p>
            <a:r>
              <a:rPr lang="en-US" dirty="0" smtClean="0"/>
              <a:t>of foreigners among  in-migrants and</a:t>
            </a:r>
          </a:p>
          <a:p>
            <a:r>
              <a:rPr lang="en-US" dirty="0" smtClean="0"/>
              <a:t>out-migrants</a:t>
            </a:r>
            <a:endParaRPr lang="ru-RU" dirty="0"/>
          </a:p>
        </p:txBody>
      </p:sp>
      <p:sp>
        <p:nvSpPr>
          <p:cNvPr id="4" name="TextBox 3"/>
          <p:cNvSpPr txBox="1"/>
          <p:nvPr/>
        </p:nvSpPr>
        <p:spPr>
          <a:xfrm>
            <a:off x="279400" y="690684"/>
            <a:ext cx="6388099" cy="923330"/>
          </a:xfrm>
          <a:prstGeom prst="rect">
            <a:avLst/>
          </a:prstGeom>
          <a:noFill/>
        </p:spPr>
        <p:txBody>
          <a:bodyPr wrap="square" rtlCol="0">
            <a:spAutoFit/>
          </a:bodyPr>
          <a:lstStyle/>
          <a:p>
            <a:r>
              <a:rPr lang="en-US" dirty="0"/>
              <a:t>New methodology led to considerable increase in share of foreigners both in in- and out- flows, </a:t>
            </a:r>
            <a:r>
              <a:rPr lang="en-US" dirty="0" smtClean="0"/>
              <a:t>the </a:t>
            </a:r>
            <a:r>
              <a:rPr lang="en-US" dirty="0"/>
              <a:t>latest is not typical for </a:t>
            </a:r>
            <a:r>
              <a:rPr lang="en-US" dirty="0" smtClean="0"/>
              <a:t>emigration</a:t>
            </a:r>
            <a:endParaRPr lang="ru-RU" dirty="0"/>
          </a:p>
        </p:txBody>
      </p:sp>
      <p:sp>
        <p:nvSpPr>
          <p:cNvPr id="5" name="TextBox 4"/>
          <p:cNvSpPr txBox="1"/>
          <p:nvPr/>
        </p:nvSpPr>
        <p:spPr>
          <a:xfrm>
            <a:off x="6807791" y="679966"/>
            <a:ext cx="5384209" cy="923330"/>
          </a:xfrm>
          <a:prstGeom prst="rect">
            <a:avLst/>
          </a:prstGeom>
          <a:noFill/>
        </p:spPr>
        <p:txBody>
          <a:bodyPr wrap="square" rtlCol="0">
            <a:spAutoFit/>
          </a:bodyPr>
          <a:lstStyle/>
          <a:p>
            <a:r>
              <a:rPr lang="en-US" dirty="0" smtClean="0"/>
              <a:t> </a:t>
            </a:r>
            <a:r>
              <a:rPr lang="en-US" dirty="0"/>
              <a:t>Reasons for  out-migration  are fictitious   because , since 2017 majority are considered to “return to the previous place of residence” </a:t>
            </a:r>
            <a:endParaRPr lang="ru-RU" dirty="0"/>
          </a:p>
        </p:txBody>
      </p:sp>
      <p:sp>
        <p:nvSpPr>
          <p:cNvPr id="2" name="TextBox 1"/>
          <p:cNvSpPr txBox="1"/>
          <p:nvPr/>
        </p:nvSpPr>
        <p:spPr>
          <a:xfrm>
            <a:off x="1193800" y="2119194"/>
            <a:ext cx="2560970" cy="923330"/>
          </a:xfrm>
          <a:prstGeom prst="rect">
            <a:avLst/>
          </a:prstGeom>
          <a:noFill/>
        </p:spPr>
        <p:txBody>
          <a:bodyPr wrap="square" rtlCol="0">
            <a:spAutoFit/>
          </a:bodyPr>
          <a:lstStyle/>
          <a:p>
            <a:r>
              <a:rPr lang="en-US" dirty="0" smtClean="0"/>
              <a:t>% of foreigners in flows of international migration, RF, 2002-2018</a:t>
            </a:r>
            <a:endParaRPr lang="ru-RU" dirty="0"/>
          </a:p>
        </p:txBody>
      </p:sp>
      <p:sp>
        <p:nvSpPr>
          <p:cNvPr id="8" name="TextBox 7"/>
          <p:cNvSpPr txBox="1"/>
          <p:nvPr/>
        </p:nvSpPr>
        <p:spPr>
          <a:xfrm>
            <a:off x="431800" y="152400"/>
            <a:ext cx="98298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t>Quality issues (continued</a:t>
            </a:r>
            <a:r>
              <a:rPr lang="en-US" sz="2400" dirty="0" smtClean="0"/>
              <a:t>).   Problems with migrants’ characteristics:</a:t>
            </a:r>
            <a:endParaRPr lang="ru-RU" sz="2400" dirty="0"/>
          </a:p>
        </p:txBody>
      </p:sp>
    </p:spTree>
    <p:extLst>
      <p:ext uri="{BB962C8B-B14F-4D97-AF65-F5344CB8AC3E}">
        <p14:creationId xmlns:p14="http://schemas.microsoft.com/office/powerpoint/2010/main" xmlns="" val="4277689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4168" y="141382"/>
            <a:ext cx="7752472" cy="908720"/>
          </a:xfrm>
        </p:spPr>
        <p:txBody>
          <a:bodyPr>
            <a:noAutofit/>
          </a:bodyPr>
          <a:lstStyle/>
          <a:p>
            <a:pPr algn="l"/>
            <a:r>
              <a:rPr lang="en-US" sz="2400" b="1" dirty="0" smtClean="0">
                <a:solidFill>
                  <a:srgbClr val="C00000"/>
                </a:solidFill>
              </a:rPr>
              <a:t>Example of the LFS of the Russian Federation , conducted since 1994,   around 900 000 respondents per year </a:t>
            </a:r>
            <a:endParaRPr lang="ru-RU" sz="4000" b="1" dirty="0">
              <a:solidFill>
                <a:srgbClr val="C00000"/>
              </a:solidFill>
            </a:endParaRPr>
          </a:p>
        </p:txBody>
      </p:sp>
      <p:sp>
        <p:nvSpPr>
          <p:cNvPr id="3" name="Содержимое 5"/>
          <p:cNvSpPr txBox="1">
            <a:spLocks/>
          </p:cNvSpPr>
          <p:nvPr/>
        </p:nvSpPr>
        <p:spPr>
          <a:xfrm>
            <a:off x="266700" y="1739718"/>
            <a:ext cx="3099680" cy="4616648"/>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R="0" lvl="0" algn="l" defTabSz="914400" rtl="0" eaLnBrk="1" fontAlgn="auto" latinLnBrk="0" hangingPunct="1">
              <a:lnSpc>
                <a:spcPct val="100000"/>
              </a:lnSpc>
              <a:spcBef>
                <a:spcPct val="20000"/>
              </a:spcBef>
              <a:spcAft>
                <a:spcPts val="0"/>
              </a:spcAft>
              <a:buClrTx/>
              <a:buSzTx/>
              <a:tabLst/>
              <a:defRPr/>
            </a:pPr>
            <a:r>
              <a:rPr lang="en-US" b="1" dirty="0" smtClean="0">
                <a:solidFill>
                  <a:srgbClr val="002060"/>
                </a:solidFill>
              </a:rPr>
              <a:t>Till 2019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1" i="0" u="none" strike="noStrike" kern="1200" cap="none" spc="0" normalizeH="0" baseline="0" noProof="0" dirty="0" smtClean="0">
                <a:ln>
                  <a:noFill/>
                </a:ln>
                <a:solidFill>
                  <a:srgbClr val="002060"/>
                </a:solidFill>
                <a:effectLst/>
                <a:uLnTx/>
                <a:uFillTx/>
              </a:rPr>
              <a:t>No</a:t>
            </a:r>
            <a:r>
              <a:rPr kumimoji="0" lang="en-US" b="1" i="0" u="none" strike="noStrike" kern="1200" cap="none" spc="0" normalizeH="0" noProof="0" dirty="0" smtClean="0">
                <a:ln>
                  <a:noFill/>
                </a:ln>
                <a:solidFill>
                  <a:srgbClr val="002060"/>
                </a:solidFill>
                <a:effectLst/>
                <a:uLnTx/>
                <a:uFillTx/>
              </a:rPr>
              <a:t> questions of country of </a:t>
            </a:r>
            <a:r>
              <a:rPr kumimoji="0" lang="en-US" b="1" i="0" u="none" strike="noStrike" kern="1200" cap="none" spc="0" normalizeH="0" noProof="0" dirty="0" smtClean="0">
                <a:ln>
                  <a:noFill/>
                </a:ln>
                <a:solidFill>
                  <a:srgbClr val="002060"/>
                </a:solidFill>
                <a:effectLst/>
                <a:uLnTx/>
                <a:uFillTx/>
              </a:rPr>
              <a:t>birth and y</a:t>
            </a:r>
            <a:r>
              <a:rPr lang="en-US" b="1" baseline="0" dirty="0" smtClean="0">
                <a:solidFill>
                  <a:srgbClr val="002060"/>
                </a:solidFill>
              </a:rPr>
              <a:t>ear</a:t>
            </a:r>
            <a:r>
              <a:rPr lang="en-US" b="1" dirty="0" smtClean="0">
                <a:solidFill>
                  <a:srgbClr val="002060"/>
                </a:solidFill>
              </a:rPr>
              <a:t> </a:t>
            </a:r>
            <a:r>
              <a:rPr lang="en-US" b="1" dirty="0" smtClean="0">
                <a:solidFill>
                  <a:srgbClr val="002060"/>
                </a:solidFill>
              </a:rPr>
              <a:t>of arrival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1" dirty="0" smtClean="0">
                <a:solidFill>
                  <a:srgbClr val="002060"/>
                </a:solidFill>
              </a:rPr>
              <a:t>Question on citizenship with </a:t>
            </a:r>
            <a:r>
              <a:rPr lang="en-US" b="1" dirty="0" smtClean="0">
                <a:solidFill>
                  <a:srgbClr val="002060"/>
                </a:solidFill>
              </a:rPr>
              <a:t>3 </a:t>
            </a:r>
            <a:r>
              <a:rPr lang="en-US" b="1" dirty="0" smtClean="0">
                <a:solidFill>
                  <a:srgbClr val="002060"/>
                </a:solidFill>
              </a:rPr>
              <a:t>options of answer – Russian / other / both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1" i="0" u="none" strike="noStrike" kern="1200" cap="none" spc="0" normalizeH="0" baseline="0" noProof="0" dirty="0">
              <a:ln>
                <a:noFill/>
              </a:ln>
              <a:solidFill>
                <a:srgbClr val="00206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1" dirty="0" smtClean="0">
                <a:solidFill>
                  <a:srgbClr val="002060"/>
                </a:solidFill>
              </a:rPr>
              <a:t>No questions on incomes (so far)</a:t>
            </a:r>
            <a:endParaRPr kumimoji="0" lang="ru-RU" b="1" i="0" u="none" strike="noStrike" kern="1200" cap="none" spc="0" normalizeH="0" baseline="0" noProof="0" dirty="0">
              <a:ln>
                <a:noFill/>
              </a:ln>
              <a:solidFill>
                <a:srgbClr val="002060"/>
              </a:solidFill>
              <a:effectLst/>
              <a:uLnTx/>
              <a:uFillTx/>
            </a:endParaRPr>
          </a:p>
        </p:txBody>
      </p:sp>
      <p:sp>
        <p:nvSpPr>
          <p:cNvPr id="5" name="TextBox 4"/>
          <p:cNvSpPr txBox="1"/>
          <p:nvPr/>
        </p:nvSpPr>
        <p:spPr>
          <a:xfrm>
            <a:off x="6192011" y="908721"/>
            <a:ext cx="5664629" cy="830997"/>
          </a:xfrm>
          <a:prstGeom prst="rect">
            <a:avLst/>
          </a:prstGeom>
          <a:noFill/>
        </p:spPr>
        <p:txBody>
          <a:bodyPr wrap="square" rtlCol="0">
            <a:spAutoFit/>
          </a:bodyPr>
          <a:lstStyle/>
          <a:p>
            <a:r>
              <a:rPr lang="en-US" sz="1600" b="1" dirty="0" smtClean="0"/>
              <a:t>Mid-year population  of foreigners with residence permits and </a:t>
            </a:r>
            <a:r>
              <a:rPr lang="en-US" sz="1600" b="1" dirty="0"/>
              <a:t>the </a:t>
            </a:r>
            <a:r>
              <a:rPr lang="en-US" sz="1600" b="1" dirty="0" smtClean="0"/>
              <a:t>foreigners (1 year of residence) covered  by the LFS,  Russia, 2013-2015</a:t>
            </a:r>
            <a:r>
              <a:rPr lang="en-US" sz="1600" b="1" dirty="0"/>
              <a:t>, thousands</a:t>
            </a:r>
            <a:endParaRPr lang="ru-RU" sz="1600" dirty="0"/>
          </a:p>
        </p:txBody>
      </p:sp>
      <p:graphicFrame>
        <p:nvGraphicFramePr>
          <p:cNvPr id="9" name="Диаграмма 8"/>
          <p:cNvGraphicFramePr/>
          <p:nvPr>
            <p:extLst>
              <p:ext uri="{D42A27DB-BD31-4B8C-83A1-F6EECF244321}">
                <p14:modId xmlns:p14="http://schemas.microsoft.com/office/powerpoint/2010/main" xmlns="" val="3365847147"/>
              </p:ext>
            </p:extLst>
          </p:nvPr>
        </p:nvGraphicFramePr>
        <p:xfrm>
          <a:off x="6513789" y="1765299"/>
          <a:ext cx="5021072" cy="26970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511652" y="4657166"/>
            <a:ext cx="5680348"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t>In accordance with Migration service data stock of foreigners (with different statuses) staying in Russia &gt; 1 year in 2015 amounted at approx.  3,5 million . LFS (weighted)   covered around 355 thousand. Stock of lawful residents with residence permits in  comparable age = 784 thousand</a:t>
            </a:r>
            <a:endParaRPr lang="ru-RU" sz="2000" b="1" dirty="0"/>
          </a:p>
        </p:txBody>
      </p:sp>
      <p:sp>
        <p:nvSpPr>
          <p:cNvPr id="10" name="Номер слайда 9"/>
          <p:cNvSpPr>
            <a:spLocks noGrp="1"/>
          </p:cNvSpPr>
          <p:nvPr>
            <p:ph type="sldNum" sz="quarter" idx="12"/>
          </p:nvPr>
        </p:nvSpPr>
        <p:spPr/>
        <p:txBody>
          <a:bodyPr/>
          <a:lstStyle/>
          <a:p>
            <a:fld id="{F42B642E-0177-4A16-9C44-A94F354AEB10}" type="slidenum">
              <a:rPr lang="ru-RU" smtClean="0"/>
              <a:pPr/>
              <a:t>14</a:t>
            </a:fld>
            <a:endParaRPr lang="ru-RU"/>
          </a:p>
        </p:txBody>
      </p:sp>
      <p:sp>
        <p:nvSpPr>
          <p:cNvPr id="6" name="TextBox 5"/>
          <p:cNvSpPr txBox="1"/>
          <p:nvPr/>
        </p:nvSpPr>
        <p:spPr>
          <a:xfrm>
            <a:off x="190500" y="356380"/>
            <a:ext cx="387659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Quality </a:t>
            </a:r>
            <a:r>
              <a:rPr lang="en-US" sz="2800" dirty="0" smtClean="0"/>
              <a:t>issues </a:t>
            </a:r>
            <a:endParaRPr lang="ru-RU" sz="2800" dirty="0"/>
          </a:p>
        </p:txBody>
      </p:sp>
      <p:sp>
        <p:nvSpPr>
          <p:cNvPr id="11" name="TextBox 10"/>
          <p:cNvSpPr txBox="1"/>
          <p:nvPr/>
        </p:nvSpPr>
        <p:spPr>
          <a:xfrm>
            <a:off x="3321681" y="1739718"/>
            <a:ext cx="3052225" cy="461664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1400" dirty="0" smtClean="0"/>
          </a:p>
          <a:p>
            <a:endParaRPr lang="en-US" sz="1400" dirty="0"/>
          </a:p>
          <a:p>
            <a:r>
              <a:rPr lang="en-US" sz="1400" dirty="0" smtClean="0"/>
              <a:t>Module 2019:</a:t>
            </a:r>
          </a:p>
          <a:p>
            <a:pPr marL="457200" indent="-457200">
              <a:buFont typeface="+mj-lt"/>
              <a:buAutoNum type="arabicPeriod"/>
            </a:pPr>
            <a:r>
              <a:rPr lang="en-US" sz="1400" dirty="0"/>
              <a:t>What country were you born in?</a:t>
            </a:r>
          </a:p>
          <a:p>
            <a:pPr marL="457200" indent="-457200">
              <a:buFont typeface="+mj-lt"/>
              <a:buAutoNum type="arabicPeriod"/>
            </a:pPr>
            <a:r>
              <a:rPr lang="en-US" sz="1400" dirty="0"/>
              <a:t>In what country did you live in 1992? </a:t>
            </a:r>
          </a:p>
          <a:p>
            <a:pPr marL="457200" indent="-457200">
              <a:buFont typeface="+mj-lt"/>
              <a:buAutoNum type="arabicPeriod"/>
            </a:pPr>
            <a:r>
              <a:rPr lang="en-US" sz="1400" dirty="0"/>
              <a:t>How long have you been continuously living in Russia? </a:t>
            </a:r>
          </a:p>
          <a:p>
            <a:pPr marL="342900" indent="-342900">
              <a:buFont typeface="Arial" pitchFamily="34" charset="0"/>
              <a:buChar char="•"/>
            </a:pPr>
            <a:r>
              <a:rPr lang="en-US" sz="1400" dirty="0"/>
              <a:t>Less than 3 months</a:t>
            </a:r>
          </a:p>
          <a:p>
            <a:pPr marL="342900" indent="-342900">
              <a:buFont typeface="Arial" pitchFamily="34" charset="0"/>
              <a:buChar char="•"/>
            </a:pPr>
            <a:r>
              <a:rPr lang="en-US" sz="1400" dirty="0"/>
              <a:t>From 3 months to 1 year</a:t>
            </a:r>
          </a:p>
          <a:p>
            <a:pPr marL="342900" indent="-342900">
              <a:buFont typeface="Arial" pitchFamily="34" charset="0"/>
              <a:buChar char="•"/>
            </a:pPr>
            <a:r>
              <a:rPr lang="en-US" sz="1400" dirty="0"/>
              <a:t>From 1 year to 5 years</a:t>
            </a:r>
          </a:p>
          <a:p>
            <a:pPr marL="342900" indent="-342900">
              <a:buFont typeface="Arial" pitchFamily="34" charset="0"/>
              <a:buChar char="•"/>
            </a:pPr>
            <a:r>
              <a:rPr lang="en-US" sz="1400" dirty="0"/>
              <a:t>More than 5 years </a:t>
            </a:r>
          </a:p>
          <a:p>
            <a:r>
              <a:rPr lang="en-US" sz="1400" dirty="0" smtClean="0"/>
              <a:t>4. What </a:t>
            </a:r>
            <a:r>
              <a:rPr lang="en-US" sz="1400" dirty="0"/>
              <a:t>was the main reason for your arrival in Russia? </a:t>
            </a:r>
          </a:p>
          <a:p>
            <a:pPr marL="342900" indent="-342900">
              <a:buFont typeface="Arial" pitchFamily="34" charset="0"/>
              <a:buChar char="•"/>
            </a:pPr>
            <a:r>
              <a:rPr lang="en-US" sz="1400" dirty="0"/>
              <a:t>Work </a:t>
            </a:r>
          </a:p>
          <a:p>
            <a:pPr marL="342900" indent="-342900">
              <a:buFont typeface="Arial" pitchFamily="34" charset="0"/>
              <a:buChar char="•"/>
            </a:pPr>
            <a:r>
              <a:rPr lang="en-US" sz="1400" dirty="0"/>
              <a:t>Study </a:t>
            </a:r>
          </a:p>
          <a:p>
            <a:pPr marL="342900" indent="-342900">
              <a:buFont typeface="Arial" pitchFamily="34" charset="0"/>
              <a:buChar char="•"/>
            </a:pPr>
            <a:r>
              <a:rPr lang="en-US" sz="1400" dirty="0"/>
              <a:t>Family circumstances </a:t>
            </a:r>
          </a:p>
          <a:p>
            <a:pPr marL="342900" indent="-342900">
              <a:buFont typeface="Arial" pitchFamily="34" charset="0"/>
              <a:buChar char="•"/>
            </a:pPr>
            <a:r>
              <a:rPr lang="en-US" sz="1400" dirty="0"/>
              <a:t>Moving to permanent residence </a:t>
            </a:r>
          </a:p>
          <a:p>
            <a:pPr marL="342900" indent="-342900">
              <a:buFont typeface="Arial" pitchFamily="34" charset="0"/>
              <a:buChar char="•"/>
            </a:pPr>
            <a:r>
              <a:rPr lang="en-US" sz="1400" dirty="0"/>
              <a:t>Unfortunate situation in their own country</a:t>
            </a:r>
          </a:p>
          <a:p>
            <a:pPr marL="342900" indent="-342900">
              <a:buFont typeface="Arial" pitchFamily="34" charset="0"/>
              <a:buChar char="•"/>
            </a:pPr>
            <a:r>
              <a:rPr lang="en-US" sz="1400" dirty="0" err="1"/>
              <a:t>etc</a:t>
            </a:r>
            <a:endParaRPr lang="ru-RU" sz="1400" dirty="0"/>
          </a:p>
        </p:txBody>
      </p:sp>
    </p:spTree>
    <p:extLst>
      <p:ext uri="{BB962C8B-B14F-4D97-AF65-F5344CB8AC3E}">
        <p14:creationId xmlns:p14="http://schemas.microsoft.com/office/powerpoint/2010/main" xmlns="" val="3139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dirty="0" smtClean="0"/>
              <a:t>Concluding remarks 1 (general considerations)</a:t>
            </a:r>
            <a:endParaRPr lang="ru-RU" dirty="0"/>
          </a:p>
        </p:txBody>
      </p:sp>
      <p:sp>
        <p:nvSpPr>
          <p:cNvPr id="3" name="Объект 2"/>
          <p:cNvSpPr>
            <a:spLocks noGrp="1"/>
          </p:cNvSpPr>
          <p:nvPr>
            <p:ph sz="half" idx="2"/>
          </p:nvPr>
        </p:nvSpPr>
        <p:spPr>
          <a:xfrm>
            <a:off x="260252" y="1575582"/>
            <a:ext cx="11092794" cy="4860387"/>
          </a:xfrm>
        </p:spPr>
        <p:txBody>
          <a:bodyPr>
            <a:noAutofit/>
          </a:bodyPr>
          <a:lstStyle/>
          <a:p>
            <a:r>
              <a:rPr lang="en-US" sz="1800" dirty="0" smtClean="0"/>
              <a:t>Status quo of the availability and quality of data in the EECCA region  is not absolutely satisfactory.   In many cases available data  is  enough only to general description of  current  trends , a lot of important  data   needed for more fundamental studies  is   either missing or not available. </a:t>
            </a:r>
          </a:p>
          <a:p>
            <a:r>
              <a:rPr lang="en-US" sz="1800" dirty="0" smtClean="0"/>
              <a:t>Access to statistics is one of  the main problems data users meet with in the region of EECA .   It is not easy to solve the problem  due to  institutional , political and technical barriers and </a:t>
            </a:r>
            <a:r>
              <a:rPr lang="en-US" sz="1800" dirty="0"/>
              <a:t>circumstances, </a:t>
            </a:r>
            <a:r>
              <a:rPr lang="en-US" sz="1800" dirty="0" smtClean="0"/>
              <a:t>(but we  should  </a:t>
            </a:r>
            <a:r>
              <a:rPr lang="en-US" sz="1800" dirty="0"/>
              <a:t>not give </a:t>
            </a:r>
            <a:r>
              <a:rPr lang="en-US" sz="1800" dirty="0" smtClean="0"/>
              <a:t>up) </a:t>
            </a:r>
            <a:endParaRPr lang="ru-RU" sz="1800" dirty="0" smtClean="0"/>
          </a:p>
          <a:p>
            <a:r>
              <a:rPr lang="en-US" sz="1800" dirty="0" smtClean="0"/>
              <a:t>Many  data </a:t>
            </a:r>
            <a:r>
              <a:rPr lang="en-US" sz="1800" dirty="0"/>
              <a:t>o</a:t>
            </a:r>
            <a:r>
              <a:rPr lang="en-US" sz="1800" dirty="0" smtClean="0"/>
              <a:t>wners  are  not  involved into production of statistics  and  are rare guests at the meetings like we  are having today. It is necessary to involve them into the orbit of statistics production and dissemination  through training courses , seminars etc.  to broaden </a:t>
            </a:r>
            <a:r>
              <a:rPr lang="en-US" sz="1800" dirty="0"/>
              <a:t>their outlook </a:t>
            </a:r>
            <a:r>
              <a:rPr lang="en-US" sz="1800" dirty="0" smtClean="0"/>
              <a:t>(from </a:t>
            </a:r>
            <a:r>
              <a:rPr lang="en-US" sz="1800" dirty="0"/>
              <a:t>the perspective of statistics production  and  access of users to </a:t>
            </a:r>
            <a:r>
              <a:rPr lang="en-US" sz="1800" dirty="0" smtClean="0"/>
              <a:t>data)  </a:t>
            </a:r>
          </a:p>
          <a:p>
            <a:r>
              <a:rPr lang="en-US" sz="1800" b="1" dirty="0"/>
              <a:t>Data producers  should </a:t>
            </a:r>
            <a:r>
              <a:rPr lang="en-US" sz="1800" b="1" dirty="0" smtClean="0"/>
              <a:t>  provide </a:t>
            </a:r>
            <a:r>
              <a:rPr lang="en-US" sz="1800" b="1" dirty="0"/>
              <a:t>some analysis:   analytical papers are welcome on the websites  of corresponding agencies.  It will help the users to  better understand the methodology and  possible fluctuations in data series,  better know the history of different data sources etc.    </a:t>
            </a:r>
            <a:endParaRPr lang="en-US" sz="1800" b="1" dirty="0" smtClean="0"/>
          </a:p>
          <a:p>
            <a:r>
              <a:rPr lang="en-US" sz="1800" dirty="0"/>
              <a:t>National statistical offices should  better </a:t>
            </a:r>
            <a:r>
              <a:rPr lang="en-US" sz="1800" dirty="0" smtClean="0"/>
              <a:t>utilize  </a:t>
            </a:r>
            <a:r>
              <a:rPr lang="en-US" sz="1800" dirty="0"/>
              <a:t>their </a:t>
            </a:r>
            <a:r>
              <a:rPr lang="en-US" sz="1800" dirty="0" smtClean="0"/>
              <a:t>potential  </a:t>
            </a:r>
            <a:r>
              <a:rPr lang="en-US" sz="1800" dirty="0"/>
              <a:t>-  collect migration data at censuses, surveys and  </a:t>
            </a:r>
            <a:r>
              <a:rPr lang="en-US" sz="1800" b="1" dirty="0"/>
              <a:t>provide access to information , including </a:t>
            </a:r>
            <a:r>
              <a:rPr lang="en-US" sz="1800" b="1" dirty="0" err="1" smtClean="0"/>
              <a:t>microdata</a:t>
            </a:r>
            <a:endParaRPr lang="en-US" sz="1800" b="1" dirty="0" smtClean="0"/>
          </a:p>
          <a:p>
            <a:r>
              <a:rPr lang="en-US" sz="1800" dirty="0" smtClean="0"/>
              <a:t>Better communication of data owners / producers  with users is necessary </a:t>
            </a:r>
            <a:endParaRPr lang="en-US" sz="1800" dirty="0"/>
          </a:p>
          <a:p>
            <a:endParaRPr lang="en-US" sz="1800" dirty="0"/>
          </a:p>
          <a:p>
            <a:r>
              <a:rPr lang="en-US" sz="1800" dirty="0"/>
              <a:t> </a:t>
            </a:r>
          </a:p>
          <a:p>
            <a:endParaRPr lang="en-US" sz="1800" dirty="0"/>
          </a:p>
          <a:p>
            <a:endParaRPr lang="en-US" sz="1800" dirty="0" smtClean="0"/>
          </a:p>
        </p:txBody>
      </p:sp>
      <p:sp>
        <p:nvSpPr>
          <p:cNvPr id="4" name="Номер слайда 3"/>
          <p:cNvSpPr>
            <a:spLocks noGrp="1"/>
          </p:cNvSpPr>
          <p:nvPr>
            <p:ph type="sldNum" sz="quarter" idx="12"/>
          </p:nvPr>
        </p:nvSpPr>
        <p:spPr/>
        <p:txBody>
          <a:bodyPr/>
          <a:lstStyle/>
          <a:p>
            <a:fld id="{B05B0AE7-F67D-4219-8819-A89DC56EB74D}" type="slidenum">
              <a:rPr lang="ru-RU" smtClean="0"/>
              <a:pPr/>
              <a:t>15</a:t>
            </a:fld>
            <a:endParaRPr lang="ru-RU"/>
          </a:p>
        </p:txBody>
      </p:sp>
    </p:spTree>
    <p:extLst>
      <p:ext uri="{BB962C8B-B14F-4D97-AF65-F5344CB8AC3E}">
        <p14:creationId xmlns:p14="http://schemas.microsoft.com/office/powerpoint/2010/main" xmlns="" val="334691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08631" y="3183798"/>
            <a:ext cx="3460652" cy="3460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2994" y="3397348"/>
            <a:ext cx="4812141" cy="3276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трелка вправо 4"/>
          <p:cNvSpPr/>
          <p:nvPr/>
        </p:nvSpPr>
        <p:spPr>
          <a:xfrm>
            <a:off x="6029946" y="4786108"/>
            <a:ext cx="12192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572800" y="4729458"/>
            <a:ext cx="1731264" cy="369332"/>
          </a:xfrm>
          <a:prstGeom prst="rect">
            <a:avLst/>
          </a:prstGeom>
          <a:noFill/>
        </p:spPr>
        <p:txBody>
          <a:bodyPr wrap="square" rtlCol="0">
            <a:spAutoFit/>
          </a:bodyPr>
          <a:lstStyle/>
          <a:p>
            <a:r>
              <a:rPr lang="en-US" b="1" dirty="0" smtClean="0"/>
              <a:t>Data user</a:t>
            </a:r>
            <a:endParaRPr lang="ru-RU" b="1" dirty="0"/>
          </a:p>
        </p:txBody>
      </p:sp>
      <p:sp>
        <p:nvSpPr>
          <p:cNvPr id="8" name="TextBox 7"/>
          <p:cNvSpPr txBox="1"/>
          <p:nvPr/>
        </p:nvSpPr>
        <p:spPr>
          <a:xfrm>
            <a:off x="4689193" y="3590133"/>
            <a:ext cx="1406807" cy="375055"/>
          </a:xfrm>
          <a:prstGeom prst="rect">
            <a:avLst/>
          </a:prstGeom>
          <a:noFill/>
        </p:spPr>
        <p:txBody>
          <a:bodyPr wrap="square" rtlCol="0">
            <a:spAutoFit/>
          </a:bodyPr>
          <a:lstStyle/>
          <a:p>
            <a:r>
              <a:rPr lang="en-US" b="1" dirty="0" smtClean="0"/>
              <a:t>Data owner</a:t>
            </a:r>
            <a:endParaRPr lang="ru-RU" b="1" dirty="0"/>
          </a:p>
        </p:txBody>
      </p:sp>
      <p:sp>
        <p:nvSpPr>
          <p:cNvPr id="10" name="Заголовок 1"/>
          <p:cNvSpPr txBox="1">
            <a:spLocks/>
          </p:cNvSpPr>
          <p:nvPr/>
        </p:nvSpPr>
        <p:spPr>
          <a:xfrm>
            <a:off x="0" y="0"/>
            <a:ext cx="12192000" cy="60666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Concluding remarks 2 (dealing in particular with access to data) </a:t>
            </a:r>
            <a:endParaRPr kumimoji="0" lang="ru-RU" sz="36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TextBox 11"/>
          <p:cNvSpPr txBox="1"/>
          <p:nvPr/>
        </p:nvSpPr>
        <p:spPr>
          <a:xfrm>
            <a:off x="738973" y="606669"/>
            <a:ext cx="10991461" cy="2585323"/>
          </a:xfrm>
          <a:prstGeom prst="rect">
            <a:avLst/>
          </a:prstGeom>
          <a:noFill/>
        </p:spPr>
        <p:txBody>
          <a:bodyPr wrap="square" rtlCol="0">
            <a:spAutoFit/>
          </a:bodyPr>
          <a:lstStyle/>
          <a:p>
            <a:pPr marL="285750" indent="-285750">
              <a:buFont typeface="Arial" pitchFamily="34" charset="0"/>
              <a:buChar char="•"/>
            </a:pPr>
            <a:r>
              <a:rPr lang="en-US" dirty="0" smtClean="0"/>
              <a:t>It is  necessary to  involve (admin.) data owners  into </a:t>
            </a:r>
            <a:r>
              <a:rPr lang="en-US" dirty="0"/>
              <a:t>discussion, </a:t>
            </a:r>
            <a:r>
              <a:rPr lang="en-US" dirty="0" smtClean="0"/>
              <a:t>persuade them  that it  is not fashionable and out–of-date to    hide  statistics,          the users should not  feel like supplicants  and the      gains from co-operation will be far larger than from restrictions in access. One party provides data – the other –      analysis, together we create more </a:t>
            </a:r>
            <a:r>
              <a:rPr lang="en-US" dirty="0" err="1" smtClean="0"/>
              <a:t>colourful</a:t>
            </a:r>
            <a:r>
              <a:rPr lang="en-US" dirty="0" smtClean="0"/>
              <a:t>  and comprehensive  image of migration .</a:t>
            </a:r>
          </a:p>
          <a:p>
            <a:endParaRPr lang="en-US" dirty="0" smtClean="0"/>
          </a:p>
          <a:p>
            <a:pPr>
              <a:buFont typeface="Arial" pitchFamily="34" charset="0"/>
              <a:buChar char="•"/>
            </a:pPr>
            <a:r>
              <a:rPr lang="ru-RU" dirty="0" smtClean="0"/>
              <a:t> </a:t>
            </a:r>
            <a:r>
              <a:rPr lang="en-US" dirty="0" smtClean="0"/>
              <a:t>   </a:t>
            </a:r>
            <a:r>
              <a:rPr lang="en-US" b="1" dirty="0" smtClean="0"/>
              <a:t>National statistical agencies </a:t>
            </a:r>
            <a:r>
              <a:rPr lang="ru-RU" b="1" dirty="0" smtClean="0"/>
              <a:t> </a:t>
            </a:r>
            <a:r>
              <a:rPr lang="en-US" dirty="0" smtClean="0"/>
              <a:t>can be the last resort  for the users – in accordance with national   Law  on statistics they </a:t>
            </a:r>
            <a:r>
              <a:rPr lang="en-US" b="1" dirty="0" smtClean="0"/>
              <a:t>can and should  </a:t>
            </a:r>
            <a:r>
              <a:rPr lang="en-US" dirty="0" smtClean="0"/>
              <a:t>require </a:t>
            </a:r>
            <a:r>
              <a:rPr lang="en-US" dirty="0" smtClean="0"/>
              <a:t>necessary  </a:t>
            </a:r>
            <a:r>
              <a:rPr lang="en-US" dirty="0" smtClean="0"/>
              <a:t>statistics  from </a:t>
            </a:r>
            <a:r>
              <a:rPr lang="en-US" dirty="0" smtClean="0"/>
              <a:t> the  </a:t>
            </a:r>
            <a:r>
              <a:rPr lang="en-US" dirty="0" smtClean="0"/>
              <a:t>agencies that are not ready to publish information themselves.  Thus the country  will get valuable information for research and decision-making. </a:t>
            </a:r>
            <a:r>
              <a:rPr lang="en-US" b="1" dirty="0" smtClean="0"/>
              <a:t>Power from statistics sometimes depends on power and self-confidence  of statisticians.</a:t>
            </a:r>
            <a:r>
              <a:rPr lang="ru-RU" b="1" dirty="0" smtClean="0"/>
              <a:t> </a:t>
            </a:r>
            <a:endParaRPr lang="ru-RU" sz="1600" b="1" dirty="0"/>
          </a:p>
        </p:txBody>
      </p:sp>
      <p:sp>
        <p:nvSpPr>
          <p:cNvPr id="14" name="Номер слайда 13"/>
          <p:cNvSpPr>
            <a:spLocks noGrp="1"/>
          </p:cNvSpPr>
          <p:nvPr>
            <p:ph type="sldNum" sz="quarter" idx="12"/>
          </p:nvPr>
        </p:nvSpPr>
        <p:spPr/>
        <p:txBody>
          <a:bodyPr/>
          <a:lstStyle/>
          <a:p>
            <a:fld id="{B05B0AE7-F67D-4219-8819-A89DC56EB74D}" type="slidenum">
              <a:rPr lang="ru-RU" smtClean="0"/>
              <a:pPr/>
              <a:t>16</a:t>
            </a:fld>
            <a:endParaRPr lang="ru-RU"/>
          </a:p>
        </p:txBody>
      </p:sp>
    </p:spTree>
    <p:extLst>
      <p:ext uri="{BB962C8B-B14F-4D97-AF65-F5344CB8AC3E}">
        <p14:creationId xmlns:p14="http://schemas.microsoft.com/office/powerpoint/2010/main" xmlns="" val="322071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en-US" sz="4800" b="1" dirty="0" smtClean="0">
                <a:solidFill>
                  <a:schemeClr val="accent5">
                    <a:lumMod val="75000"/>
                  </a:schemeClr>
                </a:solidFill>
              </a:rPr>
              <a:t>Thank you for your attention!</a:t>
            </a:r>
            <a:endParaRPr lang="ru-RU" sz="4800" b="1" dirty="0">
              <a:solidFill>
                <a:schemeClr val="accent5">
                  <a:lumMod val="75000"/>
                </a:schemeClr>
              </a:solidFill>
            </a:endParaRPr>
          </a:p>
        </p:txBody>
      </p:sp>
      <p:sp>
        <p:nvSpPr>
          <p:cNvPr id="4" name="Номер слайда 3"/>
          <p:cNvSpPr>
            <a:spLocks noGrp="1"/>
          </p:cNvSpPr>
          <p:nvPr>
            <p:ph type="sldNum" sz="quarter" idx="12"/>
          </p:nvPr>
        </p:nvSpPr>
        <p:spPr/>
        <p:txBody>
          <a:bodyPr/>
          <a:lstStyle/>
          <a:p>
            <a:fld id="{B05B0AE7-F67D-4219-8819-A89DC56EB74D}" type="slidenum">
              <a:rPr lang="ru-RU" smtClean="0"/>
              <a:pPr/>
              <a:t>17</a:t>
            </a:fld>
            <a:endParaRPr lang="ru-RU"/>
          </a:p>
        </p:txBody>
      </p:sp>
      <p:sp>
        <p:nvSpPr>
          <p:cNvPr id="6" name="Заголовок 5"/>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4000" dirty="0" smtClean="0"/>
              <a:t>The EECCA –is an area of large-scale migration processes, it includes both migrants sending and receiving countries </a:t>
            </a:r>
            <a:r>
              <a:rPr lang="en-US" dirty="0" smtClean="0"/>
              <a:t> </a:t>
            </a:r>
            <a:endParaRPr lang="ru-RU" dirty="0"/>
          </a:p>
        </p:txBody>
      </p:sp>
      <p:sp>
        <p:nvSpPr>
          <p:cNvPr id="3" name="Объект 2"/>
          <p:cNvSpPr>
            <a:spLocks noGrp="1"/>
          </p:cNvSpPr>
          <p:nvPr>
            <p:ph idx="1"/>
          </p:nvPr>
        </p:nvSpPr>
        <p:spPr>
          <a:xfrm>
            <a:off x="644769" y="1556238"/>
            <a:ext cx="10972800" cy="4736983"/>
          </a:xfrm>
        </p:spPr>
        <p:txBody>
          <a:bodyPr>
            <a:normAutofit fontScale="85000" lnSpcReduction="20000"/>
          </a:bodyPr>
          <a:lstStyle/>
          <a:p>
            <a:r>
              <a:rPr lang="en-US" dirty="0"/>
              <a:t>Russia and Ukraine are formally among the top-ten migrant receiving countries  in terms of the stock of “foreign born” population </a:t>
            </a:r>
          </a:p>
          <a:p>
            <a:r>
              <a:rPr lang="en-US" dirty="0"/>
              <a:t>Volume of annual flows of long-term migration </a:t>
            </a:r>
            <a:r>
              <a:rPr lang="en-US" dirty="0" smtClean="0"/>
              <a:t>exceeds  </a:t>
            </a:r>
            <a:r>
              <a:rPr lang="en-US" dirty="0"/>
              <a:t>500 thousand people, moving mainly within the region </a:t>
            </a:r>
            <a:r>
              <a:rPr lang="en-US" dirty="0" smtClean="0"/>
              <a:t>(est.)</a:t>
            </a:r>
            <a:endParaRPr lang="en-US" dirty="0"/>
          </a:p>
          <a:p>
            <a:r>
              <a:rPr lang="en-US" dirty="0"/>
              <a:t>Temporary migration dominates and migration for work is the most typical feature:   every year  </a:t>
            </a:r>
            <a:r>
              <a:rPr lang="en-US" dirty="0" smtClean="0"/>
              <a:t>several million  persons </a:t>
            </a:r>
            <a:r>
              <a:rPr lang="en-US" dirty="0"/>
              <a:t>are involved into labour migration (only </a:t>
            </a:r>
            <a:r>
              <a:rPr lang="en-US" dirty="0" smtClean="0"/>
              <a:t>Russia </a:t>
            </a:r>
            <a:r>
              <a:rPr lang="en-US" dirty="0"/>
              <a:t>every year receives &gt; 5 million </a:t>
            </a:r>
            <a:r>
              <a:rPr lang="en-US" dirty="0" smtClean="0"/>
              <a:t>of potential </a:t>
            </a:r>
            <a:r>
              <a:rPr lang="en-US" dirty="0"/>
              <a:t>workers</a:t>
            </a:r>
            <a:r>
              <a:rPr lang="en-US" dirty="0" smtClean="0"/>
              <a:t>). </a:t>
            </a:r>
            <a:endParaRPr lang="en-US" dirty="0"/>
          </a:p>
          <a:p>
            <a:r>
              <a:rPr lang="en-US" dirty="0" smtClean="0"/>
              <a:t>Migrants’ </a:t>
            </a:r>
            <a:r>
              <a:rPr lang="en-US" dirty="0"/>
              <a:t>remittances reach up to 30% to GDP in Kyrgyzstan and Tajikistan (WB 2019 Oct.  est</a:t>
            </a:r>
            <a:r>
              <a:rPr lang="en-US" dirty="0" smtClean="0"/>
              <a:t>.)</a:t>
            </a:r>
          </a:p>
          <a:p>
            <a:r>
              <a:rPr lang="en-US" dirty="0"/>
              <a:t>Russia is among the top-ten countries receiving foreign students </a:t>
            </a:r>
          </a:p>
          <a:p>
            <a:r>
              <a:rPr lang="en-US" dirty="0" smtClean="0"/>
              <a:t>It </a:t>
            </a:r>
            <a:r>
              <a:rPr lang="en-US" dirty="0"/>
              <a:t>means that migration is in focus of national </a:t>
            </a:r>
            <a:r>
              <a:rPr lang="en-US" dirty="0" smtClean="0"/>
              <a:t>interests .</a:t>
            </a:r>
            <a:endParaRPr lang="en-US" dirty="0"/>
          </a:p>
          <a:p>
            <a:r>
              <a:rPr lang="en-US" dirty="0"/>
              <a:t>Do we know  much about this phenomenon??</a:t>
            </a:r>
            <a:endParaRPr lang="en-US" dirty="0" smtClean="0"/>
          </a:p>
        </p:txBody>
      </p:sp>
      <p:sp>
        <p:nvSpPr>
          <p:cNvPr id="4" name="Номер слайда 3"/>
          <p:cNvSpPr>
            <a:spLocks noGrp="1"/>
          </p:cNvSpPr>
          <p:nvPr>
            <p:ph type="sldNum" sz="quarter" idx="12"/>
          </p:nvPr>
        </p:nvSpPr>
        <p:spPr/>
        <p:txBody>
          <a:bodyPr/>
          <a:lstStyle/>
          <a:p>
            <a:fld id="{B05B0AE7-F67D-4219-8819-A89DC56EB74D}" type="slidenum">
              <a:rPr lang="ru-RU" smtClean="0"/>
              <a:pPr/>
              <a:t>2</a:t>
            </a:fld>
            <a:endParaRPr lang="ru-RU"/>
          </a:p>
        </p:txBody>
      </p:sp>
    </p:spTree>
    <p:extLst>
      <p:ext uri="{BB962C8B-B14F-4D97-AF65-F5344CB8AC3E}">
        <p14:creationId xmlns:p14="http://schemas.microsoft.com/office/powerpoint/2010/main" xmlns="" val="2651887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9332"/>
            <a:ext cx="12124592" cy="791987"/>
          </a:xfrm>
        </p:spPr>
        <p:style>
          <a:lnRef idx="0">
            <a:schemeClr val="accent1"/>
          </a:lnRef>
          <a:fillRef idx="3">
            <a:schemeClr val="accent1"/>
          </a:fillRef>
          <a:effectRef idx="3">
            <a:schemeClr val="accent1"/>
          </a:effectRef>
          <a:fontRef idx="minor">
            <a:schemeClr val="lt1"/>
          </a:fontRef>
        </p:style>
        <p:txBody>
          <a:bodyPr>
            <a:noAutofit/>
          </a:bodyPr>
          <a:lstStyle/>
          <a:p>
            <a:r>
              <a:rPr lang="en-US" sz="2400" b="1" dirty="0" smtClean="0"/>
              <a:t>Many initiatives (incl. regional) have been undertaken,  but the situation in the EECCA area  is changing   very slowly and  not obligatorily for better </a:t>
            </a:r>
            <a:endParaRPr lang="ru-RU" sz="4000" b="1"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18263" y="5181364"/>
            <a:ext cx="1173737" cy="1600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5303" y="5795857"/>
            <a:ext cx="799678" cy="10428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srcRect/>
          <a:stretch>
            <a:fillRect/>
          </a:stretch>
        </p:blipFill>
        <p:spPr bwMode="auto">
          <a:xfrm>
            <a:off x="8305605" y="5228412"/>
            <a:ext cx="1226120" cy="1630253"/>
          </a:xfrm>
          <a:prstGeom prst="rect">
            <a:avLst/>
          </a:prstGeom>
          <a:ln>
            <a:solidFill>
              <a:schemeClr val="bg1">
                <a:lumMod val="75000"/>
              </a:schemeClr>
            </a:solidFill>
            <a:headEnd/>
            <a:tailEnd/>
          </a:ln>
        </p:spPr>
        <p:style>
          <a:lnRef idx="2">
            <a:schemeClr val="accent2"/>
          </a:lnRef>
          <a:fillRef idx="1">
            <a:schemeClr val="lt1"/>
          </a:fillRef>
          <a:effectRef idx="0">
            <a:schemeClr val="accent2"/>
          </a:effectRef>
          <a:fontRef idx="minor">
            <a:schemeClr val="dk1"/>
          </a:fontRef>
        </p:style>
      </p:pic>
      <p:sp>
        <p:nvSpPr>
          <p:cNvPr id="16" name="TextBox 15"/>
          <p:cNvSpPr txBox="1"/>
          <p:nvPr/>
        </p:nvSpPr>
        <p:spPr>
          <a:xfrm>
            <a:off x="10912734" y="6206783"/>
            <a:ext cx="104857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400" dirty="0" smtClean="0"/>
              <a:t>EUROSTAT 2018</a:t>
            </a:r>
            <a:endParaRPr lang="ru-RU" sz="1400" dirty="0"/>
          </a:p>
        </p:txBody>
      </p:sp>
      <p:sp>
        <p:nvSpPr>
          <p:cNvPr id="17" name="TextBox 16"/>
          <p:cNvSpPr txBox="1"/>
          <p:nvPr/>
        </p:nvSpPr>
        <p:spPr>
          <a:xfrm>
            <a:off x="8305605" y="5874194"/>
            <a:ext cx="124782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Center for Global Development 2009</a:t>
            </a:r>
            <a:endParaRPr lang="ru-RU" sz="1400" dirty="0"/>
          </a:p>
        </p:txBody>
      </p:sp>
      <p:sp>
        <p:nvSpPr>
          <p:cNvPr id="18" name="Номер слайда 17"/>
          <p:cNvSpPr>
            <a:spLocks noGrp="1"/>
          </p:cNvSpPr>
          <p:nvPr>
            <p:ph type="sldNum" sz="quarter" idx="12"/>
          </p:nvPr>
        </p:nvSpPr>
        <p:spPr>
          <a:xfrm>
            <a:off x="8868229" y="6492875"/>
            <a:ext cx="2844800" cy="365125"/>
          </a:xfrm>
        </p:spPr>
        <p:txBody>
          <a:bodyPr/>
          <a:lstStyle/>
          <a:p>
            <a:fld id="{B05B0AE7-F67D-4219-8819-A89DC56EB74D}" type="slidenum">
              <a:rPr lang="ru-RU" smtClean="0"/>
              <a:pPr/>
              <a:t>3</a:t>
            </a:fld>
            <a:endParaRPr lang="ru-RU" dirty="0"/>
          </a:p>
        </p:txBody>
      </p:sp>
      <p:pic>
        <p:nvPicPr>
          <p:cNvPr id="21" name="Picture 2" descr="https://www.osce.org/files/imagecache/00_xlarge/f/images/hires/7/8/133121.jpg?151740857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69400" y="5228412"/>
            <a:ext cx="1124331" cy="1590808"/>
          </a:xfrm>
          <a:prstGeom prst="rect">
            <a:avLst/>
          </a:prstGeom>
          <a:noFill/>
          <a:ln>
            <a:solidFill>
              <a:schemeClr val="bg1">
                <a:lumMod val="65000"/>
              </a:schemeClr>
            </a:solidFill>
          </a:ln>
          <a:extLst>
            <a:ext uri="{909E8E84-426E-40DD-AFC4-6F175D3DCCD1}">
              <a14:hiddenFill xmlns:a14="http://schemas.microsoft.com/office/drawing/2010/main" xmlns="">
                <a:solidFill>
                  <a:srgbClr val="FFFFFF"/>
                </a:solidFill>
              </a14:hiddenFill>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44363" y="5228412"/>
            <a:ext cx="1068643" cy="1522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5" descr="https://migrationdataportal.org/sites/default/files/styles/tools_image/public/UNECE_East.JPG?itok=4h62tWp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00352" y="5181364"/>
            <a:ext cx="1083825" cy="1561155"/>
          </a:xfrm>
          <a:prstGeom prst="rect">
            <a:avLst/>
          </a:prstGeom>
          <a:ln>
            <a:solidFill>
              <a:schemeClr val="bg1">
                <a:lumMod val="85000"/>
              </a:schemeClr>
            </a:solidFill>
          </a:ln>
          <a:extLst>
            <a:ext uri="{909E8E84-426E-40DD-AFC4-6F175D3DCCD1}">
              <a14:hiddenFill xmlns:a14="http://schemas.microsoft.com/office/drawing/2010/main" xmlns="">
                <a:solidFill>
                  <a:srgbClr val="FFFFFF"/>
                </a:solidFill>
              </a14:hiddenFill>
            </a:ext>
          </a:extLst>
        </p:spPr>
        <p:style>
          <a:lnRef idx="2">
            <a:schemeClr val="accent5"/>
          </a:lnRef>
          <a:fillRef idx="1">
            <a:schemeClr val="lt1"/>
          </a:fillRef>
          <a:effectRef idx="0">
            <a:schemeClr val="accent5"/>
          </a:effectRef>
          <a:fontRef idx="minor">
            <a:schemeClr val="dk1"/>
          </a:fontRef>
        </p:style>
      </p:pic>
      <p:sp>
        <p:nvSpPr>
          <p:cNvPr id="24" name="TextBox 23"/>
          <p:cNvSpPr txBox="1"/>
          <p:nvPr/>
        </p:nvSpPr>
        <p:spPr>
          <a:xfrm>
            <a:off x="1382099" y="5694070"/>
            <a:ext cx="128584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OSCE – IOM  2014</a:t>
            </a:r>
            <a:endParaRPr lang="ru-RU" sz="1400" dirty="0"/>
          </a:p>
        </p:txBody>
      </p:sp>
      <p:sp>
        <p:nvSpPr>
          <p:cNvPr id="25" name="TextBox 24"/>
          <p:cNvSpPr txBox="1"/>
          <p:nvPr/>
        </p:nvSpPr>
        <p:spPr>
          <a:xfrm>
            <a:off x="2844363" y="5940292"/>
            <a:ext cx="118734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ESCAP 2016 </a:t>
            </a:r>
            <a:endParaRPr lang="ru-RU" sz="1400" dirty="0"/>
          </a:p>
        </p:txBody>
      </p:sp>
      <p:pic>
        <p:nvPicPr>
          <p:cNvPr id="26" name="Picture 2"/>
          <p:cNvPicPr>
            <a:picLocks noGrp="1" noChangeAspect="1" noChangeArrowheads="1"/>
          </p:cNvPicPr>
          <p:nvPr>
            <p:ph idx="1"/>
          </p:nvPr>
        </p:nvPicPr>
        <p:blipFill>
          <a:blip r:embed="rId9" cstate="print"/>
          <a:srcRect/>
          <a:stretch>
            <a:fillRect/>
          </a:stretch>
        </p:blipFill>
        <p:spPr bwMode="auto">
          <a:xfrm>
            <a:off x="5587722" y="5233584"/>
            <a:ext cx="1104449" cy="1517458"/>
          </a:xfrm>
          <a:prstGeom prst="rect">
            <a:avLst/>
          </a:prstGeom>
          <a:ln w="38100">
            <a:solidFill>
              <a:schemeClr val="bg2">
                <a:lumMod val="90000"/>
              </a:schemeClr>
            </a:solidFill>
            <a:headEnd/>
            <a:tailEnd/>
          </a:ln>
        </p:spPr>
        <p:style>
          <a:lnRef idx="2">
            <a:schemeClr val="accent3"/>
          </a:lnRef>
          <a:fillRef idx="1">
            <a:schemeClr val="lt1"/>
          </a:fillRef>
          <a:effectRef idx="0">
            <a:schemeClr val="accent3"/>
          </a:effectRef>
          <a:fontRef idx="minor">
            <a:schemeClr val="dk1"/>
          </a:fontRef>
        </p:style>
      </p:pic>
      <p:sp>
        <p:nvSpPr>
          <p:cNvPr id="27" name="TextBox 26"/>
          <p:cNvSpPr txBox="1"/>
          <p:nvPr/>
        </p:nvSpPr>
        <p:spPr>
          <a:xfrm>
            <a:off x="4378066" y="5611192"/>
            <a:ext cx="241931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UNECE</a:t>
            </a:r>
            <a:r>
              <a:rPr lang="en-US" dirty="0" smtClean="0"/>
              <a:t> 2011,  2016</a:t>
            </a:r>
            <a:endParaRPr lang="ru-RU" dirty="0"/>
          </a:p>
        </p:txBody>
      </p:sp>
      <p:sp>
        <p:nvSpPr>
          <p:cNvPr id="28" name="TextBox 27"/>
          <p:cNvSpPr txBox="1"/>
          <p:nvPr/>
        </p:nvSpPr>
        <p:spPr>
          <a:xfrm>
            <a:off x="147875" y="841319"/>
            <a:ext cx="11847149" cy="4247317"/>
          </a:xfrm>
          <a:prstGeom prst="rect">
            <a:avLst/>
          </a:prstGeom>
          <a:noFill/>
          <a:ln>
            <a:solidFill>
              <a:srgbClr val="FFC000"/>
            </a:solidFill>
          </a:ln>
        </p:spPr>
        <p:txBody>
          <a:bodyPr wrap="square" rtlCol="0">
            <a:spAutoFit/>
          </a:bodyPr>
          <a:lstStyle/>
          <a:p>
            <a:pPr marL="342900" indent="-342900">
              <a:buFont typeface="Wingdings" pitchFamily="2" charset="2"/>
              <a:buChar char="v"/>
            </a:pPr>
            <a:r>
              <a:rPr lang="en-US" dirty="0"/>
              <a:t>While speaking  about  users’  needs  in statistics on migration  it is difficult  to avoid   well known and already discussed  facts </a:t>
            </a:r>
          </a:p>
          <a:p>
            <a:pPr marL="342900" indent="-342900">
              <a:buFont typeface="Wingdings" pitchFamily="2" charset="2"/>
              <a:buChar char="v"/>
            </a:pPr>
            <a:r>
              <a:rPr lang="en-US" dirty="0"/>
              <a:t>As all other users in sending and receiving  countries  we want to have data on flows and stocks,  we want to study  reasons and consequences of migration,  migrants'  integration, their position on the labour market, naturalization process, situation about women and children….   etc.  </a:t>
            </a:r>
            <a:r>
              <a:rPr lang="en-US" dirty="0" smtClean="0"/>
              <a:t> </a:t>
            </a:r>
            <a:r>
              <a:rPr lang="en-US" dirty="0"/>
              <a:t>for both descriptive </a:t>
            </a:r>
            <a:r>
              <a:rPr lang="en-US" dirty="0" smtClean="0"/>
              <a:t>papers  </a:t>
            </a:r>
            <a:r>
              <a:rPr lang="en-US" dirty="0"/>
              <a:t>and in-depth analysis. And we want </a:t>
            </a:r>
            <a:r>
              <a:rPr lang="en-US" dirty="0" smtClean="0"/>
              <a:t>all relevant  information  from </a:t>
            </a:r>
            <a:r>
              <a:rPr lang="en-US" dirty="0"/>
              <a:t>different </a:t>
            </a:r>
            <a:r>
              <a:rPr lang="en-US" dirty="0" smtClean="0"/>
              <a:t>sources  </a:t>
            </a:r>
            <a:r>
              <a:rPr lang="en-US" dirty="0"/>
              <a:t>be processed and published in understandable and convenient form </a:t>
            </a:r>
            <a:r>
              <a:rPr lang="en-US" dirty="0" smtClean="0"/>
              <a:t>……</a:t>
            </a:r>
          </a:p>
          <a:p>
            <a:pPr marL="342900" indent="-342900">
              <a:buFont typeface="Wingdings" pitchFamily="2" charset="2"/>
              <a:buChar char="v"/>
            </a:pPr>
            <a:r>
              <a:rPr lang="en-US" dirty="0" smtClean="0"/>
              <a:t>This  </a:t>
            </a:r>
            <a:r>
              <a:rPr lang="en-US" dirty="0"/>
              <a:t>presentation:    </a:t>
            </a:r>
          </a:p>
          <a:p>
            <a:pPr marL="342900" indent="-342900">
              <a:buFont typeface="Arial" pitchFamily="34" charset="0"/>
              <a:buChar char="•"/>
            </a:pPr>
            <a:r>
              <a:rPr lang="en-US" dirty="0"/>
              <a:t>is not </a:t>
            </a:r>
            <a:r>
              <a:rPr lang="en-US" dirty="0" smtClean="0"/>
              <a:t>a  exhaustive  </a:t>
            </a:r>
            <a:r>
              <a:rPr lang="en-US" dirty="0"/>
              <a:t>review of available data sources and types of statistics in individual countries of EECCA (including quality issues)</a:t>
            </a:r>
          </a:p>
          <a:p>
            <a:pPr marL="342900" indent="-342900">
              <a:buFont typeface="Arial" pitchFamily="34" charset="0"/>
              <a:buChar char="•"/>
            </a:pPr>
            <a:r>
              <a:rPr lang="en-US" dirty="0"/>
              <a:t> highlights the most typical and important  problems that regional users face; </a:t>
            </a:r>
          </a:p>
          <a:p>
            <a:pPr marL="342900" indent="-342900">
              <a:buFont typeface="Arial" pitchFamily="34" charset="0"/>
              <a:buChar char="•"/>
            </a:pPr>
            <a:r>
              <a:rPr lang="en-US" dirty="0"/>
              <a:t>is based on personal experience of the author as well as </a:t>
            </a:r>
          </a:p>
          <a:p>
            <a:pPr marL="342900" indent="-342900">
              <a:buFont typeface="Arial" pitchFamily="34" charset="0"/>
              <a:buChar char="•"/>
            </a:pPr>
            <a:r>
              <a:rPr lang="en-US" dirty="0"/>
              <a:t>incorporates ideas  expressed  by  colleagues   </a:t>
            </a:r>
            <a:r>
              <a:rPr lang="en-US" dirty="0" smtClean="0">
                <a:solidFill>
                  <a:srgbClr val="002060"/>
                </a:solidFill>
              </a:rPr>
              <a:t>from   </a:t>
            </a:r>
            <a:r>
              <a:rPr lang="en-US" dirty="0">
                <a:solidFill>
                  <a:srgbClr val="002060"/>
                </a:solidFill>
              </a:rPr>
              <a:t>Ukraine, Belarus, Georgia , Moldova , Armenia, Uzbekistan , Kazakhstan , the Russian Federation  and Eurasian economic commission</a:t>
            </a:r>
          </a:p>
          <a:p>
            <a:pPr marL="342900" indent="-342900">
              <a:buFont typeface="Arial" pitchFamily="34" charset="0"/>
              <a:buChar char="•"/>
            </a:pPr>
            <a:r>
              <a:rPr lang="en-US" dirty="0">
                <a:solidFill>
                  <a:srgbClr val="C00000"/>
                </a:solidFill>
              </a:rPr>
              <a:t>Its goal is not to criticize  statistical or other agencies and some  officials  in individual countries, but </a:t>
            </a:r>
            <a:r>
              <a:rPr lang="en-US" dirty="0" smtClean="0">
                <a:solidFill>
                  <a:srgbClr val="C00000"/>
                </a:solidFill>
              </a:rPr>
              <a:t> to discuss </a:t>
            </a:r>
            <a:r>
              <a:rPr lang="en-US" dirty="0">
                <a:solidFill>
                  <a:srgbClr val="C00000"/>
                </a:solidFill>
              </a:rPr>
              <a:t>the problems </a:t>
            </a:r>
            <a:r>
              <a:rPr lang="en-US" dirty="0"/>
              <a:t>	</a:t>
            </a:r>
            <a:endParaRPr lang="ru-RU" dirty="0"/>
          </a:p>
        </p:txBody>
      </p:sp>
      <p:pic>
        <p:nvPicPr>
          <p:cNvPr id="3" name="Picture 2"/>
          <p:cNvPicPr>
            <a:picLocks noChangeAspect="1" noChangeArrowheads="1"/>
          </p:cNvPicPr>
          <p:nvPr/>
        </p:nvPicPr>
        <p:blipFill>
          <a:blip r:embed="rId10" cstate="print"/>
          <a:srcRect/>
          <a:stretch>
            <a:fillRect/>
          </a:stretch>
        </p:blipFill>
        <p:spPr bwMode="auto">
          <a:xfrm>
            <a:off x="6979289" y="5258407"/>
            <a:ext cx="1100841" cy="1599593"/>
          </a:xfrm>
          <a:prstGeom prst="rect">
            <a:avLst/>
          </a:prstGeom>
          <a:ln>
            <a:solidFill>
              <a:schemeClr val="bg1">
                <a:lumMod val="50000"/>
              </a:schemeClr>
            </a:solidFill>
            <a:headEnd/>
            <a:tailEnd/>
          </a:ln>
        </p:spPr>
        <p:style>
          <a:lnRef idx="2">
            <a:schemeClr val="accent2"/>
          </a:lnRef>
          <a:fillRef idx="1">
            <a:schemeClr val="lt1"/>
          </a:fillRef>
          <a:effectRef idx="0">
            <a:schemeClr val="accent2"/>
          </a:effectRef>
          <a:fontRef idx="minor">
            <a:schemeClr val="dk1"/>
          </a:fontRef>
        </p:style>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7875" y="5192851"/>
            <a:ext cx="1127010" cy="161199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6227" y="5755626"/>
            <a:ext cx="808748"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dirty="0" smtClean="0"/>
              <a:t>CARIM-East, country notes: Armenia, Azerbaijan, Georgia, Ukraine,  Moldova, Belarus</a:t>
            </a:r>
            <a:endParaRPr lang="ru-RU" sz="800" dirty="0"/>
          </a:p>
        </p:txBody>
      </p:sp>
      <p:pic>
        <p:nvPicPr>
          <p:cNvPr id="5"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706708" y="5181364"/>
            <a:ext cx="1184176" cy="154863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9644753" y="6351248"/>
            <a:ext cx="1294487"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a:t>Global Migration Group. 2017 </a:t>
            </a:r>
            <a:endParaRPr lang="ru-RU" sz="1100" dirty="0"/>
          </a:p>
        </p:txBody>
      </p:sp>
      <p:sp>
        <p:nvSpPr>
          <p:cNvPr id="7" name="TextBox 6"/>
          <p:cNvSpPr txBox="1"/>
          <p:nvPr/>
        </p:nvSpPr>
        <p:spPr>
          <a:xfrm>
            <a:off x="9314121" y="3189765"/>
            <a:ext cx="2536605" cy="646331"/>
          </a:xfrm>
          <a:prstGeom prst="rect">
            <a:avLst/>
          </a:prstGeom>
          <a:solidFill>
            <a:schemeClr val="tx2">
              <a:lumMod val="75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Info on the RF might be more detailed </a:t>
            </a:r>
            <a:endParaRPr lang="ru-RU" dirty="0"/>
          </a:p>
        </p:txBody>
      </p:sp>
    </p:spTree>
    <p:extLst>
      <p:ext uri="{BB962C8B-B14F-4D97-AF65-F5344CB8AC3E}">
        <p14:creationId xmlns:p14="http://schemas.microsoft.com/office/powerpoint/2010/main" xmlns="" val="99212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05B0AE7-F67D-4219-8819-A89DC56EB74D}" type="slidenum">
              <a:rPr lang="ru-RU" smtClean="0"/>
              <a:pPr/>
              <a:t>4</a:t>
            </a:fld>
            <a:endParaRPr lang="ru-RU"/>
          </a:p>
        </p:txBody>
      </p:sp>
      <p:pic>
        <p:nvPicPr>
          <p:cNvPr id="1026" name="Picture 2"/>
          <p:cNvPicPr>
            <a:picLocks noChangeAspect="1" noChangeArrowheads="1"/>
          </p:cNvPicPr>
          <p:nvPr/>
        </p:nvPicPr>
        <p:blipFill>
          <a:blip r:embed="rId3" cstate="print"/>
          <a:srcRect/>
          <a:stretch>
            <a:fillRect/>
          </a:stretch>
        </p:blipFill>
        <p:spPr bwMode="auto">
          <a:xfrm>
            <a:off x="804921" y="1143000"/>
            <a:ext cx="10399712" cy="5715000"/>
          </a:xfrm>
          <a:prstGeom prst="rect">
            <a:avLst/>
          </a:prstGeom>
          <a:noFill/>
          <a:ln w="9525">
            <a:solidFill>
              <a:schemeClr val="bg1">
                <a:lumMod val="50000"/>
              </a:schemeClr>
            </a:solidFill>
            <a:miter lim="800000"/>
            <a:headEnd/>
            <a:tailEnd/>
          </a:ln>
          <a:effectLst/>
        </p:spPr>
      </p:pic>
      <p:sp>
        <p:nvSpPr>
          <p:cNvPr id="6" name="TextBox 5"/>
          <p:cNvSpPr txBox="1"/>
          <p:nvPr/>
        </p:nvSpPr>
        <p:spPr>
          <a:xfrm>
            <a:off x="158263" y="181110"/>
            <a:ext cx="11860822" cy="830997"/>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Statisticians or data owners/(producers)? That is not the same……    </a:t>
            </a:r>
          </a:p>
          <a:p>
            <a:r>
              <a:rPr lang="en-US" sz="2400" b="1" dirty="0" smtClean="0"/>
              <a:t>(Example of the Russian Federation)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185" y="204300"/>
            <a:ext cx="10972800" cy="1413485"/>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n-US" sz="3100" dirty="0" smtClean="0"/>
              <a:t>Data on flows and stocks most often comes from different sources</a:t>
            </a:r>
            <a:r>
              <a:rPr lang="en-US" sz="3100" dirty="0"/>
              <a:t>. </a:t>
            </a:r>
            <a:r>
              <a:rPr lang="en-US" sz="3100" dirty="0" smtClean="0"/>
              <a:t/>
            </a:r>
            <a:br>
              <a:rPr lang="en-US" sz="3100" dirty="0" smtClean="0"/>
            </a:br>
            <a:r>
              <a:rPr lang="en-US" sz="3100" dirty="0" smtClean="0"/>
              <a:t>Data </a:t>
            </a:r>
            <a:r>
              <a:rPr lang="en-US" sz="3100" dirty="0"/>
              <a:t>driven </a:t>
            </a:r>
            <a:r>
              <a:rPr lang="en-US" sz="3100" dirty="0" smtClean="0"/>
              <a:t>analysis rather than demand driven statistics.</a:t>
            </a:r>
            <a:br>
              <a:rPr lang="en-US" sz="3100" dirty="0" smtClean="0"/>
            </a:br>
            <a:r>
              <a:rPr lang="en-US" sz="3100" dirty="0" smtClean="0"/>
              <a:t>Data availability differs</a:t>
            </a:r>
            <a:endParaRPr lang="ru-RU" i="1" dirty="0">
              <a:solidFill>
                <a:srgbClr val="FF0000"/>
              </a:solidFill>
            </a:endParaRPr>
          </a:p>
        </p:txBody>
      </p:sp>
      <p:sp>
        <p:nvSpPr>
          <p:cNvPr id="4" name="Номер слайда 3"/>
          <p:cNvSpPr>
            <a:spLocks noGrp="1"/>
          </p:cNvSpPr>
          <p:nvPr>
            <p:ph type="sldNum" sz="quarter" idx="12"/>
          </p:nvPr>
        </p:nvSpPr>
        <p:spPr>
          <a:xfrm>
            <a:off x="9162902" y="6308209"/>
            <a:ext cx="2844800" cy="365125"/>
          </a:xfrm>
        </p:spPr>
        <p:txBody>
          <a:bodyPr/>
          <a:lstStyle/>
          <a:p>
            <a:fld id="{B05B0AE7-F67D-4219-8819-A89DC56EB74D}" type="slidenum">
              <a:rPr lang="ru-RU" smtClean="0"/>
              <a:pPr/>
              <a:t>5</a:t>
            </a:fld>
            <a:endParaRPr lang="ru-RU"/>
          </a:p>
        </p:txBody>
      </p:sp>
      <p:sp>
        <p:nvSpPr>
          <p:cNvPr id="5" name="TextBox 4"/>
          <p:cNvSpPr txBox="1"/>
          <p:nvPr/>
        </p:nvSpPr>
        <p:spPr>
          <a:xfrm>
            <a:off x="347296" y="1953174"/>
            <a:ext cx="5838092"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smtClean="0"/>
              <a:t>Censuses </a:t>
            </a:r>
            <a:r>
              <a:rPr lang="ru-RU" sz="2000" dirty="0" smtClean="0"/>
              <a:t>– </a:t>
            </a:r>
            <a:r>
              <a:rPr lang="en-US" sz="2000" dirty="0" smtClean="0"/>
              <a:t>were conducted   in most cases,  core questions are included + q on absent household  members .</a:t>
            </a:r>
          </a:p>
        </p:txBody>
      </p:sp>
      <p:sp>
        <p:nvSpPr>
          <p:cNvPr id="6" name="TextBox 5"/>
          <p:cNvSpPr txBox="1"/>
          <p:nvPr/>
        </p:nvSpPr>
        <p:spPr>
          <a:xfrm>
            <a:off x="8036170" y="1850781"/>
            <a:ext cx="2945422" cy="1200329"/>
          </a:xfrm>
          <a:prstGeom prst="rect">
            <a:avLst/>
          </a:prstGeom>
          <a:solidFill>
            <a:srgbClr val="BA1216"/>
          </a:solidFill>
        </p:spPr>
        <p:txBody>
          <a:bodyPr wrap="square" rtlCol="0">
            <a:spAutoFit/>
          </a:bodyPr>
          <a:lstStyle/>
          <a:p>
            <a:r>
              <a:rPr lang="en-US" dirty="0" smtClean="0">
                <a:solidFill>
                  <a:schemeClr val="bg1"/>
                </a:solidFill>
              </a:rPr>
              <a:t>Administrative statistics</a:t>
            </a:r>
            <a:endParaRPr lang="ru-RU" dirty="0" smtClean="0">
              <a:solidFill>
                <a:schemeClr val="bg1"/>
              </a:solidFill>
            </a:endParaRPr>
          </a:p>
          <a:p>
            <a:r>
              <a:rPr lang="en-US" b="1" dirty="0" smtClean="0">
                <a:solidFill>
                  <a:schemeClr val="bg1"/>
                </a:solidFill>
              </a:rPr>
              <a:t>Limited variety of types (mainly- registration based statistics of flows)</a:t>
            </a:r>
            <a:endParaRPr lang="ru-RU" b="1" dirty="0">
              <a:solidFill>
                <a:schemeClr val="bg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510014382"/>
              </p:ext>
            </p:extLst>
          </p:nvPr>
        </p:nvGraphicFramePr>
        <p:xfrm>
          <a:off x="404444" y="3094074"/>
          <a:ext cx="10524394" cy="3434280"/>
        </p:xfrm>
        <a:graphic>
          <a:graphicData uri="http://schemas.openxmlformats.org/drawingml/2006/table">
            <a:tbl>
              <a:tblPr>
                <a:tableStyleId>{BC89EF96-8CEA-46FF-86C4-4CE0E7609802}</a:tableStyleId>
              </a:tblPr>
              <a:tblGrid>
                <a:gridCol w="2214824"/>
                <a:gridCol w="1835474"/>
                <a:gridCol w="1669254"/>
                <a:gridCol w="1797873"/>
                <a:gridCol w="3006969"/>
              </a:tblGrid>
              <a:tr h="273380">
                <a:tc>
                  <a:txBody>
                    <a:bodyPr/>
                    <a:lstStyle/>
                    <a:p>
                      <a:pPr algn="l" rtl="0" fontAlgn="b"/>
                      <a:r>
                        <a:rPr lang="en-US" sz="1800" u="none" strike="noStrike" dirty="0">
                          <a:effectLst/>
                        </a:rPr>
                        <a:t>Armenia </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2001</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2011</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rgbClr val="002060"/>
                          </a:solidFill>
                          <a:effectLst/>
                          <a:latin typeface="Calibri"/>
                        </a:rPr>
                        <a:t>X</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rgbClr val="002060"/>
                          </a:solidFill>
                          <a:effectLst/>
                          <a:latin typeface="Calibri"/>
                        </a:rPr>
                        <a:t>X</a:t>
                      </a:r>
                      <a:endParaRPr lang="ru-RU" sz="1800" b="0" i="0" u="none" strike="noStrike" dirty="0">
                        <a:solidFill>
                          <a:srgbClr val="002060"/>
                        </a:solidFill>
                        <a:effectLst/>
                        <a:latin typeface="Calibri"/>
                      </a:endParaRPr>
                    </a:p>
                  </a:txBody>
                  <a:tcPr marL="6350" marR="6350" marT="6350" marB="0" anchor="b"/>
                </a:tc>
              </a:tr>
              <a:tr h="334108">
                <a:tc>
                  <a:txBody>
                    <a:bodyPr/>
                    <a:lstStyle/>
                    <a:p>
                      <a:pPr algn="l" rtl="0" fontAlgn="b"/>
                      <a:r>
                        <a:rPr lang="en-US" sz="1800" u="none" strike="noStrike" dirty="0">
                          <a:effectLst/>
                        </a:rPr>
                        <a:t>Azerbaijan</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a:effectLst/>
                        </a:rPr>
                        <a:t>1999</a:t>
                      </a:r>
                      <a:endParaRPr lang="ru-RU" sz="1800" b="0" i="0" u="none" strike="noStrike">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endParaRPr lang="ru-RU" sz="1800" b="0" i="0" u="none" strike="noStrike" dirty="0">
                        <a:solidFill>
                          <a:srgbClr val="002060"/>
                        </a:solidFill>
                        <a:effectLst/>
                        <a:latin typeface="Calibri"/>
                      </a:endParaRPr>
                    </a:p>
                  </a:txBody>
                  <a:tcPr marL="6350" marR="6350" marT="6350" marB="0" anchor="b">
                    <a:solidFill>
                      <a:schemeClr val="accent2">
                        <a:lumMod val="40000"/>
                        <a:lumOff val="60000"/>
                      </a:schemeClr>
                    </a:solidFill>
                  </a:tcPr>
                </a:tc>
                <a:tc>
                  <a:txBody>
                    <a:bodyPr/>
                    <a:lstStyle/>
                    <a:p>
                      <a:pPr algn="ctr" rtl="0" fontAlgn="b"/>
                      <a:r>
                        <a:rPr lang="en-US" sz="1800" b="0" i="0" u="none" strike="noStrike" dirty="0" smtClean="0">
                          <a:solidFill>
                            <a:schemeClr val="tx1"/>
                          </a:solidFill>
                          <a:effectLst/>
                          <a:latin typeface="Calibri"/>
                        </a:rPr>
                        <a:t>X</a:t>
                      </a:r>
                      <a:endParaRPr lang="ru-RU" sz="1800" b="0" i="0" u="none" strike="noStrike" dirty="0">
                        <a:solidFill>
                          <a:schemeClr val="tx1"/>
                        </a:solidFill>
                        <a:effectLst/>
                        <a:latin typeface="Calibri"/>
                      </a:endParaRPr>
                    </a:p>
                  </a:txBody>
                  <a:tcPr marL="6350" marR="6350" marT="6350" marB="0" anchor="b"/>
                </a:tc>
              </a:tr>
              <a:tr h="222405">
                <a:tc>
                  <a:txBody>
                    <a:bodyPr/>
                    <a:lstStyle/>
                    <a:p>
                      <a:pPr algn="l" rtl="0" fontAlgn="b"/>
                      <a:r>
                        <a:rPr lang="en-US" sz="1800" u="none" strike="noStrike" dirty="0">
                          <a:effectLst/>
                        </a:rPr>
                        <a:t>Belarus</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1999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rgbClr val="002060"/>
                          </a:solidFill>
                          <a:effectLst/>
                          <a:latin typeface="+mn-lt"/>
                        </a:rPr>
                        <a:t>  ?</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chemeClr val="tx1"/>
                          </a:solidFill>
                          <a:effectLst/>
                          <a:latin typeface="+mn-lt"/>
                        </a:rPr>
                        <a:t>X</a:t>
                      </a:r>
                      <a:endParaRPr lang="ru-RU" sz="1800" b="0" i="0" u="none" strike="noStrike" dirty="0">
                        <a:solidFill>
                          <a:schemeClr val="tx1"/>
                        </a:solidFill>
                        <a:effectLst/>
                        <a:latin typeface="Calibri"/>
                      </a:endParaRPr>
                    </a:p>
                  </a:txBody>
                  <a:tcPr marL="6350" marR="6350" marT="6350" marB="0" anchor="b"/>
                </a:tc>
              </a:tr>
              <a:tr h="273583">
                <a:tc>
                  <a:txBody>
                    <a:bodyPr/>
                    <a:lstStyle/>
                    <a:p>
                      <a:pPr algn="l" rtl="0" fontAlgn="b"/>
                      <a:r>
                        <a:rPr lang="en-US" sz="1800" u="none" strike="noStrike" dirty="0">
                          <a:effectLst/>
                        </a:rPr>
                        <a:t>Georgia </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a:effectLst/>
                        </a:rPr>
                        <a:t>2002</a:t>
                      </a:r>
                      <a:endParaRPr lang="ru-RU" sz="1800" b="0" i="0" u="none" strike="noStrike">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2014</a:t>
                      </a:r>
                      <a:endParaRPr lang="ru-RU" sz="1800" b="0" i="0" u="none" strike="noStrike" dirty="0">
                        <a:solidFill>
                          <a:srgbClr val="002060"/>
                        </a:solidFill>
                        <a:effectLst/>
                        <a:latin typeface="Calibri"/>
                      </a:endParaRPr>
                    </a:p>
                  </a:txBody>
                  <a:tcPr marL="6350" marR="6350" marT="6350" marB="0" anchor="b"/>
                </a:tc>
                <a:tc>
                  <a:txBody>
                    <a:bodyPr/>
                    <a:lstStyle/>
                    <a:p>
                      <a:pPr algn="ctr" rtl="0" fontAlgn="b"/>
                      <a:endParaRPr lang="ru-RU" sz="1800" b="0" i="0" u="none" strike="noStrike" dirty="0">
                        <a:solidFill>
                          <a:srgbClr val="002060"/>
                        </a:solidFill>
                        <a:effectLst/>
                        <a:latin typeface="Calibri"/>
                      </a:endParaRPr>
                    </a:p>
                  </a:txBody>
                  <a:tcPr marL="6350" marR="6350" marT="6350" marB="0" anchor="b">
                    <a:solidFill>
                      <a:schemeClr val="accent2">
                        <a:lumMod val="40000"/>
                        <a:lumOff val="60000"/>
                      </a:schemeClr>
                    </a:solidFill>
                  </a:tcPr>
                </a:tc>
                <a:tc>
                  <a:txBody>
                    <a:bodyPr/>
                    <a:lstStyle/>
                    <a:p>
                      <a:pPr algn="ctr" rtl="0" fontAlgn="b"/>
                      <a:r>
                        <a:rPr lang="en-US" sz="1800" b="0" i="0" u="none" strike="noStrike" dirty="0" smtClean="0">
                          <a:solidFill>
                            <a:schemeClr val="tx1"/>
                          </a:solidFill>
                          <a:effectLst/>
                          <a:latin typeface="+mn-lt"/>
                        </a:rPr>
                        <a:t>X</a:t>
                      </a:r>
                      <a:endParaRPr lang="ru-RU" sz="1800" b="0" i="0" u="none" strike="noStrike" dirty="0">
                        <a:solidFill>
                          <a:schemeClr val="tx1"/>
                        </a:solidFill>
                        <a:effectLst/>
                        <a:latin typeface="Calibri"/>
                      </a:endParaRPr>
                    </a:p>
                  </a:txBody>
                  <a:tcPr marL="6350" marR="6350" marT="6350" marB="0" anchor="b"/>
                </a:tc>
              </a:tr>
              <a:tr h="222405">
                <a:tc>
                  <a:txBody>
                    <a:bodyPr/>
                    <a:lstStyle/>
                    <a:p>
                      <a:pPr algn="l" rtl="0" fontAlgn="b"/>
                      <a:r>
                        <a:rPr lang="en-US" sz="1800" u="none" strike="noStrike" dirty="0">
                          <a:effectLst/>
                        </a:rPr>
                        <a:t>Kazakhstan</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1999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endParaRPr lang="ru-RU" sz="1800" b="0" i="0" u="none" strike="noStrike" dirty="0">
                        <a:solidFill>
                          <a:srgbClr val="002060"/>
                        </a:solidFill>
                        <a:effectLst/>
                        <a:latin typeface="Calibri"/>
                      </a:endParaRPr>
                    </a:p>
                  </a:txBody>
                  <a:tcPr marL="6350" marR="6350" marT="6350" marB="0" anchor="b">
                    <a:solidFill>
                      <a:srgbClr val="C00000"/>
                    </a:solidFill>
                  </a:tcPr>
                </a:tc>
                <a:tc>
                  <a:txBody>
                    <a:bodyPr/>
                    <a:lstStyle/>
                    <a:p>
                      <a:pPr algn="ctr" rtl="0" fontAlgn="b"/>
                      <a:r>
                        <a:rPr lang="en-US" sz="1800" b="0" i="0" u="none" strike="noStrike" dirty="0" smtClean="0">
                          <a:solidFill>
                            <a:schemeClr val="tx1"/>
                          </a:solidFill>
                          <a:effectLst/>
                          <a:latin typeface="+mn-lt"/>
                        </a:rPr>
                        <a:t>X</a:t>
                      </a:r>
                      <a:endParaRPr lang="ru-RU" sz="1800" b="0" i="0" u="none" strike="noStrike" dirty="0">
                        <a:solidFill>
                          <a:schemeClr val="tx1"/>
                        </a:solidFill>
                        <a:effectLst/>
                        <a:latin typeface="Calibri"/>
                      </a:endParaRPr>
                    </a:p>
                  </a:txBody>
                  <a:tcPr marL="6350" marR="6350" marT="6350" marB="0" anchor="b"/>
                </a:tc>
              </a:tr>
              <a:tr h="274905">
                <a:tc>
                  <a:txBody>
                    <a:bodyPr/>
                    <a:lstStyle/>
                    <a:p>
                      <a:pPr algn="l" rtl="0" fontAlgn="b"/>
                      <a:r>
                        <a:rPr lang="en-US" sz="1800" u="none" strike="noStrike" dirty="0">
                          <a:effectLst/>
                        </a:rPr>
                        <a:t>Kyrgyzstan </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1999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2009</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rgbClr val="002060"/>
                          </a:solidFill>
                          <a:effectLst/>
                          <a:latin typeface="Calibri"/>
                        </a:rPr>
                        <a:t>X</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chemeClr val="tx1"/>
                          </a:solidFill>
                          <a:effectLst/>
                          <a:latin typeface="Calibri"/>
                        </a:rPr>
                        <a:t>X</a:t>
                      </a:r>
                      <a:endParaRPr lang="ru-RU" sz="1800" b="0" i="0" u="none" strike="noStrike" dirty="0">
                        <a:solidFill>
                          <a:schemeClr val="tx1"/>
                        </a:solidFill>
                        <a:effectLst/>
                        <a:latin typeface="Calibri"/>
                      </a:endParaRPr>
                    </a:p>
                  </a:txBody>
                  <a:tcPr marL="6350" marR="6350" marT="6350" marB="0" anchor="b"/>
                </a:tc>
              </a:tr>
              <a:tr h="222405">
                <a:tc>
                  <a:txBody>
                    <a:bodyPr/>
                    <a:lstStyle/>
                    <a:p>
                      <a:pPr algn="l" rtl="0" fontAlgn="b"/>
                      <a:r>
                        <a:rPr lang="en-US" sz="1800" u="none" strike="noStrike" dirty="0">
                          <a:effectLst/>
                        </a:rPr>
                        <a:t>Moldova</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2004</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2014</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rgbClr val="002060"/>
                          </a:solidFill>
                          <a:effectLst/>
                          <a:latin typeface="+mn-lt"/>
                        </a:rPr>
                        <a:t>X</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chemeClr val="tx1"/>
                          </a:solidFill>
                          <a:effectLst/>
                          <a:latin typeface="+mn-lt"/>
                        </a:rPr>
                        <a:t>X</a:t>
                      </a:r>
                      <a:endParaRPr lang="ru-RU" sz="1800" b="0" i="0" u="none" strike="noStrike" dirty="0">
                        <a:solidFill>
                          <a:schemeClr val="tx1"/>
                        </a:solidFill>
                        <a:effectLst/>
                        <a:latin typeface="Calibri"/>
                      </a:endParaRPr>
                    </a:p>
                  </a:txBody>
                  <a:tcPr marL="6350" marR="6350" marT="6350" marB="0" anchor="b"/>
                </a:tc>
              </a:tr>
              <a:tr h="232264">
                <a:tc>
                  <a:txBody>
                    <a:bodyPr/>
                    <a:lstStyle/>
                    <a:p>
                      <a:pPr algn="l" rtl="0" fontAlgn="b"/>
                      <a:r>
                        <a:rPr lang="en-US" sz="1800" u="none" strike="noStrike" dirty="0">
                          <a:effectLst/>
                        </a:rPr>
                        <a:t>Russia </a:t>
                      </a:r>
                      <a:endParaRPr lang="en-US"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2002</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2010</a:t>
                      </a:r>
                      <a:endParaRPr lang="ru-RU" sz="1800" b="0" i="0" u="none" strike="noStrike" dirty="0">
                        <a:solidFill>
                          <a:srgbClr val="002060"/>
                        </a:solidFill>
                        <a:effectLst/>
                        <a:latin typeface="Calibri"/>
                      </a:endParaRPr>
                    </a:p>
                  </a:txBody>
                  <a:tcPr marL="6350" marR="6350" marT="6350" marB="0" anchor="b"/>
                </a:tc>
                <a:tc>
                  <a:txBody>
                    <a:bodyPr/>
                    <a:lstStyle/>
                    <a:p>
                      <a:pPr algn="ctr" rtl="0" fontAlgn="b"/>
                      <a:endParaRPr lang="ru-RU" sz="1800" b="0" i="0" u="none" strike="noStrike" dirty="0">
                        <a:solidFill>
                          <a:srgbClr val="002060"/>
                        </a:solidFill>
                        <a:effectLst/>
                        <a:latin typeface="Calibri"/>
                      </a:endParaRPr>
                    </a:p>
                  </a:txBody>
                  <a:tcPr marL="6350" marR="6350" marT="6350" marB="0" anchor="b">
                    <a:solidFill>
                      <a:srgbClr val="C00000"/>
                    </a:solidFill>
                  </a:tcPr>
                </a:tc>
                <a:tc>
                  <a:txBody>
                    <a:bodyPr/>
                    <a:lstStyle/>
                    <a:p>
                      <a:pPr algn="ctr" rtl="0" fontAlgn="b"/>
                      <a:r>
                        <a:rPr lang="en-US" sz="1800" b="0" i="0" u="none" strike="noStrike" dirty="0" smtClean="0">
                          <a:solidFill>
                            <a:schemeClr val="tx1"/>
                          </a:solidFill>
                          <a:effectLst/>
                          <a:latin typeface="+mn-lt"/>
                        </a:rPr>
                        <a:t>X</a:t>
                      </a:r>
                      <a:endParaRPr lang="ru-RU" sz="1800" b="0" i="0" u="none" strike="noStrike" dirty="0">
                        <a:solidFill>
                          <a:schemeClr val="tx1"/>
                        </a:solidFill>
                        <a:effectLst/>
                        <a:latin typeface="Calibri"/>
                      </a:endParaRPr>
                    </a:p>
                  </a:txBody>
                  <a:tcPr marL="6350" marR="6350" marT="6350" marB="0" anchor="b"/>
                </a:tc>
              </a:tr>
              <a:tr h="285702">
                <a:tc>
                  <a:txBody>
                    <a:bodyPr/>
                    <a:lstStyle/>
                    <a:p>
                      <a:pPr algn="l" rtl="0" fontAlgn="b"/>
                      <a:r>
                        <a:rPr lang="en-US" sz="1800" u="none" strike="noStrike">
                          <a:effectLst/>
                        </a:rPr>
                        <a:t>Tajikistan</a:t>
                      </a:r>
                      <a:endParaRPr lang="en-US" sz="1800" b="0" i="0" u="none" strike="noStrike">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2000</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2010</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rgbClr val="002060"/>
                          </a:solidFill>
                          <a:effectLst/>
                          <a:latin typeface="+mn-lt"/>
                        </a:rPr>
                        <a:t>X</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en-US" sz="1800" b="0" i="0" u="none" strike="noStrike" dirty="0" smtClean="0">
                          <a:solidFill>
                            <a:schemeClr val="tx1"/>
                          </a:solidFill>
                          <a:effectLst/>
                          <a:latin typeface="+mn-lt"/>
                        </a:rPr>
                        <a:t>X</a:t>
                      </a:r>
                      <a:endParaRPr lang="ru-RU" sz="1800" b="0" i="0" u="none" strike="noStrike" dirty="0">
                        <a:solidFill>
                          <a:schemeClr val="tx1"/>
                        </a:solidFill>
                        <a:effectLst/>
                        <a:latin typeface="Calibri"/>
                      </a:endParaRPr>
                    </a:p>
                  </a:txBody>
                  <a:tcPr marL="6350" marR="6350" marT="6350" marB="0" anchor="b"/>
                </a:tc>
              </a:tr>
              <a:tr h="259916">
                <a:tc>
                  <a:txBody>
                    <a:bodyPr/>
                    <a:lstStyle/>
                    <a:p>
                      <a:pPr algn="l" rtl="0" fontAlgn="b"/>
                      <a:r>
                        <a:rPr lang="en-US" sz="1800" u="none" strike="noStrike">
                          <a:effectLst/>
                        </a:rPr>
                        <a:t>Turkmenistan </a:t>
                      </a:r>
                      <a:endParaRPr lang="en-US" sz="1800" b="0" i="0" u="none" strike="noStrike">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1995</a:t>
                      </a:r>
                      <a:endParaRPr lang="ru-RU" sz="1800" b="0" i="0" u="none" strike="noStrike" dirty="0">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2012</a:t>
                      </a:r>
                      <a:endParaRPr lang="ru-RU" sz="1800" b="0" i="0" u="none" strike="noStrike" dirty="0">
                        <a:solidFill>
                          <a:srgbClr val="002060"/>
                        </a:solidFill>
                        <a:effectLst/>
                        <a:latin typeface="Calibri"/>
                      </a:endParaRPr>
                    </a:p>
                  </a:txBody>
                  <a:tcPr marL="6350" marR="6350" marT="6350" marB="0" anchor="b"/>
                </a:tc>
                <a:tc>
                  <a:txBody>
                    <a:bodyPr/>
                    <a:lstStyle/>
                    <a:p>
                      <a:pPr algn="ctr" rtl="0" fontAlgn="b"/>
                      <a:endParaRPr lang="ru-RU" sz="1800" b="0" i="0" u="none" strike="noStrike" dirty="0">
                        <a:solidFill>
                          <a:srgbClr val="002060"/>
                        </a:solidFill>
                        <a:effectLst/>
                        <a:latin typeface="Calibri"/>
                      </a:endParaRPr>
                    </a:p>
                  </a:txBody>
                  <a:tcPr marL="6350" marR="6350" marT="6350" marB="0" anchor="b">
                    <a:solidFill>
                      <a:schemeClr val="accent2">
                        <a:lumMod val="40000"/>
                        <a:lumOff val="60000"/>
                      </a:schemeClr>
                    </a:solidFill>
                  </a:tcPr>
                </a:tc>
                <a:tc>
                  <a:txBody>
                    <a:bodyPr/>
                    <a:lstStyle/>
                    <a:p>
                      <a:pPr algn="ctr" rtl="0" fontAlgn="b"/>
                      <a:r>
                        <a:rPr lang="en-US" sz="1800" b="0" i="0" u="none" strike="noStrike" dirty="0" smtClean="0">
                          <a:solidFill>
                            <a:schemeClr val="bg1">
                              <a:lumMod val="50000"/>
                            </a:schemeClr>
                          </a:solidFill>
                          <a:effectLst/>
                          <a:latin typeface="Arial"/>
                        </a:rPr>
                        <a:t>X</a:t>
                      </a:r>
                      <a:endParaRPr lang="ru-RU" sz="1800" b="0" i="0" u="none" strike="noStrike" dirty="0">
                        <a:solidFill>
                          <a:srgbClr val="002060"/>
                        </a:solidFill>
                        <a:effectLst/>
                        <a:latin typeface="Calibri"/>
                      </a:endParaRPr>
                    </a:p>
                  </a:txBody>
                  <a:tcPr marL="6350" marR="6350" marT="6350" marB="0" anchor="b"/>
                </a:tc>
              </a:tr>
              <a:tr h="288440">
                <a:tc>
                  <a:txBody>
                    <a:bodyPr/>
                    <a:lstStyle/>
                    <a:p>
                      <a:pPr algn="l" rtl="0" fontAlgn="b"/>
                      <a:r>
                        <a:rPr lang="en-US" sz="1800" u="none" strike="noStrike">
                          <a:effectLst/>
                        </a:rPr>
                        <a:t>Ukraine </a:t>
                      </a:r>
                      <a:endParaRPr lang="en-US" sz="1800" b="0" i="0" u="none" strike="noStrike">
                        <a:solidFill>
                          <a:srgbClr val="002060"/>
                        </a:solidFill>
                        <a:effectLst/>
                        <a:latin typeface="Calibri"/>
                      </a:endParaRPr>
                    </a:p>
                  </a:txBody>
                  <a:tcPr marL="6350" marR="6350" marT="6350" marB="0" anchor="b"/>
                </a:tc>
                <a:tc>
                  <a:txBody>
                    <a:bodyPr/>
                    <a:lstStyle/>
                    <a:p>
                      <a:pPr algn="ctr" rtl="0" fontAlgn="b"/>
                      <a:r>
                        <a:rPr lang="ru-RU" sz="1800" u="none" strike="noStrike">
                          <a:effectLst/>
                        </a:rPr>
                        <a:t>2001</a:t>
                      </a:r>
                      <a:endParaRPr lang="ru-RU" sz="1800" b="0" i="0" u="none" strike="noStrike">
                        <a:solidFill>
                          <a:srgbClr val="002060"/>
                        </a:solidFill>
                        <a:effectLst/>
                        <a:latin typeface="Calibri"/>
                      </a:endParaRPr>
                    </a:p>
                  </a:txBody>
                  <a:tcPr marL="6350" marR="6350" marT="6350" marB="0" anchor="b"/>
                </a:tc>
                <a:tc>
                  <a:txBody>
                    <a:bodyPr/>
                    <a:lstStyle/>
                    <a:p>
                      <a:pPr algn="ctr" rtl="0" fontAlgn="b"/>
                      <a:r>
                        <a:rPr lang="ru-RU" sz="1800" u="none" strike="noStrike" dirty="0">
                          <a:effectLst/>
                        </a:rPr>
                        <a:t> </a:t>
                      </a:r>
                      <a:endParaRPr lang="ru-RU" sz="1800" b="0" i="0" u="none" strike="noStrike" dirty="0">
                        <a:solidFill>
                          <a:srgbClr val="002060"/>
                        </a:solidFill>
                        <a:effectLst/>
                        <a:latin typeface="Calibri"/>
                      </a:endParaRPr>
                    </a:p>
                  </a:txBody>
                  <a:tcPr marL="6350" marR="6350" marT="6350" marB="0" anchor="b">
                    <a:solidFill>
                      <a:srgbClr val="C00000"/>
                    </a:solidFill>
                  </a:tcPr>
                </a:tc>
                <a:tc>
                  <a:txBody>
                    <a:bodyPr/>
                    <a:lstStyle/>
                    <a:p>
                      <a:pPr algn="ctr" rtl="0" fontAlgn="b"/>
                      <a:r>
                        <a:rPr lang="en-US" sz="1800" b="0" i="0" u="none" strike="noStrike" dirty="0" smtClean="0">
                          <a:solidFill>
                            <a:srgbClr val="002060"/>
                          </a:solidFill>
                          <a:effectLst/>
                          <a:latin typeface="+mn-lt"/>
                        </a:rPr>
                        <a:t>X</a:t>
                      </a:r>
                      <a:endParaRPr lang="ru-RU" sz="1800" b="0" i="0" u="none" strike="noStrike" dirty="0">
                        <a:solidFill>
                          <a:srgbClr val="002060"/>
                        </a:solidFill>
                        <a:effectLst/>
                        <a:latin typeface="Calibri"/>
                      </a:endParaRPr>
                    </a:p>
                  </a:txBody>
                  <a:tcPr marL="6350" marR="6350" marT="6350" marB="0" anchor="b">
                    <a:noFill/>
                  </a:tcPr>
                </a:tc>
                <a:tc>
                  <a:txBody>
                    <a:bodyPr/>
                    <a:lstStyle/>
                    <a:p>
                      <a:pPr algn="ctr" rtl="0" fontAlgn="b"/>
                      <a:r>
                        <a:rPr lang="ru-RU" sz="1800" b="0" i="0" u="none" strike="noStrike" dirty="0" smtClean="0">
                          <a:solidFill>
                            <a:srgbClr val="002060"/>
                          </a:solidFill>
                          <a:effectLst/>
                          <a:latin typeface="Calibri"/>
                        </a:rPr>
                        <a:t>Х</a:t>
                      </a:r>
                      <a:endParaRPr lang="ru-RU" sz="1800" b="0" i="0" u="none" strike="noStrike" dirty="0">
                        <a:solidFill>
                          <a:srgbClr val="002060"/>
                        </a:solidFill>
                        <a:effectLst/>
                        <a:latin typeface="Calibri"/>
                      </a:endParaRPr>
                    </a:p>
                  </a:txBody>
                  <a:tcPr marL="6350" marR="6350" marT="6350" marB="0" anchor="b">
                    <a:noFill/>
                  </a:tcPr>
                </a:tc>
              </a:tr>
              <a:tr h="175846">
                <a:tc>
                  <a:txBody>
                    <a:bodyPr/>
                    <a:lstStyle/>
                    <a:p>
                      <a:pPr algn="l" rtl="0" fontAlgn="b"/>
                      <a:r>
                        <a:rPr lang="en-US" sz="1800" u="none" strike="noStrike" dirty="0">
                          <a:effectLst/>
                        </a:rPr>
                        <a:t>Uzbekistan </a:t>
                      </a:r>
                      <a:endParaRPr lang="en-US" sz="1800" b="0" i="0" u="none" strike="noStrike" dirty="0">
                        <a:solidFill>
                          <a:srgbClr val="002060"/>
                        </a:solidFill>
                        <a:effectLst/>
                        <a:latin typeface="Calibri"/>
                      </a:endParaRPr>
                    </a:p>
                  </a:txBody>
                  <a:tcPr marL="6350" marR="6350" marT="6350" marB="0" anchor="b"/>
                </a:tc>
                <a:tc>
                  <a:txBody>
                    <a:bodyPr/>
                    <a:lstStyle/>
                    <a:p>
                      <a:pPr algn="ctr" fontAlgn="b"/>
                      <a:r>
                        <a:rPr lang="ru-RU" sz="1800" u="none" strike="noStrike" dirty="0">
                          <a:effectLst/>
                        </a:rPr>
                        <a:t> </a:t>
                      </a:r>
                      <a:endParaRPr lang="ru-RU" sz="1800" b="0" i="0" u="none" strike="noStrike" dirty="0">
                        <a:solidFill>
                          <a:srgbClr val="002060"/>
                        </a:solidFill>
                        <a:effectLst/>
                        <a:latin typeface="Arial"/>
                      </a:endParaRPr>
                    </a:p>
                  </a:txBody>
                  <a:tcPr marL="6350" marR="6350" marT="6350" marB="0" anchor="b">
                    <a:solidFill>
                      <a:srgbClr val="C00000"/>
                    </a:solidFill>
                  </a:tcPr>
                </a:tc>
                <a:tc>
                  <a:txBody>
                    <a:bodyPr/>
                    <a:lstStyle/>
                    <a:p>
                      <a:pPr algn="ctr" fontAlgn="b"/>
                      <a:r>
                        <a:rPr lang="ru-RU" sz="1800" u="none" strike="noStrike" dirty="0">
                          <a:effectLst/>
                        </a:rPr>
                        <a:t> </a:t>
                      </a:r>
                      <a:endParaRPr lang="ru-RU" sz="1800" b="0" i="0" u="none" strike="noStrike" dirty="0">
                        <a:solidFill>
                          <a:srgbClr val="002060"/>
                        </a:solidFill>
                        <a:effectLst/>
                        <a:latin typeface="Arial"/>
                      </a:endParaRPr>
                    </a:p>
                  </a:txBody>
                  <a:tcPr marL="6350" marR="6350" marT="6350" marB="0" anchor="b">
                    <a:solidFill>
                      <a:srgbClr val="C00000"/>
                    </a:solidFill>
                  </a:tcPr>
                </a:tc>
                <a:tc>
                  <a:txBody>
                    <a:bodyPr/>
                    <a:lstStyle/>
                    <a:p>
                      <a:pPr algn="ctr" fontAlgn="b"/>
                      <a:endParaRPr lang="ru-RU" sz="1800" b="0" i="0" u="none" strike="noStrike" dirty="0">
                        <a:solidFill>
                          <a:srgbClr val="002060"/>
                        </a:solidFill>
                        <a:effectLst/>
                        <a:latin typeface="Arial"/>
                      </a:endParaRPr>
                    </a:p>
                  </a:txBody>
                  <a:tcPr marL="6350" marR="6350" marT="6350" marB="0" anchor="b">
                    <a:solidFill>
                      <a:srgbClr val="C00000"/>
                    </a:solidFill>
                  </a:tcPr>
                </a:tc>
                <a:tc>
                  <a:txBody>
                    <a:bodyPr/>
                    <a:lstStyle/>
                    <a:p>
                      <a:pPr algn="ctr" fontAlgn="b"/>
                      <a:r>
                        <a:rPr lang="en-US" sz="1400" b="0" i="0" u="none" strike="noStrike" dirty="0" smtClean="0">
                          <a:solidFill>
                            <a:schemeClr val="bg1">
                              <a:lumMod val="50000"/>
                            </a:schemeClr>
                          </a:solidFill>
                          <a:effectLst/>
                          <a:latin typeface="Arial"/>
                        </a:rPr>
                        <a:t>X</a:t>
                      </a:r>
                      <a:endParaRPr lang="ru-RU" sz="1800" b="0" i="0" u="none" strike="noStrike" dirty="0">
                        <a:solidFill>
                          <a:schemeClr val="bg1">
                            <a:lumMod val="50000"/>
                          </a:schemeClr>
                        </a:solidFill>
                        <a:effectLst/>
                        <a:latin typeface="Arial"/>
                      </a:endParaRPr>
                    </a:p>
                  </a:txBody>
                  <a:tcPr marL="6350" marR="6350" marT="6350" marB="0" anchor="b">
                    <a:noFill/>
                  </a:tcPr>
                </a:tc>
              </a:tr>
            </a:tbl>
          </a:graphicData>
        </a:graphic>
      </p:graphicFrame>
      <p:sp>
        <p:nvSpPr>
          <p:cNvPr id="7" name="TextBox 6"/>
          <p:cNvSpPr txBox="1"/>
          <p:nvPr/>
        </p:nvSpPr>
        <p:spPr>
          <a:xfrm>
            <a:off x="6185388" y="2031022"/>
            <a:ext cx="1644162" cy="923330"/>
          </a:xfrm>
          <a:prstGeom prst="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t>Surveys (national  and large scale)</a:t>
            </a:r>
            <a:endParaRPr lang="ru-RU" dirty="0"/>
          </a:p>
        </p:txBody>
      </p:sp>
      <p:sp>
        <p:nvSpPr>
          <p:cNvPr id="8" name="Овальная выноска 7"/>
          <p:cNvSpPr/>
          <p:nvPr/>
        </p:nvSpPr>
        <p:spPr>
          <a:xfrm>
            <a:off x="7007469" y="1463989"/>
            <a:ext cx="1257300" cy="6770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7007469" y="1617785"/>
            <a:ext cx="1547447" cy="523220"/>
          </a:xfrm>
          <a:prstGeom prst="rect">
            <a:avLst/>
          </a:prstGeom>
          <a:noFill/>
        </p:spPr>
        <p:txBody>
          <a:bodyPr wrap="square" rtlCol="0">
            <a:spAutoFit/>
          </a:bodyPr>
          <a:lstStyle/>
          <a:p>
            <a:r>
              <a:rPr lang="en-US" sz="1400" b="1" i="1" dirty="0">
                <a:solidFill>
                  <a:schemeClr val="bg1"/>
                </a:solidFill>
              </a:rPr>
              <a:t>No longitudinal surveys</a:t>
            </a:r>
            <a:endParaRPr lang="ru-RU" sz="1400" b="1" dirty="0">
              <a:solidFill>
                <a:schemeClr val="bg1"/>
              </a:solidFill>
            </a:endParaRPr>
          </a:p>
        </p:txBody>
      </p:sp>
      <p:sp>
        <p:nvSpPr>
          <p:cNvPr id="10" name="TextBox 9"/>
          <p:cNvSpPr txBox="1"/>
          <p:nvPr/>
        </p:nvSpPr>
        <p:spPr>
          <a:xfrm>
            <a:off x="2626243" y="6488668"/>
            <a:ext cx="5203308" cy="369332"/>
          </a:xfrm>
          <a:prstGeom prst="rect">
            <a:avLst/>
          </a:prstGeom>
          <a:solidFill>
            <a:srgbClr val="FFFF00"/>
          </a:solidFill>
        </p:spPr>
        <p:txBody>
          <a:bodyPr wrap="square" rtlCol="0">
            <a:spAutoFit/>
          </a:bodyPr>
          <a:lstStyle/>
          <a:p>
            <a:pPr algn="ctr"/>
            <a:r>
              <a:rPr lang="en-US" dirty="0" err="1"/>
              <a:t>Microdata</a:t>
            </a:r>
            <a:r>
              <a:rPr lang="en-US" dirty="0"/>
              <a:t> is available not everywhere  </a:t>
            </a:r>
            <a:endParaRPr lang="ru-RU" dirty="0"/>
          </a:p>
        </p:txBody>
      </p:sp>
    </p:spTree>
    <p:extLst>
      <p:ext uri="{BB962C8B-B14F-4D97-AF65-F5344CB8AC3E}">
        <p14:creationId xmlns:p14="http://schemas.microsoft.com/office/powerpoint/2010/main" xmlns="" val="218903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382772"/>
          </a:xfrm>
        </p:spPr>
        <p:style>
          <a:lnRef idx="1">
            <a:schemeClr val="accent2"/>
          </a:lnRef>
          <a:fillRef idx="3">
            <a:schemeClr val="accent2"/>
          </a:fillRef>
          <a:effectRef idx="2">
            <a:schemeClr val="accent2"/>
          </a:effectRef>
          <a:fontRef idx="minor">
            <a:schemeClr val="lt1"/>
          </a:fontRef>
        </p:style>
        <p:txBody>
          <a:bodyPr>
            <a:noAutofit/>
          </a:bodyPr>
          <a:lstStyle/>
          <a:p>
            <a:r>
              <a:rPr lang="en-US" sz="2400" b="1" dirty="0"/>
              <a:t>Most</a:t>
            </a:r>
            <a:r>
              <a:rPr lang="en-US" sz="2800" b="1" dirty="0"/>
              <a:t> important issues mentioned by national users</a:t>
            </a:r>
            <a:endParaRPr lang="ru-RU" sz="2800" b="1" dirty="0"/>
          </a:p>
        </p:txBody>
      </p:sp>
      <p:sp>
        <p:nvSpPr>
          <p:cNvPr id="5" name="Текст 4"/>
          <p:cNvSpPr>
            <a:spLocks noGrp="1"/>
          </p:cNvSpPr>
          <p:nvPr>
            <p:ph type="body" idx="1"/>
          </p:nvPr>
        </p:nvSpPr>
        <p:spPr>
          <a:xfrm>
            <a:off x="609600" y="1516452"/>
            <a:ext cx="5386917" cy="639762"/>
          </a:xfrm>
        </p:spPr>
        <p:txBody>
          <a:bodyPr>
            <a:normAutofit/>
          </a:bodyPr>
          <a:lstStyle/>
          <a:p>
            <a:endParaRPr lang="en-US" dirty="0" smtClean="0"/>
          </a:p>
          <a:p>
            <a:endParaRPr lang="ru-RU" dirty="0"/>
          </a:p>
        </p:txBody>
      </p:sp>
      <p:sp>
        <p:nvSpPr>
          <p:cNvPr id="3" name="Содержимое 2"/>
          <p:cNvSpPr>
            <a:spLocks noGrp="1"/>
          </p:cNvSpPr>
          <p:nvPr>
            <p:ph sz="half" idx="2"/>
          </p:nvPr>
        </p:nvSpPr>
        <p:spPr>
          <a:xfrm>
            <a:off x="447870" y="1455576"/>
            <a:ext cx="5436680" cy="4646645"/>
          </a:xfrm>
        </p:spPr>
        <p:txBody>
          <a:bodyPr>
            <a:normAutofit/>
          </a:bodyPr>
          <a:lstStyle/>
          <a:p>
            <a:endParaRPr lang="en-US" dirty="0" smtClean="0"/>
          </a:p>
          <a:p>
            <a:endParaRPr lang="en-US" dirty="0" smtClean="0"/>
          </a:p>
          <a:p>
            <a:endParaRPr lang="ru-RU" dirty="0" smtClean="0"/>
          </a:p>
          <a:p>
            <a:endParaRPr lang="ru-RU" dirty="0"/>
          </a:p>
        </p:txBody>
      </p:sp>
      <p:sp>
        <p:nvSpPr>
          <p:cNvPr id="4" name="Номер слайда 3"/>
          <p:cNvSpPr>
            <a:spLocks noGrp="1"/>
          </p:cNvSpPr>
          <p:nvPr>
            <p:ph type="sldNum" sz="quarter" idx="12"/>
          </p:nvPr>
        </p:nvSpPr>
        <p:spPr/>
        <p:txBody>
          <a:bodyPr/>
          <a:lstStyle/>
          <a:p>
            <a:fld id="{B05B0AE7-F67D-4219-8819-A89DC56EB74D}" type="slidenum">
              <a:rPr lang="ru-RU" smtClean="0"/>
              <a:pPr/>
              <a:t>6</a:t>
            </a:fld>
            <a:endParaRPr lang="ru-RU"/>
          </a:p>
        </p:txBody>
      </p:sp>
      <p:graphicFrame>
        <p:nvGraphicFramePr>
          <p:cNvPr id="7" name="Объект 6"/>
          <p:cNvGraphicFramePr>
            <a:graphicFrameLocks noGrp="1"/>
          </p:cNvGraphicFramePr>
          <p:nvPr>
            <p:ph sz="quarter" idx="4"/>
            <p:extLst>
              <p:ext uri="{D42A27DB-BD31-4B8C-83A1-F6EECF244321}">
                <p14:modId xmlns:p14="http://schemas.microsoft.com/office/powerpoint/2010/main" xmlns="" val="506616350"/>
              </p:ext>
            </p:extLst>
          </p:nvPr>
        </p:nvGraphicFramePr>
        <p:xfrm>
          <a:off x="74428" y="457197"/>
          <a:ext cx="12025423" cy="6155515"/>
        </p:xfrm>
        <a:graphic>
          <a:graphicData uri="http://schemas.openxmlformats.org/drawingml/2006/table">
            <a:tbl>
              <a:tblPr>
                <a:tableStyleId>{616DA210-FB5B-4158-B5E0-FEB733F419BA}</a:tableStyleId>
              </a:tblPr>
              <a:tblGrid>
                <a:gridCol w="9901549"/>
                <a:gridCol w="843502"/>
                <a:gridCol w="1280372"/>
              </a:tblGrid>
              <a:tr h="446570">
                <a:tc>
                  <a:txBody>
                    <a:bodyPr/>
                    <a:lstStyle/>
                    <a:p>
                      <a:pPr algn="l" fontAlgn="t"/>
                      <a:r>
                        <a:rPr lang="ru-RU" sz="1600" u="none" strike="noStrike" dirty="0">
                          <a:effectLst/>
                        </a:rPr>
                        <a:t> </a:t>
                      </a:r>
                      <a:r>
                        <a:rPr lang="en-US" sz="1600" u="none" strike="noStrike" dirty="0" smtClean="0">
                          <a:effectLst/>
                        </a:rPr>
                        <a:t>(sequence does not mean ranking by significance )</a:t>
                      </a:r>
                      <a:endParaRPr lang="ru-RU" sz="1600" b="0" i="0" u="none" strike="noStrike" dirty="0">
                        <a:solidFill>
                          <a:srgbClr val="000000"/>
                        </a:solidFill>
                        <a:effectLst/>
                        <a:latin typeface="Arial"/>
                      </a:endParaRPr>
                    </a:p>
                  </a:txBody>
                  <a:tcPr marL="3051" marR="3051" marT="3051" marB="0"/>
                </a:tc>
                <a:tc>
                  <a:txBody>
                    <a:bodyPr/>
                    <a:lstStyle/>
                    <a:p>
                      <a:pPr algn="ctr" rtl="0" fontAlgn="ctr"/>
                      <a:r>
                        <a:rPr lang="en-US" sz="1600" u="none" strike="noStrike" dirty="0">
                          <a:effectLst/>
                        </a:rPr>
                        <a:t>NSA</a:t>
                      </a:r>
                      <a:endParaRPr lang="en-US" sz="1600" b="1"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Other data owners</a:t>
                      </a:r>
                      <a:endParaRPr lang="en-US" sz="1600" b="1" i="0" u="none" strike="noStrike" dirty="0">
                        <a:solidFill>
                          <a:srgbClr val="000000"/>
                        </a:solidFill>
                        <a:effectLst/>
                        <a:latin typeface="Calibri"/>
                      </a:endParaRPr>
                    </a:p>
                  </a:txBody>
                  <a:tcPr marL="3051" marR="3051" marT="3051" marB="0" anchor="ctr"/>
                </a:tc>
              </a:tr>
              <a:tr h="319688">
                <a:tc>
                  <a:txBody>
                    <a:bodyPr/>
                    <a:lstStyle/>
                    <a:p>
                      <a:pPr marL="285750" indent="-285750" algn="l" rtl="0" fontAlgn="ctr">
                        <a:buFont typeface="Arial" pitchFamily="34" charset="0"/>
                        <a:buChar char="•"/>
                      </a:pPr>
                      <a:r>
                        <a:rPr lang="en-US" sz="1600" u="none" strike="noStrike" dirty="0">
                          <a:effectLst/>
                        </a:rPr>
                        <a:t>Absence of certain types  of data (and necessity to rely on indirect methods of estimation) </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159844">
                <a:tc>
                  <a:txBody>
                    <a:bodyPr/>
                    <a:lstStyle/>
                    <a:p>
                      <a:pPr marL="285750" indent="-285750" algn="l" rtl="0" fontAlgn="ctr">
                        <a:buFont typeface="Arial" pitchFamily="34" charset="0"/>
                        <a:buChar char="•"/>
                      </a:pPr>
                      <a:r>
                        <a:rPr lang="en-US" sz="1600" u="none" strike="noStrike" dirty="0">
                          <a:effectLst/>
                        </a:rPr>
                        <a:t>Information exists and </a:t>
                      </a:r>
                      <a:r>
                        <a:rPr lang="en-US" sz="1600" u="none" strike="noStrike" dirty="0" smtClean="0">
                          <a:effectLst/>
                        </a:rPr>
                        <a:t>available, </a:t>
                      </a:r>
                      <a:r>
                        <a:rPr lang="en-US" sz="1600" u="none" strike="noStrike" dirty="0">
                          <a:effectLst/>
                        </a:rPr>
                        <a:t>but quality  is unsatisfactory</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319688">
                <a:tc>
                  <a:txBody>
                    <a:bodyPr/>
                    <a:lstStyle/>
                    <a:p>
                      <a:pPr marL="285750" indent="-285750" algn="l" rtl="0" fontAlgn="ctr">
                        <a:buFont typeface="Arial" pitchFamily="34" charset="0"/>
                        <a:buChar char="•"/>
                      </a:pPr>
                      <a:r>
                        <a:rPr lang="en-US" sz="1600" u="none" strike="noStrike" dirty="0">
                          <a:effectLst/>
                        </a:rPr>
                        <a:t>Statistics is not disaggregated by necessary variables  , or combinations are  not sufficient </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159844">
                <a:tc>
                  <a:txBody>
                    <a:bodyPr/>
                    <a:lstStyle/>
                    <a:p>
                      <a:pPr marL="285750" indent="-285750" algn="l" rtl="0" fontAlgn="ctr">
                        <a:buFont typeface="Arial" pitchFamily="34" charset="0"/>
                        <a:buChar char="•"/>
                      </a:pPr>
                      <a:r>
                        <a:rPr lang="en-US" sz="1600" u="none" strike="noStrike" dirty="0">
                          <a:effectLst/>
                        </a:rPr>
                        <a:t>No  info on status change </a:t>
                      </a:r>
                      <a:endParaRPr lang="en-US" sz="1600" b="0" i="0" u="none" strike="noStrike" dirty="0">
                        <a:solidFill>
                          <a:srgbClr val="000000"/>
                        </a:solidFill>
                        <a:effectLst/>
                        <a:latin typeface="Calibri"/>
                      </a:endParaRPr>
                    </a:p>
                  </a:txBody>
                  <a:tcPr marL="3051" marR="3051" marT="3051" marB="0" anchor="ctr"/>
                </a:tc>
                <a:tc>
                  <a:txBody>
                    <a:bodyPr/>
                    <a:lstStyle/>
                    <a:p>
                      <a:pPr algn="l" rtl="0" fontAlgn="ctr"/>
                      <a:r>
                        <a:rPr lang="en-US" sz="1600" u="none" strike="noStrike" dirty="0" smtClean="0">
                          <a:effectLst/>
                        </a:rPr>
                        <a:t>n/</a:t>
                      </a:r>
                      <a:r>
                        <a:rPr lang="en-US" sz="1600" u="none" strike="noStrike" dirty="0" err="1" smtClean="0">
                          <a:effectLst/>
                        </a:rPr>
                        <a:t>applic</a:t>
                      </a:r>
                      <a:r>
                        <a:rPr lang="en-US" sz="1600" u="none" strike="noStrike" dirty="0" smtClean="0">
                          <a:effectLst/>
                        </a:rPr>
                        <a:t>.</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159844">
                <a:tc>
                  <a:txBody>
                    <a:bodyPr/>
                    <a:lstStyle/>
                    <a:p>
                      <a:pPr marL="285750" indent="-285750" algn="l" rtl="0" fontAlgn="ctr">
                        <a:buFont typeface="Arial" pitchFamily="34" charset="0"/>
                        <a:buChar char="•"/>
                      </a:pPr>
                      <a:r>
                        <a:rPr lang="en-US" sz="1600" u="none" strike="noStrike" dirty="0">
                          <a:effectLst/>
                        </a:rPr>
                        <a:t>No time series </a:t>
                      </a:r>
                      <a:r>
                        <a:rPr lang="en-US" sz="1600" u="none" strike="noStrike" dirty="0" smtClean="0">
                          <a:effectLst/>
                        </a:rPr>
                        <a:t>(necessity </a:t>
                      </a:r>
                      <a:r>
                        <a:rPr lang="en-US" sz="1600" u="none" strike="noStrike" dirty="0">
                          <a:effectLst/>
                        </a:rPr>
                        <a:t>to collect info from separate files) </a:t>
                      </a:r>
                      <a:endParaRPr lang="en-US" sz="1600" b="0" i="0" u="none" strike="noStrike" dirty="0">
                        <a:solidFill>
                          <a:srgbClr val="000000"/>
                        </a:solidFill>
                        <a:effectLst/>
                        <a:latin typeface="Calibri"/>
                      </a:endParaRPr>
                    </a:p>
                  </a:txBody>
                  <a:tcPr marL="3051" marR="3051" marT="3051" marB="0" anchor="ctr"/>
                </a:tc>
                <a:tc>
                  <a:txBody>
                    <a:bodyPr/>
                    <a:lstStyle/>
                    <a:p>
                      <a:pPr algn="ctr" fontAlgn="t"/>
                      <a:r>
                        <a:rPr lang="ru-RU" sz="1600" u="none" strike="noStrike">
                          <a:effectLst/>
                        </a:rPr>
                        <a:t> </a:t>
                      </a:r>
                      <a:endParaRPr lang="ru-RU" sz="1600" b="0" i="0" u="none" strike="noStrike">
                        <a:solidFill>
                          <a:srgbClr val="000000"/>
                        </a:solidFill>
                        <a:effectLst/>
                        <a:latin typeface="Arial"/>
                      </a:endParaRPr>
                    </a:p>
                  </a:txBody>
                  <a:tcPr marL="3051" marR="3051" marT="3051" marB="0"/>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479532">
                <a:tc>
                  <a:txBody>
                    <a:bodyPr/>
                    <a:lstStyle/>
                    <a:p>
                      <a:pPr marL="285750" indent="-285750" algn="l" rtl="0" fontAlgn="ctr">
                        <a:buFont typeface="Arial" pitchFamily="34" charset="0"/>
                        <a:buChar char="•"/>
                      </a:pPr>
                      <a:r>
                        <a:rPr lang="en-US" sz="1600" u="none" strike="noStrike" dirty="0">
                          <a:effectLst/>
                        </a:rPr>
                        <a:t>Lack of information on  migration within  free-mobility zone  - administrative records are very incomplete, no surveys in receiving countries </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319688">
                <a:tc>
                  <a:txBody>
                    <a:bodyPr/>
                    <a:lstStyle/>
                    <a:p>
                      <a:pPr marL="285750" indent="-285750" algn="l" rtl="0" fontAlgn="ctr">
                        <a:buFont typeface="Arial" pitchFamily="34" charset="0"/>
                        <a:buChar char="•"/>
                      </a:pPr>
                      <a:r>
                        <a:rPr lang="en-US" sz="1600" u="none" strike="noStrike" dirty="0">
                          <a:effectLst/>
                        </a:rPr>
                        <a:t>Absence of specialized   large-scale sample </a:t>
                      </a:r>
                      <a:r>
                        <a:rPr lang="en-US" sz="1600" u="none" strike="noStrike" dirty="0" smtClean="0">
                          <a:effectLst/>
                        </a:rPr>
                        <a:t>surveys  </a:t>
                      </a:r>
                      <a:r>
                        <a:rPr lang="en-US" sz="1600" u="none" strike="noStrike" dirty="0">
                          <a:effectLst/>
                        </a:rPr>
                        <a:t>of migration in the main receiving countries  </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n/</a:t>
                      </a:r>
                      <a:r>
                        <a:rPr lang="en-US" sz="1600" u="none" strike="noStrike" dirty="0" err="1">
                          <a:effectLst/>
                        </a:rPr>
                        <a:t>applic</a:t>
                      </a:r>
                      <a:r>
                        <a:rPr lang="en-US" sz="1600" u="none" strike="noStrike" dirty="0">
                          <a:effectLst/>
                        </a:rPr>
                        <a:t>. </a:t>
                      </a:r>
                      <a:endParaRPr lang="en-US" sz="1600" b="0" i="0" u="none" strike="noStrike" dirty="0">
                        <a:solidFill>
                          <a:srgbClr val="000000"/>
                        </a:solidFill>
                        <a:effectLst/>
                        <a:latin typeface="Calibri"/>
                      </a:endParaRPr>
                    </a:p>
                  </a:txBody>
                  <a:tcPr marL="3051" marR="3051" marT="3051" marB="0" anchor="ctr"/>
                </a:tc>
              </a:tr>
              <a:tr h="319688">
                <a:tc>
                  <a:txBody>
                    <a:bodyPr/>
                    <a:lstStyle/>
                    <a:p>
                      <a:pPr marL="285750" indent="-285750" algn="l" rtl="0" fontAlgn="ctr">
                        <a:buFont typeface="Arial" pitchFamily="34" charset="0"/>
                        <a:buChar char="•"/>
                      </a:pPr>
                      <a:r>
                        <a:rPr lang="en-US" sz="1600" b="1" u="none" strike="noStrike" dirty="0">
                          <a:effectLst/>
                        </a:rPr>
                        <a:t>Access to admin  data  is  often either prohibited or very  difficult (bureaucratic), requests are not welcomed.  </a:t>
                      </a:r>
                      <a:endParaRPr lang="en-US" sz="1600" b="1" i="0" u="none" strike="noStrike" dirty="0">
                        <a:solidFill>
                          <a:srgbClr val="C00000"/>
                        </a:solidFill>
                        <a:effectLst/>
                        <a:latin typeface="Calibri"/>
                      </a:endParaRPr>
                    </a:p>
                  </a:txBody>
                  <a:tcPr marL="3051" marR="3051" marT="3051" marB="0" anchor="ctr"/>
                </a:tc>
                <a:tc>
                  <a:txBody>
                    <a:bodyPr/>
                    <a:lstStyle/>
                    <a:p>
                      <a:pPr algn="ctr" rtl="0" fontAlgn="ctr"/>
                      <a:r>
                        <a:rPr lang="en-US" sz="1600" u="none" strike="noStrike">
                          <a:effectLst/>
                        </a:rPr>
                        <a:t>n/applic.</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159844">
                <a:tc>
                  <a:txBody>
                    <a:bodyPr/>
                    <a:lstStyle/>
                    <a:p>
                      <a:pPr marL="285750" indent="-285750" algn="l" rtl="0" fontAlgn="ctr">
                        <a:buFont typeface="Arial" pitchFamily="34" charset="0"/>
                        <a:buChar char="•"/>
                      </a:pPr>
                      <a:r>
                        <a:rPr lang="en-US" sz="1600" b="1" u="none" strike="noStrike" dirty="0">
                          <a:effectLst/>
                        </a:rPr>
                        <a:t>Limited access to </a:t>
                      </a:r>
                      <a:r>
                        <a:rPr lang="en-US" sz="1600" b="1" u="none" strike="noStrike" dirty="0" err="1">
                          <a:effectLst/>
                        </a:rPr>
                        <a:t>microdata</a:t>
                      </a:r>
                      <a:r>
                        <a:rPr lang="en-US" sz="1600" b="1" u="none" strike="noStrike" dirty="0">
                          <a:effectLst/>
                        </a:rPr>
                        <a:t>  of censuses and surveys </a:t>
                      </a:r>
                      <a:endParaRPr lang="en-US" sz="1600" b="1" i="0" u="none" strike="noStrike" dirty="0">
                        <a:solidFill>
                          <a:srgbClr val="C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n/</a:t>
                      </a:r>
                      <a:r>
                        <a:rPr lang="en-US" sz="1600" u="none" strike="noStrike" dirty="0" err="1">
                          <a:effectLst/>
                        </a:rPr>
                        <a:t>applic</a:t>
                      </a:r>
                      <a:r>
                        <a:rPr lang="en-US" sz="1600" u="none" strike="noStrike" dirty="0">
                          <a:effectLst/>
                        </a:rPr>
                        <a:t>.</a:t>
                      </a:r>
                      <a:endParaRPr lang="en-US" sz="1600" b="0" i="0" u="none" strike="noStrike" dirty="0">
                        <a:solidFill>
                          <a:srgbClr val="000000"/>
                        </a:solidFill>
                        <a:effectLst/>
                        <a:latin typeface="Calibri"/>
                      </a:endParaRPr>
                    </a:p>
                  </a:txBody>
                  <a:tcPr marL="3051" marR="3051" marT="3051" marB="0" anchor="ctr"/>
                </a:tc>
              </a:tr>
              <a:tr h="639376">
                <a:tc>
                  <a:txBody>
                    <a:bodyPr/>
                    <a:lstStyle/>
                    <a:p>
                      <a:pPr marL="285750" indent="-285750" algn="l" rtl="0" fontAlgn="ctr">
                        <a:buFont typeface="Arial" pitchFamily="34" charset="0"/>
                        <a:buChar char="•"/>
                      </a:pPr>
                      <a:r>
                        <a:rPr lang="en-US" sz="1600" b="1" u="none" strike="noStrike" dirty="0">
                          <a:effectLst/>
                        </a:rPr>
                        <a:t>Deficit of </a:t>
                      </a:r>
                      <a:r>
                        <a:rPr lang="en-US" sz="1600" b="1" u="none" strike="noStrike" dirty="0" smtClean="0">
                          <a:effectLst/>
                        </a:rPr>
                        <a:t>“stories” – including  analysis of methodology development,  attempts </a:t>
                      </a:r>
                      <a:r>
                        <a:rPr lang="en-US" sz="1600" b="1" u="none" strike="noStrike" dirty="0">
                          <a:effectLst/>
                        </a:rPr>
                        <a:t>to check data quality via compilation data from different sources, deficit  of analytical  notes or  papers  on the websites of data producers,  even descriptive reports are a  rare </a:t>
                      </a:r>
                      <a:r>
                        <a:rPr lang="en-US" sz="1600" b="1" u="none" strike="noStrike" dirty="0" smtClean="0">
                          <a:effectLst/>
                        </a:rPr>
                        <a:t>practice</a:t>
                      </a:r>
                      <a:endParaRPr lang="en-US" sz="1600" b="1" i="0" u="none" strike="noStrike" dirty="0">
                        <a:solidFill>
                          <a:srgbClr val="C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639376">
                <a:tc>
                  <a:txBody>
                    <a:bodyPr/>
                    <a:lstStyle/>
                    <a:p>
                      <a:pPr marL="285750" indent="-285750" algn="l" rtl="0" fontAlgn="ctr">
                        <a:buFont typeface="Arial" pitchFamily="34" charset="0"/>
                        <a:buChar char="•"/>
                      </a:pPr>
                      <a:r>
                        <a:rPr lang="en-US" sz="1600" u="none" strike="noStrike" dirty="0">
                          <a:effectLst/>
                        </a:rPr>
                        <a:t>Unwillingness  of   admin. agencies (especially – the “new players” ) to  produce or publish  migration related statistics :  data with migration  variables  is  not processed.  Lack of tradition to develop and publish a variety of statistics</a:t>
                      </a:r>
                      <a:endParaRPr lang="en-US" sz="1600" b="1" i="0" u="none" strike="noStrike" dirty="0">
                        <a:solidFill>
                          <a:srgbClr val="C00000"/>
                        </a:solidFill>
                        <a:effectLst/>
                        <a:latin typeface="Calibri"/>
                      </a:endParaRPr>
                    </a:p>
                  </a:txBody>
                  <a:tcPr marL="3051" marR="3051" marT="3051" marB="0" anchor="ctr"/>
                </a:tc>
                <a:tc>
                  <a:txBody>
                    <a:bodyPr/>
                    <a:lstStyle/>
                    <a:p>
                      <a:pPr algn="ctr" rtl="0" fontAlgn="ctr"/>
                      <a:r>
                        <a:rPr lang="en-US" sz="1600" u="none" strike="noStrike">
                          <a:effectLst/>
                        </a:rPr>
                        <a:t>n/applic.</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319688">
                <a:tc>
                  <a:txBody>
                    <a:bodyPr/>
                    <a:lstStyle/>
                    <a:p>
                      <a:pPr marL="285750" indent="-285750" algn="l" rtl="0" fontAlgn="ctr">
                        <a:buFont typeface="Arial" pitchFamily="34" charset="0"/>
                        <a:buChar char="•"/>
                      </a:pPr>
                      <a:r>
                        <a:rPr lang="en-US" sz="1600" u="none" strike="noStrike" dirty="0">
                          <a:effectLst/>
                        </a:rPr>
                        <a:t>Lack in  coordination   between   NSA and admin. agencies  and  between admin.  agencies themselves </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a:effectLst/>
                        </a:rPr>
                        <a:t>X</a:t>
                      </a:r>
                      <a:endParaRPr lang="en-US" sz="1600" b="0" i="0" u="none" strike="noStrike">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r h="1118907">
                <a:tc>
                  <a:txBody>
                    <a:bodyPr/>
                    <a:lstStyle/>
                    <a:p>
                      <a:pPr marL="285750" indent="-285750" algn="l" rtl="0" fontAlgn="ctr">
                        <a:buFont typeface="Arial" pitchFamily="34" charset="0"/>
                        <a:buChar char="•"/>
                      </a:pPr>
                      <a:r>
                        <a:rPr lang="en-US" sz="1600" u="none" strike="noStrike" dirty="0">
                          <a:effectLst/>
                        </a:rPr>
                        <a:t>Unsatisfactory form of  statistics presentation:   non-convenient  navigation through the websites, difficulties in  finding  necessary data (data is not classified by topic – only “migration” in general),   Information on different types of migration should be searched for  in different  places;  it is not always possible to get info. in English  or other languages.  Poor visualization ,  old-fashioned  design  of available tables. </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c>
                  <a:txBody>
                    <a:bodyPr/>
                    <a:lstStyle/>
                    <a:p>
                      <a:pPr algn="ctr" rtl="0" fontAlgn="ctr"/>
                      <a:r>
                        <a:rPr lang="en-US" sz="1600" u="none" strike="noStrike" dirty="0">
                          <a:effectLst/>
                        </a:rPr>
                        <a:t>X</a:t>
                      </a:r>
                      <a:endParaRPr lang="en-US" sz="1600" b="0" i="0" u="none" strike="noStrike" dirty="0">
                        <a:solidFill>
                          <a:srgbClr val="000000"/>
                        </a:solidFill>
                        <a:effectLst/>
                        <a:latin typeface="Calibri"/>
                      </a:endParaRPr>
                    </a:p>
                  </a:txBody>
                  <a:tcPr marL="3051" marR="3051" marT="3051"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872" y="110038"/>
            <a:ext cx="11508858" cy="63976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Some quotes from national users’  comments: </a:t>
            </a:r>
            <a:endParaRPr lang="ru-RU" dirty="0"/>
          </a:p>
        </p:txBody>
      </p:sp>
      <p:sp>
        <p:nvSpPr>
          <p:cNvPr id="3" name="Содержимое 2"/>
          <p:cNvSpPr>
            <a:spLocks noGrp="1"/>
          </p:cNvSpPr>
          <p:nvPr>
            <p:ph idx="1"/>
          </p:nvPr>
        </p:nvSpPr>
        <p:spPr>
          <a:xfrm>
            <a:off x="265814" y="808074"/>
            <a:ext cx="11744479" cy="5900457"/>
          </a:xfrm>
          <a:noFill/>
        </p:spPr>
        <p:txBody>
          <a:bodyPr>
            <a:noAutofit/>
          </a:bodyPr>
          <a:lstStyle/>
          <a:p>
            <a:pPr marL="360000">
              <a:spcBef>
                <a:spcPts val="1200"/>
              </a:spcBef>
            </a:pPr>
            <a:r>
              <a:rPr lang="en-US" sz="1800" dirty="0" smtClean="0"/>
              <a:t>“When we  address  questions  to  administrative data  owners (managers of different registries), the answer is always  the same:   first, migration statistics is not their task, and if the government considers such a task  important,  it needs money, which, as always, is not available. In addition, registries accumulate personal data, and their safety is a sacred matter, you can not take any risks”.     </a:t>
            </a:r>
          </a:p>
          <a:p>
            <a:pPr marL="360000">
              <a:spcBef>
                <a:spcPts val="1200"/>
              </a:spcBef>
            </a:pPr>
            <a:r>
              <a:rPr lang="en-US" sz="1800" dirty="0"/>
              <a:t>“Basic problems and needs about statistics on migration </a:t>
            </a:r>
            <a:r>
              <a:rPr lang="ru-RU" sz="1800" dirty="0"/>
              <a:t> </a:t>
            </a:r>
            <a:r>
              <a:rPr lang="en-US" sz="1800" dirty="0"/>
              <a:t>in our country were described in analytical report in 2014. </a:t>
            </a:r>
            <a:r>
              <a:rPr lang="ru-RU" sz="1800" dirty="0"/>
              <a:t> </a:t>
            </a:r>
            <a:r>
              <a:rPr lang="en-US" sz="1800" dirty="0"/>
              <a:t>None of our recommendations   have been implemented”</a:t>
            </a:r>
            <a:r>
              <a:rPr lang="ru-RU" sz="1800" dirty="0"/>
              <a:t>.</a:t>
            </a:r>
          </a:p>
          <a:p>
            <a:pPr marL="360000">
              <a:spcBef>
                <a:spcPts val="1200"/>
              </a:spcBef>
            </a:pPr>
            <a:r>
              <a:rPr lang="ru-RU" sz="1800" b="1" dirty="0" smtClean="0"/>
              <a:t>«…..</a:t>
            </a:r>
            <a:r>
              <a:rPr lang="en-US" sz="1800" b="1" dirty="0" smtClean="0"/>
              <a:t>The main problem is not even  absence of statistics, but its conscious closure</a:t>
            </a:r>
            <a:r>
              <a:rPr lang="ru-RU" sz="1800" b="1" dirty="0" smtClean="0"/>
              <a:t>»</a:t>
            </a:r>
            <a:endParaRPr lang="en-US" sz="1800" b="1" dirty="0" smtClean="0"/>
          </a:p>
          <a:p>
            <a:pPr marL="360000">
              <a:spcBef>
                <a:spcPts val="1200"/>
              </a:spcBef>
            </a:pPr>
            <a:r>
              <a:rPr lang="ru-RU" sz="1800" dirty="0" smtClean="0"/>
              <a:t>«</a:t>
            </a:r>
            <a:r>
              <a:rPr lang="en-US" sz="1800" dirty="0" smtClean="0"/>
              <a:t>Access to </a:t>
            </a:r>
            <a:r>
              <a:rPr lang="en-US" sz="1800" dirty="0" smtClean="0">
                <a:solidFill>
                  <a:srgbClr val="C00000"/>
                </a:solidFill>
              </a:rPr>
              <a:t>(NSA’s)</a:t>
            </a:r>
            <a:r>
              <a:rPr lang="en-US" sz="1800" dirty="0" smtClean="0"/>
              <a:t> information is the main problem. Only the most general numbers are published.  Probably  more detailed statistics are produced, but they are not available”</a:t>
            </a:r>
          </a:p>
          <a:p>
            <a:pPr marL="360000">
              <a:spcBef>
                <a:spcPts val="1200"/>
              </a:spcBef>
            </a:pPr>
            <a:r>
              <a:rPr lang="en-US" sz="1800" dirty="0" smtClean="0"/>
              <a:t>…..”Information exists, but not available… for technical / technological reasons. If you do not know how to reach needed  section,  you will not find it. No instructions... That's it!  The impression that it is made in order that as few people as possible could receive it”…</a:t>
            </a:r>
            <a:r>
              <a:rPr lang="ru-RU" sz="1800" dirty="0" smtClean="0"/>
              <a:t>.</a:t>
            </a:r>
          </a:p>
          <a:p>
            <a:pPr marL="360000">
              <a:spcBef>
                <a:spcPts val="1200"/>
              </a:spcBef>
            </a:pPr>
            <a:r>
              <a:rPr lang="ru-RU" sz="1800" dirty="0" smtClean="0"/>
              <a:t>«</a:t>
            </a:r>
            <a:r>
              <a:rPr lang="en-US" sz="1800" dirty="0" smtClean="0"/>
              <a:t>…..  Again my request for border crossing statistics was refused, and there was  a comment in the refusal letter  that I could challenge their decision in  court….”</a:t>
            </a:r>
            <a:endParaRPr lang="ru-RU" sz="1800" dirty="0" smtClean="0"/>
          </a:p>
          <a:p>
            <a:pPr marL="360000">
              <a:spcBef>
                <a:spcPts val="1200"/>
              </a:spcBef>
            </a:pPr>
            <a:r>
              <a:rPr lang="en-US" sz="1800" dirty="0" smtClean="0"/>
              <a:t>“Statistics are scarce, there are  no </a:t>
            </a:r>
            <a:r>
              <a:rPr lang="ru-RU" sz="1800" dirty="0" smtClean="0"/>
              <a:t> </a:t>
            </a:r>
            <a:r>
              <a:rPr lang="en-US" sz="1800" dirty="0" smtClean="0"/>
              <a:t>time series with retrospective data,   as if data collection began only after reorganization (</a:t>
            </a:r>
            <a:r>
              <a:rPr lang="en-US" sz="1800" dirty="0" smtClean="0">
                <a:solidFill>
                  <a:srgbClr val="FF0000"/>
                </a:solidFill>
              </a:rPr>
              <a:t>of migration service</a:t>
            </a:r>
            <a:r>
              <a:rPr lang="en-US" sz="1800" dirty="0" smtClean="0"/>
              <a:t>). Published data is not disaggregated  by  many   necessary and interesting for many users characteristics of migrants  ( age, sex, e purpose of entry, etc.)”  </a:t>
            </a:r>
            <a:r>
              <a:rPr lang="en-US" sz="1800" dirty="0" smtClean="0">
                <a:solidFill>
                  <a:srgbClr val="FF0000"/>
                </a:solidFill>
              </a:rPr>
              <a:t>(*Available at a request)</a:t>
            </a:r>
            <a:r>
              <a:rPr lang="en-US" sz="1800" dirty="0" smtClean="0"/>
              <a:t> </a:t>
            </a:r>
          </a:p>
        </p:txBody>
      </p:sp>
      <p:sp>
        <p:nvSpPr>
          <p:cNvPr id="4" name="Номер слайда 3"/>
          <p:cNvSpPr>
            <a:spLocks noGrp="1"/>
          </p:cNvSpPr>
          <p:nvPr>
            <p:ph type="sldNum" sz="quarter" idx="12"/>
          </p:nvPr>
        </p:nvSpPr>
        <p:spPr/>
        <p:txBody>
          <a:bodyPr/>
          <a:lstStyle/>
          <a:p>
            <a:fld id="{B05B0AE7-F67D-4219-8819-A89DC56EB74D}" type="slidenum">
              <a:rPr lang="ru-RU" smtClean="0"/>
              <a:pPr/>
              <a:t>7</a:t>
            </a:fld>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0677"/>
            <a:ext cx="12192000" cy="898212"/>
          </a:xfrm>
        </p:spPr>
        <p:style>
          <a:lnRef idx="1">
            <a:schemeClr val="accent4"/>
          </a:lnRef>
          <a:fillRef idx="3">
            <a:schemeClr val="accent4"/>
          </a:fillRef>
          <a:effectRef idx="2">
            <a:schemeClr val="accent4"/>
          </a:effectRef>
          <a:fontRef idx="minor">
            <a:schemeClr val="lt1"/>
          </a:fontRef>
        </p:style>
        <p:txBody>
          <a:bodyPr>
            <a:noAutofit/>
          </a:bodyPr>
          <a:lstStyle/>
          <a:p>
            <a:r>
              <a:rPr lang="en-US" sz="3200" dirty="0" smtClean="0"/>
              <a:t>Own experience (the slide should not be understood as a list of personal “old grudges”)</a:t>
            </a:r>
            <a:endParaRPr lang="ru-RU" sz="3200" dirty="0"/>
          </a:p>
        </p:txBody>
      </p:sp>
      <p:sp>
        <p:nvSpPr>
          <p:cNvPr id="3" name="Объект 2"/>
          <p:cNvSpPr>
            <a:spLocks noGrp="1"/>
          </p:cNvSpPr>
          <p:nvPr>
            <p:ph idx="1"/>
          </p:nvPr>
        </p:nvSpPr>
        <p:spPr>
          <a:xfrm>
            <a:off x="144856" y="1141589"/>
            <a:ext cx="11850986" cy="5500512"/>
          </a:xfrm>
        </p:spPr>
        <p:txBody>
          <a:bodyPr>
            <a:noAutofit/>
          </a:bodyPr>
          <a:lstStyle/>
          <a:p>
            <a:r>
              <a:rPr lang="en-US" sz="1500" b="1" dirty="0" smtClean="0"/>
              <a:t>Administrative agencies: </a:t>
            </a:r>
          </a:p>
          <a:p>
            <a:r>
              <a:rPr lang="en-US" sz="1500" b="1" dirty="0" smtClean="0">
                <a:solidFill>
                  <a:srgbClr val="C00000"/>
                </a:solidFill>
              </a:rPr>
              <a:t>A very</a:t>
            </a:r>
            <a:r>
              <a:rPr lang="en-US" sz="1500" dirty="0" smtClean="0"/>
              <a:t> bureaucratic procedure of request – official letter from university needed, long time to wait, </a:t>
            </a:r>
            <a:endParaRPr lang="ru-RU" sz="1500" dirty="0" smtClean="0"/>
          </a:p>
          <a:p>
            <a:pPr marL="0" indent="0">
              <a:buNone/>
            </a:pPr>
            <a:r>
              <a:rPr lang="en-US" sz="1500" dirty="0" smtClean="0"/>
              <a:t>calls to ask if data is ready, discussion (not always possible) on completeness  and quality of provided</a:t>
            </a:r>
            <a:r>
              <a:rPr lang="ru-RU" sz="1500" dirty="0"/>
              <a:t> </a:t>
            </a:r>
            <a:r>
              <a:rPr lang="en-US" sz="1500" dirty="0" smtClean="0"/>
              <a:t> information…..</a:t>
            </a:r>
          </a:p>
          <a:p>
            <a:r>
              <a:rPr lang="en-US" sz="1500" dirty="0" smtClean="0"/>
              <a:t>Agencies  provide scanned </a:t>
            </a:r>
            <a:r>
              <a:rPr lang="en-US" sz="1500" b="1" dirty="0"/>
              <a:t>images instead of tables </a:t>
            </a:r>
            <a:r>
              <a:rPr lang="en-US" sz="1500" dirty="0"/>
              <a:t>– we had  to enter all info manually </a:t>
            </a:r>
            <a:r>
              <a:rPr lang="en-US" sz="1500" dirty="0" smtClean="0"/>
              <a:t>(once again)</a:t>
            </a:r>
            <a:endParaRPr lang="en-US" sz="1500" dirty="0"/>
          </a:p>
          <a:p>
            <a:r>
              <a:rPr lang="en-US" sz="1500" dirty="0" smtClean="0"/>
              <a:t>Data is  </a:t>
            </a:r>
            <a:r>
              <a:rPr lang="en-US" sz="1500" dirty="0"/>
              <a:t>not disaggregated even by countries - just </a:t>
            </a:r>
            <a:r>
              <a:rPr lang="en-US" sz="1500" dirty="0" smtClean="0"/>
              <a:t>one number – the sum </a:t>
            </a:r>
            <a:r>
              <a:rPr lang="en-US" sz="1500" dirty="0"/>
              <a:t>of procedures </a:t>
            </a:r>
            <a:r>
              <a:rPr lang="en-US" sz="1500" dirty="0" smtClean="0"/>
              <a:t> in the reporting</a:t>
            </a:r>
            <a:endParaRPr lang="ru-RU" sz="1500" dirty="0" smtClean="0"/>
          </a:p>
          <a:p>
            <a:pPr marL="0" indent="0">
              <a:buNone/>
            </a:pPr>
            <a:r>
              <a:rPr lang="en-US" sz="1500" dirty="0" smtClean="0"/>
              <a:t> year</a:t>
            </a:r>
            <a:r>
              <a:rPr lang="en-US" sz="1500" dirty="0"/>
              <a:t>, </a:t>
            </a:r>
            <a:r>
              <a:rPr lang="en-US" sz="1500" dirty="0" smtClean="0"/>
              <a:t>(no </a:t>
            </a:r>
            <a:r>
              <a:rPr lang="en-US" sz="1500" dirty="0"/>
              <a:t>clear  </a:t>
            </a:r>
            <a:r>
              <a:rPr lang="en-US" sz="1500" dirty="0" smtClean="0"/>
              <a:t>reasons why : “</a:t>
            </a:r>
            <a:r>
              <a:rPr lang="en-US" sz="1500" dirty="0"/>
              <a:t>we think,  that will be enough for you”)</a:t>
            </a:r>
          </a:p>
          <a:p>
            <a:r>
              <a:rPr lang="en-US" sz="1500" dirty="0" smtClean="0"/>
              <a:t>Data  </a:t>
            </a:r>
            <a:r>
              <a:rPr lang="en-US" sz="1500" dirty="0"/>
              <a:t>requested for several years </a:t>
            </a:r>
            <a:r>
              <a:rPr lang="en-US" sz="1500" b="1" dirty="0" smtClean="0"/>
              <a:t>provided </a:t>
            </a:r>
            <a:r>
              <a:rPr lang="en-US" sz="1500" b="1" dirty="0"/>
              <a:t>in  total  for the </a:t>
            </a:r>
            <a:r>
              <a:rPr lang="en-US" sz="1500" b="1" dirty="0" smtClean="0"/>
              <a:t>period but not by years </a:t>
            </a:r>
            <a:r>
              <a:rPr lang="en-US" sz="1500" dirty="0"/>
              <a:t>(with </a:t>
            </a:r>
            <a:r>
              <a:rPr lang="en-US" sz="1500" dirty="0" smtClean="0"/>
              <a:t>weird </a:t>
            </a:r>
            <a:r>
              <a:rPr lang="en-US" sz="1500" dirty="0"/>
              <a:t>explanation that software does not allow to extract table for one year</a:t>
            </a:r>
            <a:r>
              <a:rPr lang="en-US" sz="1500" dirty="0" smtClean="0"/>
              <a:t>)</a:t>
            </a:r>
            <a:endParaRPr lang="en-US" sz="1500" dirty="0"/>
          </a:p>
          <a:p>
            <a:r>
              <a:rPr lang="en-US" sz="1500" dirty="0"/>
              <a:t> Instead of file with </a:t>
            </a:r>
            <a:r>
              <a:rPr lang="en-US" sz="1500" dirty="0" smtClean="0"/>
              <a:t> database </a:t>
            </a:r>
            <a:r>
              <a:rPr lang="en-US" sz="1500" dirty="0"/>
              <a:t>functions </a:t>
            </a:r>
            <a:r>
              <a:rPr lang="en-US" sz="1500" dirty="0" smtClean="0"/>
              <a:t>-  very </a:t>
            </a:r>
            <a:r>
              <a:rPr lang="en-US" sz="1500" dirty="0"/>
              <a:t>convenient for </a:t>
            </a:r>
            <a:r>
              <a:rPr lang="en-US" sz="1500" dirty="0" smtClean="0"/>
              <a:t>work,   </a:t>
            </a:r>
            <a:r>
              <a:rPr lang="en-US" sz="1500" dirty="0"/>
              <a:t>the producer provided plain tables  with </a:t>
            </a:r>
            <a:r>
              <a:rPr lang="en-US" sz="1500" b="1" dirty="0"/>
              <a:t>disabled DB function  </a:t>
            </a:r>
            <a:r>
              <a:rPr lang="en-US" sz="1500" dirty="0"/>
              <a:t>(explanation -  “this form is for service use , if you need more details – send us as  new request</a:t>
            </a:r>
            <a:r>
              <a:rPr lang="en-US" sz="1500" dirty="0" smtClean="0"/>
              <a:t>”) </a:t>
            </a:r>
          </a:p>
          <a:p>
            <a:r>
              <a:rPr lang="en-US" sz="1500" b="1" dirty="0" smtClean="0"/>
              <a:t>Ministry of health did not react</a:t>
            </a:r>
            <a:r>
              <a:rPr lang="en-US" sz="1500" dirty="0" smtClean="0"/>
              <a:t>  to our question (official request) about possibility to process  data on place of education and training of </a:t>
            </a:r>
            <a:r>
              <a:rPr lang="en-US" sz="1500" dirty="0"/>
              <a:t>health workers from Federal Health workers Registry </a:t>
            </a:r>
            <a:r>
              <a:rPr lang="en-US" sz="1500" dirty="0" smtClean="0"/>
              <a:t>. (We wanted  to  study migration of foreign-trained health workers) </a:t>
            </a:r>
          </a:p>
          <a:p>
            <a:r>
              <a:rPr lang="en-US" sz="1500" dirty="0" smtClean="0"/>
              <a:t>Pension Fund (although being polite)  wrote that the data we asked about  </a:t>
            </a:r>
            <a:r>
              <a:rPr lang="en-US" sz="1500" b="1" dirty="0" smtClean="0"/>
              <a:t>“is  not collected as not having practical implementation”.</a:t>
            </a:r>
            <a:r>
              <a:rPr lang="en-US" sz="1500" dirty="0" smtClean="0"/>
              <a:t> (We asked on info on how many  people started receiving Russian pension after citizenship acquisition since it is very popular  among residents of some  foreign countries)</a:t>
            </a:r>
          </a:p>
          <a:p>
            <a:r>
              <a:rPr lang="en-US" sz="1500" b="1" dirty="0" smtClean="0"/>
              <a:t>Stat. agency:</a:t>
            </a:r>
          </a:p>
          <a:p>
            <a:r>
              <a:rPr lang="en-US" sz="1500" dirty="0" smtClean="0"/>
              <a:t> </a:t>
            </a:r>
            <a:r>
              <a:rPr lang="en-US" sz="1500" b="1" dirty="0" smtClean="0"/>
              <a:t>Recommendations </a:t>
            </a:r>
            <a:r>
              <a:rPr lang="en-US" sz="1500" b="1" dirty="0"/>
              <a:t>t</a:t>
            </a:r>
            <a:r>
              <a:rPr lang="en-US" sz="1500" dirty="0"/>
              <a:t>o  publish retrospectively  adjusted statistics  of labour  migration for 1994-2010 were </a:t>
            </a:r>
            <a:r>
              <a:rPr lang="en-US" sz="1500" b="1" dirty="0"/>
              <a:t>ignored </a:t>
            </a:r>
            <a:r>
              <a:rPr lang="en-US" sz="1500" dirty="0"/>
              <a:t>(the users continue to work with data based on absolutely incorrect </a:t>
            </a:r>
            <a:r>
              <a:rPr lang="en-US" sz="1500" dirty="0" smtClean="0"/>
              <a:t>methodology)</a:t>
            </a:r>
          </a:p>
          <a:p>
            <a:r>
              <a:rPr lang="en-US" sz="1500" dirty="0" smtClean="0"/>
              <a:t>It was  </a:t>
            </a:r>
            <a:r>
              <a:rPr lang="en-US" sz="1500" b="1" dirty="0" smtClean="0"/>
              <a:t>extremely difficult to persuade </a:t>
            </a:r>
            <a:r>
              <a:rPr lang="en-US" sz="1500" dirty="0" smtClean="0"/>
              <a:t>the officials that LFS can be used for migration measurement and research (Russian LFS conducted since 1994, only in 2019 question of country of birth and year of arrival were included)</a:t>
            </a:r>
            <a:endParaRPr lang="ru-RU" sz="1500" dirty="0"/>
          </a:p>
        </p:txBody>
      </p:sp>
      <p:sp>
        <p:nvSpPr>
          <p:cNvPr id="4" name="Номер слайда 3"/>
          <p:cNvSpPr>
            <a:spLocks noGrp="1"/>
          </p:cNvSpPr>
          <p:nvPr>
            <p:ph type="sldNum" sz="quarter" idx="12"/>
          </p:nvPr>
        </p:nvSpPr>
        <p:spPr/>
        <p:txBody>
          <a:bodyPr/>
          <a:lstStyle/>
          <a:p>
            <a:fld id="{B05B0AE7-F67D-4219-8819-A89DC56EB74D}" type="slidenum">
              <a:rPr lang="ru-RU" smtClean="0"/>
              <a:pPr/>
              <a:t>8</a:t>
            </a:fld>
            <a:endParaRPr lang="ru-RU"/>
          </a:p>
        </p:txBody>
      </p:sp>
      <p:pic>
        <p:nvPicPr>
          <p:cNvPr id="5" name="Picture 2" descr="http://geoffreybyruch.net/wp-content/uploads/geoffreybyruch-net/sites/739/NO.jpg"/>
          <p:cNvPicPr>
            <a:picLocks noChangeAspect="1" noChangeArrowheads="1"/>
          </p:cNvPicPr>
          <p:nvPr/>
        </p:nvPicPr>
        <p:blipFill>
          <a:blip r:embed="rId3" cstate="print"/>
          <a:srcRect/>
          <a:stretch>
            <a:fillRect/>
          </a:stretch>
        </p:blipFill>
        <p:spPr bwMode="auto">
          <a:xfrm>
            <a:off x="9817099" y="929005"/>
            <a:ext cx="2197479" cy="1682668"/>
          </a:xfrm>
          <a:prstGeom prst="rect">
            <a:avLst/>
          </a:prstGeom>
        </p:spPr>
        <p:style>
          <a:lnRef idx="2">
            <a:schemeClr val="accent1"/>
          </a:lnRef>
          <a:fillRef idx="1">
            <a:schemeClr val="lt1"/>
          </a:fillRef>
          <a:effectRef idx="0">
            <a:schemeClr val="accent1"/>
          </a:effectRef>
          <a:fontRef idx="minor">
            <a:schemeClr val="dk1"/>
          </a:fontRef>
        </p:style>
      </p:pic>
      <p:sp>
        <p:nvSpPr>
          <p:cNvPr id="6" name="TextBox 5"/>
          <p:cNvSpPr txBox="1"/>
          <p:nvPr/>
        </p:nvSpPr>
        <p:spPr>
          <a:xfrm>
            <a:off x="9180213" y="6290545"/>
            <a:ext cx="255307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To be continued…..</a:t>
            </a:r>
            <a:endParaRPr lang="ru-RU" dirty="0"/>
          </a:p>
        </p:txBody>
      </p:sp>
    </p:spTree>
    <p:extLst>
      <p:ext uri="{BB962C8B-B14F-4D97-AF65-F5344CB8AC3E}">
        <p14:creationId xmlns:p14="http://schemas.microsoft.com/office/powerpoint/2010/main" xmlns="" val="4695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75000"/>
            </a:schemeClr>
          </a:solidFill>
        </p:spPr>
        <p:txBody>
          <a:bodyPr>
            <a:normAutofit fontScale="90000"/>
          </a:bodyPr>
          <a:lstStyle/>
          <a:p>
            <a:r>
              <a:rPr lang="en-US" dirty="0" smtClean="0">
                <a:solidFill>
                  <a:schemeClr val="bg1"/>
                </a:solidFill>
              </a:rPr>
              <a:t>Non-machine readable format (of a very extensive statistical report)</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B05B0AE7-F67D-4219-8819-A89DC56EB74D}" type="slidenum">
              <a:rPr lang="ru-RU" smtClean="0"/>
              <a:pPr/>
              <a:t>9</a:t>
            </a:fld>
            <a:endParaRPr lang="ru-R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7160" y="1555750"/>
            <a:ext cx="8352340" cy="4914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Овал 4"/>
          <p:cNvSpPr/>
          <p:nvPr/>
        </p:nvSpPr>
        <p:spPr>
          <a:xfrm>
            <a:off x="3992579" y="1738265"/>
            <a:ext cx="1122629" cy="69711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144175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12808</TotalTime>
  <Words>2536</Words>
  <Application>Microsoft Office PowerPoint</Application>
  <PresentationFormat>Произвольный</PresentationFormat>
  <Paragraphs>272</Paragraphs>
  <Slides>17</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The EECCA –is an area of large-scale migration processes, it includes both migrants sending and receiving countries  </vt:lpstr>
      <vt:lpstr>Many initiatives (incl. regional) have been undertaken,  but the situation in the EECCA area  is changing   very slowly and  not obligatorily for better </vt:lpstr>
      <vt:lpstr>Слайд 4</vt:lpstr>
      <vt:lpstr>Data on flows and stocks most often comes from different sources.  Data driven analysis rather than demand driven statistics. Data availability differs</vt:lpstr>
      <vt:lpstr>Most important issues mentioned by national users</vt:lpstr>
      <vt:lpstr>Some quotes from national users’  comments: </vt:lpstr>
      <vt:lpstr>Own experience (the slide should not be understood as a list of personal “old grudges”)</vt:lpstr>
      <vt:lpstr>Non-machine readable format (of a very extensive statistical report)</vt:lpstr>
      <vt:lpstr>Слайд 10</vt:lpstr>
      <vt:lpstr>Quality issues (continued). Temporary migrants prevail. Type of registration of long-term international migrants , RF, 2012-2018, % ,  yellow – temporary, green – permanent .</vt:lpstr>
      <vt:lpstr>Quality issues (continued).  The new methodology (includes temporary migrants registered for 9months +):  </vt:lpstr>
      <vt:lpstr>Слайд 13</vt:lpstr>
      <vt:lpstr>Example of the LFS of the Russian Federation , conducted since 1994,   around 900 000 respondents per year </vt:lpstr>
      <vt:lpstr>Concluding remarks 1 (general considerations)</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MSU</cp:lastModifiedBy>
  <cp:revision>2234</cp:revision>
  <dcterms:created xsi:type="dcterms:W3CDTF">2018-03-29T11:17:37Z</dcterms:created>
  <dcterms:modified xsi:type="dcterms:W3CDTF">2019-11-04T10:15:26Z</dcterms:modified>
</cp:coreProperties>
</file>