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8" r:id="rId3"/>
    <p:sldId id="257" r:id="rId4"/>
    <p:sldId id="533" r:id="rId5"/>
    <p:sldId id="497" r:id="rId6"/>
    <p:sldId id="534" r:id="rId7"/>
    <p:sldId id="496" r:id="rId8"/>
    <p:sldId id="508" r:id="rId9"/>
    <p:sldId id="535" r:id="rId10"/>
    <p:sldId id="523" r:id="rId11"/>
    <p:sldId id="518" r:id="rId12"/>
    <p:sldId id="511" r:id="rId13"/>
    <p:sldId id="483" r:id="rId14"/>
    <p:sldId id="501" r:id="rId15"/>
    <p:sldId id="543" r:id="rId16"/>
    <p:sldId id="544" r:id="rId17"/>
    <p:sldId id="553" r:id="rId18"/>
    <p:sldId id="545" r:id="rId19"/>
    <p:sldId id="546" r:id="rId20"/>
    <p:sldId id="547" r:id="rId21"/>
    <p:sldId id="548" r:id="rId22"/>
    <p:sldId id="549" r:id="rId23"/>
    <p:sldId id="550" r:id="rId24"/>
    <p:sldId id="551" r:id="rId25"/>
    <p:sldId id="510" r:id="rId26"/>
    <p:sldId id="504" r:id="rId27"/>
    <p:sldId id="505" r:id="rId28"/>
    <p:sldId id="507" r:id="rId29"/>
    <p:sldId id="506" r:id="rId30"/>
    <p:sldId id="260" r:id="rId31"/>
    <p:sldId id="488" r:id="rId32"/>
    <p:sldId id="512" r:id="rId33"/>
    <p:sldId id="513" r:id="rId34"/>
    <p:sldId id="516" r:id="rId35"/>
    <p:sldId id="520" r:id="rId36"/>
    <p:sldId id="519" r:id="rId37"/>
    <p:sldId id="521" r:id="rId38"/>
    <p:sldId id="522" r:id="rId39"/>
    <p:sldId id="514" r:id="rId40"/>
    <p:sldId id="536" r:id="rId41"/>
    <p:sldId id="539" r:id="rId42"/>
    <p:sldId id="524" r:id="rId43"/>
    <p:sldId id="541" r:id="rId44"/>
    <p:sldId id="529" r:id="rId45"/>
    <p:sldId id="542" r:id="rId46"/>
    <p:sldId id="531" r:id="rId47"/>
    <p:sldId id="266" r:id="rId48"/>
    <p:sldId id="486" r:id="rId49"/>
    <p:sldId id="525" r:id="rId50"/>
    <p:sldId id="530" r:id="rId5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06" autoAdjust="0"/>
    <p:restoredTop sz="50216" autoAdjust="0"/>
  </p:normalViewPr>
  <p:slideViewPr>
    <p:cSldViewPr snapToGrid="0" showGuides="1">
      <p:cViewPr varScale="1">
        <p:scale>
          <a:sx n="36" d="100"/>
          <a:sy n="36" d="100"/>
        </p:scale>
        <p:origin x="1575" y="30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3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D44E43-987C-4339-880A-95D5AAEBAB19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C901F-EFC9-4D8B-AD8E-B9274AD49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52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srgbClr val="0070C0"/>
                </a:solidFill>
                <a:latin typeface="Book Antiqua" panose="02040602050305030304" pitchFamily="18" charset="0"/>
                <a:ea typeface="Times New Roman" panose="02020603050405020304" pitchFamily="18" charset="0"/>
              </a:rPr>
              <a:t> </a:t>
            </a:r>
            <a:endParaRPr lang="ru-RU" sz="1200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402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119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Валентин Серов  =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 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317 тысяч 419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165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ru-RU" dirty="0">
                <a:solidFill>
                  <a:srgbClr val="002060"/>
                </a:solidFill>
              </a:rPr>
              <a:t>Традиционно основными функциями музея  являются:</a:t>
            </a:r>
          </a:p>
          <a:p>
            <a:pPr lvl="2"/>
            <a:r>
              <a:rPr lang="ru-RU" dirty="0">
                <a:solidFill>
                  <a:srgbClr val="002060"/>
                </a:solidFill>
              </a:rPr>
              <a:t>Собирание, </a:t>
            </a:r>
          </a:p>
          <a:p>
            <a:pPr lvl="2"/>
            <a:r>
              <a:rPr lang="ru-RU" dirty="0">
                <a:solidFill>
                  <a:srgbClr val="002060"/>
                </a:solidFill>
              </a:rPr>
              <a:t>Документирование</a:t>
            </a:r>
          </a:p>
          <a:p>
            <a:pPr lvl="2"/>
            <a:r>
              <a:rPr lang="ru-RU" dirty="0">
                <a:solidFill>
                  <a:srgbClr val="002060"/>
                </a:solidFill>
              </a:rPr>
              <a:t>Хранение предметов</a:t>
            </a:r>
          </a:p>
          <a:p>
            <a:pPr lvl="2"/>
            <a:r>
              <a:rPr lang="ru-RU" dirty="0">
                <a:solidFill>
                  <a:srgbClr val="002060"/>
                </a:solidFill>
              </a:rPr>
              <a:t>Научно-исследовательская</a:t>
            </a:r>
          </a:p>
          <a:p>
            <a:pPr lvl="2"/>
            <a:r>
              <a:rPr lang="ru-RU" dirty="0">
                <a:solidFill>
                  <a:srgbClr val="002060"/>
                </a:solidFill>
              </a:rPr>
              <a:t>Образовательно-воспитательная</a:t>
            </a:r>
          </a:p>
          <a:p>
            <a:pPr lvl="2"/>
            <a:r>
              <a:rPr lang="ru-RU" dirty="0">
                <a:solidFill>
                  <a:srgbClr val="002060"/>
                </a:solidFill>
              </a:rPr>
              <a:t>Экспозиционная</a:t>
            </a:r>
          </a:p>
          <a:p>
            <a:endParaRPr lang="ru-RU" dirty="0"/>
          </a:p>
          <a:p>
            <a:r>
              <a:rPr lang="ru-RU" dirty="0"/>
              <a:t> </a:t>
            </a:r>
          </a:p>
          <a:p>
            <a:pPr lvl="0"/>
            <a:r>
              <a:rPr lang="ru-RU" b="1" dirty="0"/>
              <a:t>Интровертные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сохранения (хранительная)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документирование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научно–исследовательская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эвристическая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охранную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информационная.</a:t>
            </a:r>
          </a:p>
          <a:p>
            <a:pPr lvl="0"/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b="1" dirty="0"/>
              <a:t>Экстравертные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гуманистическая,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имиджево-символическая </a:t>
            </a:r>
          </a:p>
          <a:p>
            <a:pPr lvl="0"/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экономическая функции. </a:t>
            </a:r>
          </a:p>
          <a:p>
            <a:endParaRPr lang="ru-RU" b="1" dirty="0"/>
          </a:p>
          <a:p>
            <a:endParaRPr lang="ru-RU" b="1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33728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54548632-1B0D-4E55-AE43-C96725949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6CC47456-362C-4EFF-9892-64561CA3F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9396" name="Номер слайда 3">
            <a:extLst>
              <a:ext uri="{FF2B5EF4-FFF2-40B4-BE49-F238E27FC236}">
                <a16:creationId xmlns:a16="http://schemas.microsoft.com/office/drawing/2014/main" id="{AB60351C-34B0-49F0-BE9C-C7E2500E18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ED8EBE0-91F3-46A1-A4C3-693C40FFCF8C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эстетическую составляющую, которая в современных обстоятельствах в любой музейной практике обязательно должна присутствовать в самых разных формах проявления, независимо от профильности музея. Эстетический фактор – это универсальный фактор в музейной деятельности. Он присутствует как элемент творческого восприятия всего контекста экспозиции, включая ее особую атмосферу, а также в опытах интерактивных практик, погружаясь в которые посетитель музея способен получить удовольствие.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36142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C901F-EFC9-4D8B-AD8E-B9274AD4953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915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72479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3285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C901F-EFC9-4D8B-AD8E-B9274AD4953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4566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2014 – Серов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????????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C901F-EFC9-4D8B-AD8E-B9274AD4953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372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7496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Валентин Серов  =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 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317 тысяч 419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C901F-EFC9-4D8B-AD8E-B9274AD4953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8912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62432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7001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https://www.newstube.ru/m/969071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082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https://rutube.ru/video/5d0536efbdd7817c12edeb6cc9d99df9/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Договор о намерениях подписан 29 сентября 2016 г.</a:t>
            </a:r>
          </a:p>
          <a:p>
            <a:br>
              <a:rPr lang="ru-RU" dirty="0"/>
            </a:b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2186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178734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6430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06682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Студенты очной формы обучения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творческих направлений,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дети дошкольного возраста,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инвалиды I и II групп –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бесплатноВторник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каждой третьей недели месяца, вход в музей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всех посетителей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бесплатный.Следующий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бесплатный вторник –</a:t>
            </a:r>
            <a:br>
              <a:rPr lang="ru-RU" dirty="0"/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 декабря.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7990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Валентин Серов  =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 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317 тысяч 419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239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3200" dirty="0">
              <a:latin typeface="Caslon Dekctr Italic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5530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Привилегии для абонентов</a:t>
            </a:r>
            <a:b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Tele2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Всем абонентам Tele2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посещении музея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предоставляется</a:t>
            </a:r>
            <a:b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бесплатный билет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705791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Валентин Серов  =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 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317 тысяч 419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7276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Валентин Серов  =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 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317 тысяч 419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9847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26856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5186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77560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9582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Валентин Серов  =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 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317 тысяч 419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5426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Валентин Серов  =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 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317 тысяч 419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2869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29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1320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1229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>
            <a:extLst>
              <a:ext uri="{FF2B5EF4-FFF2-40B4-BE49-F238E27FC236}">
                <a16:creationId xmlns:a16="http://schemas.microsoft.com/office/drawing/2014/main" id="{54548632-1B0D-4E55-AE43-C967259490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>
            <a:extLst>
              <a:ext uri="{FF2B5EF4-FFF2-40B4-BE49-F238E27FC236}">
                <a16:creationId xmlns:a16="http://schemas.microsoft.com/office/drawing/2014/main" id="{6CC47456-362C-4EFF-9892-64561CA3FD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59396" name="Номер слайда 3">
            <a:extLst>
              <a:ext uri="{FF2B5EF4-FFF2-40B4-BE49-F238E27FC236}">
                <a16:creationId xmlns:a16="http://schemas.microsoft.com/office/drawing/2014/main" id="{AB60351C-34B0-49F0-BE9C-C7E2500E18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7ED8EBE0-91F3-46A1-A4C3-693C40FFCF8C}" type="slidenum">
              <a:rPr lang="ru-RU" altLang="ru-RU" smtClean="0"/>
              <a:pPr/>
              <a:t>48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4372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2018 году музеи и выставки посетили 154 млн раз по всей стране.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Валентин Серов  = 440 000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ВАСИЛИЙ Верещагин   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317 тысяч 419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екордная цифра в истории Третьяковской галереи 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русского искусства за последние 50 лет. ... Вспоминая наш прошлогодний рейтинг самых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посещаемых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 мире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стоит отметить, что в 2014 году передвижную ретроспективу японской художницы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Яёи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Кусамы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увидело 2 млн человек, а абсолютный рекорд принадлежит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выставке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«Четыре великих мастера династии Мин. Тан Инь» в Музее императорского дворца в Пекине — 1,132 млн посетителей. </a:t>
            </a:r>
            <a:r>
              <a:rPr lang="ru-RU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Скрыть</a:t>
            </a:r>
          </a:p>
          <a:p>
            <a:endParaRPr lang="ru-RU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Эльфира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Трегулова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По ее мнению,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продлится до 15 июля, по посещаемости может сравняться с рекордами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выставок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произведений Айвазовского и Серова. "Мы очень внимательно следим,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сколько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людей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приходит каждый день в выставочные залы. В среднем в день - 3,3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,...</a:t>
            </a:r>
          </a:p>
          <a:p>
            <a:endParaRPr lang="ru-RU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Выставка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Ивана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Айвазовского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которая проходила в Третьяковской галерее с 29 июля по 20 ноября, побила рекорд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выставки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Валентина Серова - ее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посетили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почти 600 тыс. 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человек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0982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945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своей книге «</a:t>
            </a:r>
            <a:r>
              <a:rPr lang="ru-RU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Экономика впечатлений</a:t>
            </a:r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Джозеф Б. Пайн и Джеймс Х. Гилмор дают следующее определение понятию впечатление: «Впечатления – это четвертое экономическое предложение, которое так же разительно отличается от услуг, как услуги от товаров» [1, с. 6]. Потребитель готов платить за собственные чувства и ощущения.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12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168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8311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1C901F-EFC9-4D8B-AD8E-B9274AD4953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4500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82A75D-3DF7-4E56-8F60-38719A04E5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309BD4-CA4C-4888-B230-27DBF95944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6A8864-1C60-47E2-99EA-99FF0BC64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289C879-B535-4350-8DFC-59C80F53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9579DF-9A99-45E8-8C81-720434A20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7852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8C76CD-8B93-4970-9109-2007708CA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E74554-1D0A-4B4C-9CD6-3A5D2F6AA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EDA093-42E0-4BEC-9712-DE7E0D182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436D75-799F-44DF-BCBE-4015FC5DF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106172-76DF-4E3C-AEFE-1BEAFA20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5109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96B33EF-7F2C-4C18-B7EE-4950C73C1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C25FA9-0EF8-49EE-98B9-ECC3521C6C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934FD8-8538-4E13-A5F3-3DE18E2C5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FFA71A-A4E9-4A6E-B7AA-9C29E3796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45D3AA-284C-477C-A6F0-11F8FBF3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0466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2CC2B-471B-4FB5-9D7D-F44961294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4B6724-E908-4BAB-AA09-33B94E59D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66EC66-FC47-4CE6-8D53-2C4487B42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88B71A-6779-48D8-9EC2-AD3D7002A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EB5A14-9B79-462B-BD6A-3FCD602B3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3070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784D3-9538-41C3-B978-96C7DF047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52B70B-636C-4A04-8360-B32383A78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E6A4F-01A5-4E97-B34D-31FA3A005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AEF587-BFC7-4819-BE4C-CF44162CA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8BC729-6472-4FEA-9261-28FE667FF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60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DC3F92-B1F5-45D8-A203-6B7BE0E00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03281A-CA75-4AF4-A8F0-29B8E9623F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9488B2-5B6B-49AB-8984-919AE9292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B2EF44-D2ED-48A0-9673-A4813F35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E66817-0622-40DD-9A3F-79597DFA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9026CA3-6E94-4BCA-88F0-93FAE9F4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915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AE45D7-7557-4DA9-BEAA-EB69CACE4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406DC7-EAF2-4300-9E58-8BF408A8C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8E4AB60-32A0-4993-9585-6DFC202A9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F878D3A-1FD4-4452-8D46-4731847394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842645F-A617-4861-8F71-630F52CF82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3EA986-7F1A-417B-BC0F-49268B3E9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4D3DB5B-F099-43F8-95D9-E35D7C5C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310822B-DE1A-4614-A8D4-F943AF4B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242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134A4-77F0-449A-94A5-2F8A17360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146DB38-E4BE-48D2-933A-2FA496F06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DEE8FB2-1C5A-4CAE-BA01-7EA46A6E9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9BCEFB-0144-4AD8-8986-1A10B58A8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559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985F19C-AB64-4C2F-A994-EBEA9DA21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086AD9-5A70-4704-A8A2-2BB9456B3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08FF1A-13BC-438E-8ED9-22E2C273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019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8B497D-A0CF-434B-96FF-E5EF9F26F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0C1FD0-A7DB-44A5-A5C3-D59BEFB1B4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7E77FA-5327-4E1C-BBDA-8DB0DFC315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8B74B4A-4A2D-4DCE-9D7E-DBEF1A078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40A5D5-C578-4FAD-9FC3-ABAA733BE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161DE5-9B8E-4DAC-A302-DCC0DE956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615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9193C-16F6-4B16-94D3-B3F391C6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CDC5FBE-A168-46EA-A17A-CA942D0493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ADCAEF-2480-43B2-A078-2A6EB0AE6E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B34FC17-A986-4FD2-AAC0-98108A65E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2C604B-6812-4F25-8198-D9B3EA931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4D722FD-ECBA-493F-981A-8E973D5B1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258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3099F6-1675-46A6-B0D7-EA0D2D87E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CA1A566-3237-4694-9D12-73D2FEEF7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1E26AA-251A-4961-8759-F5EBB3328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6DBEB-1C1E-43A2-85F4-B01C6BB8870C}" type="datetimeFigureOut">
              <a:rPr lang="ru-RU" smtClean="0"/>
              <a:t>19.11.2019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979C51-BD1C-4530-90F7-090E01634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681221-4304-4BCE-80E8-445D8C3118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252C9-EF29-4A61-ACA6-F955AAB21D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8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tretyakovgallery.ru/exhibitions/muzey-zhivopisnoy-kultury-k-100-letiyu-pervogo-muzeya-sovremennogo-iskusstva/" TargetMode="Externa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tickets.mamm-mdf.ru/ru/#section=1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2DB35E-DACB-4F01-A1AE-808A235C12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EC782E8-14CE-4A3C-966D-7A9D5DF2CB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5DA320-C66D-494B-B7B1-02BE52C2F434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6B96B64-4381-4CE0-AE92-2613C7589D24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92AB8D5-D952-4303-8BC2-0D8BA82698C5}"/>
              </a:ext>
            </a:extLst>
          </p:cNvPr>
          <p:cNvSpPr/>
          <p:nvPr/>
        </p:nvSpPr>
        <p:spPr>
          <a:xfrm>
            <a:off x="5974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dirty="0"/>
              <a:t> 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06818F-9024-4463-9E93-C3D3AEC23F9D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8DFF4BE-3553-402B-B68B-D1C3C42CB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016" y="80963"/>
            <a:ext cx="10503244" cy="546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10ED73A-1A63-4714-BF3A-B32259190FCD}"/>
              </a:ext>
            </a:extLst>
          </p:cNvPr>
          <p:cNvSpPr/>
          <p:nvPr/>
        </p:nvSpPr>
        <p:spPr>
          <a:xfrm>
            <a:off x="189470" y="576649"/>
            <a:ext cx="59065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0"/>
              </a:spcAft>
            </a:pPr>
            <a:endParaRPr lang="ru-RU" sz="2000" b="1" dirty="0">
              <a:solidFill>
                <a:srgbClr val="0070C0"/>
              </a:solidFill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sz="2000" b="1" dirty="0">
              <a:solidFill>
                <a:srgbClr val="0070C0"/>
              </a:solidFill>
              <a:latin typeface="Book Antiqua" panose="02040602050305030304" pitchFamily="18" charset="0"/>
              <a:ea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endParaRPr lang="ru-RU" sz="2000" b="1" dirty="0">
              <a:solidFill>
                <a:srgbClr val="0070C0"/>
              </a:solidFill>
              <a:latin typeface="Book Antiqua" panose="0204060205030503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EE553-C7E4-4FBD-A00B-D2FF688ED87B}"/>
              </a:ext>
            </a:extLst>
          </p:cNvPr>
          <p:cNvSpPr txBox="1"/>
          <p:nvPr/>
        </p:nvSpPr>
        <p:spPr>
          <a:xfrm>
            <a:off x="189470" y="5631934"/>
            <a:ext cx="120684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pperplate Gothic Light" panose="020E0507020206020404" pitchFamily="34" charset="0"/>
              </a:rPr>
              <a:t>IX</a:t>
            </a:r>
            <a:r>
              <a:rPr lang="ru-RU" b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 ОВСЯННИКОВСКАЯ МЕЖДУНАРОДНАЯ  ЭСТЕТИЧЕСКАЯ 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b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КОНФЕРЕНЦИЯ</a:t>
            </a:r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pperplate Gothic Light" panose="020E0507020206020404" pitchFamily="34" charset="0"/>
              </a:rPr>
              <a:t>(</a:t>
            </a:r>
            <a:r>
              <a:rPr lang="ru-RU" b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ОМЭК</a:t>
            </a:r>
            <a:r>
              <a:rPr lang="en-US" b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Copperplate Gothic Light" panose="020E0507020206020404" pitchFamily="34" charset="0"/>
              </a:rPr>
              <a:t> IX)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МОСКОВСКИЙ ГОСУДАРСТВЕННЫЙ УНИВЕРСИТЕТ ИМЕНИ М.В.ЛОМОНОСОВА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Философский факультет, кафедра эстетики </a:t>
            </a:r>
            <a:r>
              <a:rPr lang="ru-RU" b="1" dirty="0">
                <a:solidFill>
                  <a:srgbClr val="002060"/>
                </a:solidFill>
              </a:rPr>
              <a:t>21 ноября 2019 </a:t>
            </a:r>
          </a:p>
          <a:p>
            <a:pPr algn="r"/>
            <a:endParaRPr lang="ru-RU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09F98-BEBD-4FE6-8921-CCDA923278A1}"/>
              </a:ext>
            </a:extLst>
          </p:cNvPr>
          <p:cNvSpPr txBox="1"/>
          <p:nvPr/>
        </p:nvSpPr>
        <p:spPr>
          <a:xfrm>
            <a:off x="683740" y="880572"/>
            <a:ext cx="529107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lon Dekctr Italic"/>
              </a:rPr>
              <a:t>СОВРЕМЕННЫЙ МУЗЕЙ   В УСЛОВИЯХ КОНКУРЕНТНОЙ СРЕДЫ: ТРАНСФОРМАЦИЯ ФУНКЦИЙ И ПРИНЦИПОВ ДЕЯТЕЛЬНОСТИ</a:t>
            </a:r>
          </a:p>
          <a:p>
            <a:pPr algn="r"/>
            <a:endParaRPr lang="ru-RU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lon Dekctr Italic"/>
            </a:endParaRPr>
          </a:p>
          <a:p>
            <a:pPr algn="r"/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lon Dekctr Italic"/>
              </a:rPr>
              <a:t>И.Г. Хангельдиева</a:t>
            </a:r>
          </a:p>
        </p:txBody>
      </p:sp>
    </p:spTree>
    <p:extLst>
      <p:ext uri="{BB962C8B-B14F-4D97-AF65-F5344CB8AC3E}">
        <p14:creationId xmlns:p14="http://schemas.microsoft.com/office/powerpoint/2010/main" val="39019798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1B0CEC-FF27-49F7-A7FD-F4165BE0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6" y="914400"/>
            <a:ext cx="4095471" cy="4077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ru-RU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РЫНОЧНЫЕ ТЕНДЕНЦИИ</a:t>
            </a:r>
            <a:endParaRPr lang="en-US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2248FD-EB10-4170-B4B6-16C4776FF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0"/>
          <a:stretch/>
        </p:blipFill>
        <p:spPr bwMode="auto">
          <a:xfrm>
            <a:off x="5192236" y="492573"/>
            <a:ext cx="6476716" cy="5880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8BAF54-76B3-4C53-95E8-3D858D8B2AE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0566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10F5-CB4C-49A3-902D-CD30A34B2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  <a:p>
            <a:pPr lvl="1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C6C7-9DAA-4BFF-95F2-B470BEE2023D}"/>
              </a:ext>
            </a:extLst>
          </p:cNvPr>
          <p:cNvSpPr txBox="1"/>
          <p:nvPr/>
        </p:nvSpPr>
        <p:spPr>
          <a:xfrm>
            <a:off x="3904735" y="568309"/>
            <a:ext cx="727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РЫНОЧНЫЕ ТЕНДЕНЦИИ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B720B-7801-4547-83DA-926BC323AEFD}"/>
              </a:ext>
            </a:extLst>
          </p:cNvPr>
          <p:cNvSpPr txBox="1"/>
          <p:nvPr/>
        </p:nvSpPr>
        <p:spPr>
          <a:xfrm flipH="1">
            <a:off x="4306956" y="1711258"/>
            <a:ext cx="724661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70C0"/>
                </a:solidFill>
              </a:rPr>
              <a:t>ИНТЕНСИФИКАЦИЯ ВЫСТАВОЧНОЙ ДЕЯТЕЛЬНОСТИ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70C0"/>
                </a:solidFill>
              </a:rPr>
              <a:t>ОТКРЫТИЕ ФИЛИАЛОВ </a:t>
            </a:r>
            <a:r>
              <a:rPr lang="ru-RU" sz="2800" b="1" dirty="0">
                <a:solidFill>
                  <a:srgbClr val="0070C0"/>
                </a:solidFill>
              </a:rPr>
              <a:t>(!</a:t>
            </a:r>
            <a:r>
              <a:rPr lang="ru-RU" sz="3200" b="1" dirty="0">
                <a:solidFill>
                  <a:srgbClr val="0070C0"/>
                </a:solidFill>
              </a:rPr>
              <a:t>ИЗБЫТОЧНОСТЬ ЗАПАСНИКОВ!</a:t>
            </a:r>
            <a:r>
              <a:rPr lang="ru-RU" sz="2800" b="1" dirty="0">
                <a:solidFill>
                  <a:srgbClr val="0070C0"/>
                </a:solidFill>
              </a:rPr>
              <a:t>)</a:t>
            </a:r>
            <a:endParaRPr lang="ru-RU" sz="3200" b="1" dirty="0">
              <a:solidFill>
                <a:srgbClr val="0070C0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70C0"/>
                </a:solidFill>
              </a:rPr>
              <a:t>РАСШИРЕНИЕ ЦЕЛЕВЫХ АУДИТОРИЙ (ПРИВЛЕЧЕНИЕ МОЛОДЕЖИ)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70C0"/>
                </a:solidFill>
              </a:rPr>
              <a:t>ВНИМАНИЕ МАРКЕТИНГУ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70C0"/>
                </a:solidFill>
              </a:rPr>
              <a:t>РАЗВИТИЕ СОБЫТИЙНОГО МАРКЕТИНГА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70C0"/>
                </a:solidFill>
              </a:rPr>
              <a:t>ЧАСТНЫЕ МУЗЕИ</a:t>
            </a:r>
          </a:p>
        </p:txBody>
      </p:sp>
    </p:spTree>
    <p:extLst>
      <p:ext uri="{BB962C8B-B14F-4D97-AF65-F5344CB8AC3E}">
        <p14:creationId xmlns:p14="http://schemas.microsoft.com/office/powerpoint/2010/main" val="776928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6139" y="436970"/>
            <a:ext cx="7497417" cy="1325563"/>
          </a:xfrm>
        </p:spPr>
        <p:txBody>
          <a:bodyPr>
            <a:noAutofit/>
          </a:bodyPr>
          <a:lstStyle/>
          <a:p>
            <a:pPr algn="ct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en-US" sz="3200" i="1" dirty="0"/>
            </a:b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КОНКУРЕНЦИЯ  И ТЕХНОЛОГИИ ПОТРЕБОВАЛИ ПЕРЕФОРМАТИРОВАНИЯ</a:t>
            </a:r>
            <a:b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 AntiqueC"/>
              </a:rPr>
              <a:t>  </a:t>
            </a:r>
            <a:br>
              <a:rPr lang="ru-RU" sz="3200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4F0F4D-0C06-43CA-B1A6-7C22D0F81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8904" y="1630017"/>
            <a:ext cx="7712766" cy="4651513"/>
          </a:xfrm>
        </p:spPr>
        <p:txBody>
          <a:bodyPr>
            <a:normAutofit/>
          </a:bodyPr>
          <a:lstStyle/>
          <a:p>
            <a:pPr lvl="1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Grant AntiqueC"/>
              </a:rPr>
              <a:t>Функции музея стали значительно многообразнее;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 AntiqueC"/>
              </a:rPr>
              <a:t>Изменилась иерархия и типология функций (экстравертные и интровертные) музея;</a:t>
            </a:r>
            <a:r>
              <a:rPr lang="ru-RU" b="1" dirty="0">
                <a:solidFill>
                  <a:srgbClr val="0070C0"/>
                </a:solidFill>
                <a:latin typeface="Grant AntiqueC"/>
              </a:rPr>
              <a:t> </a:t>
            </a: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ant AntiqueC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 AntiqueC"/>
              </a:rPr>
              <a:t>Выработалась потребность в новых типах и формах музейной экспозиции (дополненная реальность);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 AntiqueC"/>
              </a:rPr>
              <a:t>Произошла переориентация принципов коммуникации с акцентом на функцию организации досуга (экономика впечатлений, клиентоориентированность) + образование;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 AntiqueC"/>
              </a:rPr>
              <a:t>Сместилась роль музеев из политико-социальной в экономико-культурную сферу, где эстетическое начало обрело новый более значимый статус.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531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ADEBC-FE5A-4192-AACF-F04785ED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8371" name="Picture 2" descr="https://im0-tub-ru.yandex.net/i?id=4418999c27a0f92b854c9c6bd9198951&amp;n=13">
            <a:extLst>
              <a:ext uri="{FF2B5EF4-FFF2-40B4-BE49-F238E27FC236}">
                <a16:creationId xmlns:a16="http://schemas.microsoft.com/office/drawing/2014/main" id="{C6968C6B-FE61-4F02-8455-F8BCD9F331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92313" y="1412875"/>
            <a:ext cx="4572000" cy="3048000"/>
          </a:xfrm>
          <a:noFill/>
        </p:spPr>
      </p:pic>
      <p:pic>
        <p:nvPicPr>
          <p:cNvPr id="58372" name="Picture 4" descr="http://www.rusimp.su/images/ru-01.png">
            <a:extLst>
              <a:ext uri="{FF2B5EF4-FFF2-40B4-BE49-F238E27FC236}">
                <a16:creationId xmlns:a16="http://schemas.microsoft.com/office/drawing/2014/main" id="{7B2657BC-6526-41B1-AE6E-3990BCEF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2997201"/>
            <a:ext cx="30765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Sound_of_Music_1_by_ericchang">
            <a:extLst>
              <a:ext uri="{FF2B5EF4-FFF2-40B4-BE49-F238E27FC236}">
                <a16:creationId xmlns:a16="http://schemas.microsoft.com/office/drawing/2014/main" id="{55FF9929-367A-4A92-9B49-780F3871B2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74"/>
            <a:ext cx="1227437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3E0F656-988E-458F-B8D2-EB70AFF9A4D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68C1F4-D5C5-4FCE-9773-0368165FB629}"/>
              </a:ext>
            </a:extLst>
          </p:cNvPr>
          <p:cNvSpPr txBox="1"/>
          <p:nvPr/>
        </p:nvSpPr>
        <p:spPr>
          <a:xfrm>
            <a:off x="516834" y="1577009"/>
            <a:ext cx="6891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ПЕРЕФОРМАТИРОВАНИЕ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4F0F4D-0C06-43CA-B1A6-7C22D0F81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0852" y="259492"/>
            <a:ext cx="7888893" cy="62333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ОСОБЕННОСТИ РОССИЙСКОЙ МУЗЕЙНОЙ ПРАКТИКИ:</a:t>
            </a:r>
          </a:p>
          <a:p>
            <a:pPr lvl="1"/>
            <a:r>
              <a:rPr lang="ru-RU" sz="2600" b="1" dirty="0">
                <a:solidFill>
                  <a:srgbClr val="0070C0"/>
                </a:solidFill>
              </a:rPr>
              <a:t>Болезненный переход к рынку, недооценка прикладного аспекта музейной деятельности.</a:t>
            </a:r>
          </a:p>
          <a:p>
            <a:pPr lvl="1"/>
            <a:r>
              <a:rPr lang="ru-RU" sz="2600" b="1" dirty="0">
                <a:solidFill>
                  <a:srgbClr val="0070C0"/>
                </a:solidFill>
              </a:rPr>
              <a:t>Динамика востребованности: от падения интереса до нового музейного бума</a:t>
            </a:r>
          </a:p>
          <a:p>
            <a:pPr lvl="1"/>
            <a:r>
              <a:rPr lang="ru-RU" sz="2600" b="1" dirty="0">
                <a:solidFill>
                  <a:srgbClr val="0070C0"/>
                </a:solidFill>
              </a:rPr>
              <a:t>Российские музеи на пути к  </a:t>
            </a:r>
            <a:r>
              <a:rPr lang="ru-RU" sz="2600" b="1" dirty="0" err="1">
                <a:solidFill>
                  <a:srgbClr val="0070C0"/>
                </a:solidFill>
              </a:rPr>
              <a:t>клиенториентированным</a:t>
            </a:r>
            <a:r>
              <a:rPr lang="ru-RU" sz="2600" b="1" dirty="0">
                <a:solidFill>
                  <a:srgbClr val="0070C0"/>
                </a:solidFill>
              </a:rPr>
              <a:t> форматам взаимодействия со своими целевыми </a:t>
            </a:r>
            <a:r>
              <a:rPr lang="ru-RU" sz="2600" b="1" dirty="0">
                <a:solidFill>
                  <a:srgbClr val="0070C0"/>
                </a:solidFill>
                <a:latin typeface="Grant AntiqueC"/>
              </a:rPr>
              <a:t>аудиториями</a:t>
            </a:r>
          </a:p>
          <a:p>
            <a:pPr lvl="1"/>
            <a:r>
              <a:rPr lang="ru-RU" sz="2600" b="1" dirty="0">
                <a:solidFill>
                  <a:srgbClr val="0070C0"/>
                </a:solidFill>
              </a:rPr>
              <a:t>Эстетический фактор как универсальный в музейной деятельности требует усиления независимо от профильности музея.</a:t>
            </a:r>
          </a:p>
          <a:p>
            <a:pPr lvl="1"/>
            <a:r>
              <a:rPr lang="ru-RU" sz="2600" b="1" dirty="0">
                <a:solidFill>
                  <a:srgbClr val="0070C0"/>
                </a:solidFill>
              </a:rPr>
              <a:t>Посетитель музея должен удовлетворять и  эстетические потребности (получать удовольствие, переживать яркие эмоции, сохранять сильные впечатления…)</a:t>
            </a:r>
          </a:p>
          <a:p>
            <a:pPr lvl="1"/>
            <a:endParaRPr lang="ru-RU" dirty="0"/>
          </a:p>
          <a:p>
            <a:pPr lvl="1"/>
            <a:endParaRPr lang="ru-RU" b="1" dirty="0">
              <a:solidFill>
                <a:srgbClr val="002060"/>
              </a:solidFill>
            </a:endParaRPr>
          </a:p>
          <a:p>
            <a:pPr lvl="2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71956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Изображение выглядит как внешний, снег, здание, закрытый&#10;&#10;Автоматически созданное описание">
            <a:extLst>
              <a:ext uri="{FF2B5EF4-FFF2-40B4-BE49-F238E27FC236}">
                <a16:creationId xmlns:a16="http://schemas.microsoft.com/office/drawing/2014/main" id="{C8E31284-FFFA-45DD-B0BA-C7410DD1F6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prstClr val="black"/>
              </a:buClr>
              <a:buSzPct val="100000"/>
              <a:buFont typeface="Arial"/>
              <a:buNone/>
              <a:tabLst/>
              <a:defRPr/>
            </a:pPr>
            <a:endParaRPr kumimoji="0" lang="en-US" sz="1600" b="0" i="0" u="none" strike="noStrike" kern="1200" cap="all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1B0CEC-FF27-49F7-A7FD-F4165BE0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ru-RU" sz="2800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 AntiqueC"/>
              </a:rPr>
              <a:t>МУЗЕЙНО-ВЫСТАВОЧНЫЙ БУМ В РОССИИ</a:t>
            </a:r>
            <a:endParaRPr lang="en-US" sz="2800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rant AntiqueC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Объект 1">
            <a:extLst>
              <a:ext uri="{FF2B5EF4-FFF2-40B4-BE49-F238E27FC236}">
                <a16:creationId xmlns:a16="http://schemas.microsoft.com/office/drawing/2014/main" id="{538786A7-A541-400D-AB87-715C2F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16" y="3417573"/>
            <a:ext cx="4593021" cy="2619839"/>
          </a:xfrm>
        </p:spPr>
        <p:txBody>
          <a:bodyPr anchor="ctr">
            <a:normAutofit/>
          </a:bodyPr>
          <a:lstStyle/>
          <a:p>
            <a:endParaRPr lang="ru-RU" sz="180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8BAF54-76B3-4C53-95E8-3D858D8B2AE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954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220" name="Rectangle 70">
            <a:extLst>
              <a:ext uri="{FF2B5EF4-FFF2-40B4-BE49-F238E27FC236}">
                <a16:creationId xmlns:a16="http://schemas.microsoft.com/office/drawing/2014/main" id="{82A5F716-98EF-42EF-A471-87C6DFDCC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87687D8-4EF1-4EF2-BF7E-74BB4A3D1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30093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8EDBF978-20CA-4663-8493-0A70F9D977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9" b="1"/>
          <a:stretch/>
        </p:blipFill>
        <p:spPr bwMode="auto">
          <a:xfrm>
            <a:off x="2354578" y="544297"/>
            <a:ext cx="7761924" cy="5343065"/>
          </a:xfrm>
          <a:custGeom>
            <a:avLst/>
            <a:gdLst>
              <a:gd name="connsiteX0" fmla="*/ 3025687 w 7761924"/>
              <a:gd name="connsiteY0" fmla="*/ 76 h 5343065"/>
              <a:gd name="connsiteX1" fmla="*/ 3372722 w 7761924"/>
              <a:gd name="connsiteY1" fmla="*/ 16088 h 5343065"/>
              <a:gd name="connsiteX2" fmla="*/ 7761924 w 7761924"/>
              <a:gd name="connsiteY2" fmla="*/ 3316816 h 5343065"/>
              <a:gd name="connsiteX3" fmla="*/ 3701109 w 7761924"/>
              <a:gd name="connsiteY3" fmla="*/ 5320611 h 5343065"/>
              <a:gd name="connsiteX4" fmla="*/ 36290 w 7761924"/>
              <a:gd name="connsiteY4" fmla="*/ 2696959 h 5343065"/>
              <a:gd name="connsiteX5" fmla="*/ 3025687 w 7761924"/>
              <a:gd name="connsiteY5" fmla="*/ 76 h 534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75BD66-C185-499F-8BE4-61AD77188FEE}"/>
              </a:ext>
            </a:extLst>
          </p:cNvPr>
          <p:cNvSpPr txBox="1"/>
          <p:nvPr/>
        </p:nvSpPr>
        <p:spPr>
          <a:xfrm flipH="1">
            <a:off x="3167269" y="5989982"/>
            <a:ext cx="72207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Камерные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2383785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41D9E83-D91B-468E-9571-DD1FC041D3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15" r="1" b="3301"/>
          <a:stretch/>
        </p:blipFill>
        <p:spPr bwMode="auto">
          <a:xfrm rot="21600000">
            <a:off x="643467" y="2157046"/>
            <a:ext cx="5294716" cy="2543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4">
            <a:extLst>
              <a:ext uri="{FF2B5EF4-FFF2-40B4-BE49-F238E27FC236}">
                <a16:creationId xmlns:a16="http://schemas.microsoft.com/office/drawing/2014/main" id="{C6537E6F-1DEF-4F49-9909-E4DC56365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1600000">
            <a:off x="7323601" y="1968685"/>
            <a:ext cx="3147737" cy="408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A1E092-DC47-4FDE-9825-5AE9B391E4E0}"/>
              </a:ext>
            </a:extLst>
          </p:cNvPr>
          <p:cNvSpPr txBox="1"/>
          <p:nvPr/>
        </p:nvSpPr>
        <p:spPr>
          <a:xfrm>
            <a:off x="6250115" y="479472"/>
            <a:ext cx="52947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>
                <a:hlinkClick r:id="rId5"/>
              </a:rPr>
              <a:t>Авангард. Список № 1.                   К 100-летию Музея живописной культуры</a:t>
            </a:r>
            <a:endParaRPr lang="ru-RU" sz="2800" b="1" u="sng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76269750-4D85-4DD8-988A-0E48A6ED7129}"/>
              </a:ext>
            </a:extLst>
          </p:cNvPr>
          <p:cNvSpPr/>
          <p:nvPr/>
        </p:nvSpPr>
        <p:spPr>
          <a:xfrm>
            <a:off x="1826279" y="5049322"/>
            <a:ext cx="33307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  <a:latin typeface="Grant AntiqueC"/>
              </a:rPr>
              <a:t>Василий Поленов</a:t>
            </a:r>
          </a:p>
        </p:txBody>
      </p:sp>
    </p:spTree>
    <p:extLst>
      <p:ext uri="{BB962C8B-B14F-4D97-AF65-F5344CB8AC3E}">
        <p14:creationId xmlns:p14="http://schemas.microsoft.com/office/powerpoint/2010/main" val="42779225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2B9BEA79-3FCC-4535-BEA0-EE96A893E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79" y="782053"/>
            <a:ext cx="11562347" cy="502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3E52E38-4EF7-4B63-9036-41BE2B8861AF}"/>
              </a:ext>
            </a:extLst>
          </p:cNvPr>
          <p:cNvSpPr txBox="1"/>
          <p:nvPr/>
        </p:nvSpPr>
        <p:spPr>
          <a:xfrm>
            <a:off x="2597426" y="6075947"/>
            <a:ext cx="523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            Массовые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2439578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67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AB64540-BBCA-4590-A095-D1AB850094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9" r="1" b="1"/>
          <a:stretch/>
        </p:blipFill>
        <p:spPr bwMode="auto">
          <a:xfrm>
            <a:off x="643467" y="643467"/>
            <a:ext cx="10905066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76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23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465" y="2481604"/>
            <a:ext cx="9144000" cy="1548715"/>
          </a:xfrm>
        </p:spPr>
        <p:txBody>
          <a:bodyPr>
            <a:noAutofit/>
          </a:bodyPr>
          <a:lstStyle/>
          <a:p>
            <a:pPr algn="r"/>
            <a:r>
              <a:rPr lang="ru-RU" sz="3200" i="1" dirty="0"/>
              <a:t>Ё</a:t>
            </a: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Музей</a:t>
            </a:r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: </a:t>
            </a: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воскресная резиденция масс</a:t>
            </a:r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. </a:t>
            </a: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                            Видоизмененный</a:t>
            </a:r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.</a:t>
            </a:r>
            <a:b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</a:b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В</a:t>
            </a:r>
            <a:r>
              <a:rPr lang="en-US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. </a:t>
            </a:r>
            <a:r>
              <a:rPr lang="ru-RU" sz="32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Лоранц</a:t>
            </a:r>
            <a:b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</a:br>
            <a:r>
              <a:rPr 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1EAC38-5B6E-4F95-8AB2-ADC1D9357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564130" cy="1925551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Если хорошенько подумать,                                                                                                              то супермаркет — тоже нечто вроде музея.</a:t>
            </a:r>
            <a:b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</a:br>
            <a: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  <a:t>Э. Уорхол</a:t>
            </a:r>
            <a:br>
              <a:rPr lang="ru-RU" sz="32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od Vibes pro" panose="02000507080000020002" pitchFamily="2" charset="0"/>
              </a:rPr>
            </a:br>
            <a:endParaRPr lang="ru-RU" sz="32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od Vibes pro" panose="0200050708000002000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581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E30AE62-2BF6-455D-8DAE-3E6E1228AA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13" r="1" b="2408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788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10F5-CB4C-49A3-902D-CD30A34B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5670" y="1363996"/>
            <a:ext cx="7278129" cy="5128879"/>
          </a:xfrm>
        </p:spPr>
        <p:txBody>
          <a:bodyPr/>
          <a:lstStyle/>
          <a:p>
            <a:r>
              <a:rPr lang="ru-RU" sz="2600" b="1" dirty="0">
                <a:solidFill>
                  <a:srgbClr val="0070C0"/>
                </a:solidFill>
                <a:latin typeface="Grant AntiqueC"/>
              </a:rPr>
              <a:t>Рекордные цифры в истории Третьяковской галереи за последние 50 лет:</a:t>
            </a:r>
          </a:p>
          <a:p>
            <a:pPr lvl="1"/>
            <a:r>
              <a:rPr lang="ru-RU" sz="2600" b="1" dirty="0">
                <a:solidFill>
                  <a:srgbClr val="0070C0"/>
                </a:solidFill>
                <a:latin typeface="Grant AntiqueC"/>
              </a:rPr>
              <a:t>Валентин Серов – 440 000</a:t>
            </a:r>
          </a:p>
          <a:p>
            <a:pPr lvl="1"/>
            <a:r>
              <a:rPr lang="ru-RU" sz="2600" b="1" dirty="0">
                <a:solidFill>
                  <a:srgbClr val="0070C0"/>
                </a:solidFill>
                <a:latin typeface="Grant AntiqueC"/>
              </a:rPr>
              <a:t>Василий Верещагин – 317 419</a:t>
            </a:r>
          </a:p>
          <a:p>
            <a:pPr lvl="1"/>
            <a:r>
              <a:rPr lang="ru-RU" sz="2600" b="1" dirty="0">
                <a:solidFill>
                  <a:srgbClr val="0070C0"/>
                </a:solidFill>
                <a:latin typeface="Grant AntiqueC"/>
              </a:rPr>
              <a:t>Иван Айвазовский – около 600 000</a:t>
            </a:r>
          </a:p>
          <a:p>
            <a:pPr lvl="1"/>
            <a:endParaRPr lang="ru-RU" sz="2600" b="1" dirty="0">
              <a:solidFill>
                <a:srgbClr val="0070C0"/>
              </a:solidFill>
              <a:latin typeface="Grant AntiqueC"/>
            </a:endParaRPr>
          </a:p>
          <a:p>
            <a:pPr marL="457200" lvl="1" indent="0">
              <a:buNone/>
            </a:pPr>
            <a:r>
              <a:rPr lang="ru-RU" sz="2600" b="1" dirty="0">
                <a:solidFill>
                  <a:srgbClr val="0070C0"/>
                </a:solidFill>
                <a:latin typeface="Grant AntiqueC"/>
              </a:rPr>
              <a:t>Мировой рекорд  - 1, 132 млн посетителей принадлежит выставке «Четыре великих мастера династии Мин. Тан Инь» в Музее императорского дворца в Пекине  в 2014.</a:t>
            </a:r>
          </a:p>
          <a:p>
            <a:pPr marL="457200" lvl="1" indent="0">
              <a:buNone/>
            </a:pPr>
            <a:endParaRPr lang="ru-RU" sz="2600" b="1" dirty="0">
              <a:solidFill>
                <a:srgbClr val="0070C0"/>
              </a:solidFill>
              <a:latin typeface="Grant AntiqueC"/>
            </a:endParaRPr>
          </a:p>
          <a:p>
            <a:pPr lvl="1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C6C7-9DAA-4BFF-95F2-B470BEE2023D}"/>
              </a:ext>
            </a:extLst>
          </p:cNvPr>
          <p:cNvSpPr txBox="1"/>
          <p:nvPr/>
        </p:nvSpPr>
        <p:spPr>
          <a:xfrm>
            <a:off x="4411362" y="328055"/>
            <a:ext cx="727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rant AntiqueC"/>
                <a:ea typeface="+mn-ea"/>
                <a:cs typeface="+mn-cs"/>
              </a:rPr>
              <a:t>СТАТИСТИКА ПОСЕЩЕНИЙ</a:t>
            </a:r>
          </a:p>
        </p:txBody>
      </p:sp>
    </p:spTree>
    <p:extLst>
      <p:ext uri="{BB962C8B-B14F-4D97-AF65-F5344CB8AC3E}">
        <p14:creationId xmlns:p14="http://schemas.microsoft.com/office/powerpoint/2010/main" val="3901846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музей — Государственный музей изобразительных искусств имени А.С. Пушкина — Москва, фото №1">
            <a:extLst>
              <a:ext uri="{FF2B5EF4-FFF2-40B4-BE49-F238E27FC236}">
                <a16:creationId xmlns:a16="http://schemas.microsoft.com/office/drawing/2014/main" id="{3B33E0D9-2817-4495-B65A-9BCC34CC7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6443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C236241-E2AC-4541-AEA1-01126968AD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384" r="1" b="220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64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80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84307E1-54C7-4D8D-AFAC-69B9FA7AAA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704630"/>
            <a:ext cx="10905066" cy="531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9127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>
            <a:extLst>
              <a:ext uri="{FF2B5EF4-FFF2-40B4-BE49-F238E27FC236}">
                <a16:creationId xmlns:a16="http://schemas.microsoft.com/office/drawing/2014/main" id="{D8A6CE91-2A64-4692-AFAC-7DED566D82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>
            <a:extLst>
              <a:ext uri="{FF2B5EF4-FFF2-40B4-BE49-F238E27FC236}">
                <a16:creationId xmlns:a16="http://schemas.microsoft.com/office/drawing/2014/main" id="{B71B366D-560B-4245-9F85-6F7AA6934B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F73D6D5-699E-484B-BD9A-F226A5E512F5}"/>
              </a:ext>
            </a:extLst>
          </p:cNvPr>
          <p:cNvSpPr/>
          <p:nvPr/>
        </p:nvSpPr>
        <p:spPr>
          <a:xfrm>
            <a:off x="383060" y="5090985"/>
            <a:ext cx="1093573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0000"/>
              </a:solidFill>
              <a:latin typeface="TT Prosto Sans"/>
            </a:endParaRPr>
          </a:p>
          <a:p>
            <a:pPr algn="ctr"/>
            <a:r>
              <a:rPr lang="ru-RU" sz="2800" b="1" dirty="0">
                <a:solidFill>
                  <a:srgbClr val="000000"/>
                </a:solidFill>
                <a:latin typeface="TT Prosto Sans"/>
              </a:rPr>
              <a:t>Выставка коллекции Сергея Щукина в Пушкинском музее в Москве 2019: Шедевры Гогена и Пикассо, которые купец собирал полжизни. Выставку посетило 340 000 человек.</a:t>
            </a:r>
            <a:endParaRPr lang="ru-RU" sz="2800" b="1" i="0" dirty="0">
              <a:solidFill>
                <a:srgbClr val="000000"/>
              </a:solidFill>
              <a:effectLst/>
              <a:latin typeface="TT Prosto Sans"/>
            </a:endParaRPr>
          </a:p>
        </p:txBody>
      </p:sp>
      <p:pic>
        <p:nvPicPr>
          <p:cNvPr id="7176" name="Picture 8">
            <a:extLst>
              <a:ext uri="{FF2B5EF4-FFF2-40B4-BE49-F238E27FC236}">
                <a16:creationId xmlns:a16="http://schemas.microsoft.com/office/drawing/2014/main" id="{17F6B8C9-A87C-4EBA-BB6B-C3A315B29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476" y="580768"/>
            <a:ext cx="10199816" cy="477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32248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9DA398F-ACDE-4807-BD17-71BD69FDF7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03" y="1109132"/>
            <a:ext cx="6178378" cy="5291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BB60F0-C1CF-4E9B-97BA-8A8D7211F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71849"/>
            <a:ext cx="5272216" cy="717163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ПРОЕКТ БОЛЬШОЙ ЭРМИТАЖ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8E19C26-06CD-4B82-96FA-1DBC3719F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081" y="457200"/>
            <a:ext cx="5272216" cy="582929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  <a:latin typeface="Grant AntiqueC"/>
              </a:rPr>
              <a:t>27 июня 2013 г.  Правительство РФ обязало  Эрмитаж создать свои филиалы в пяти регионах: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Grant AntiqueC"/>
              </a:rPr>
              <a:t>Владивосток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Grant AntiqueC"/>
              </a:rPr>
              <a:t>Омске,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Grant AntiqueC"/>
              </a:rPr>
              <a:t>Екатеринбурге, Калининграде,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Grant AntiqueC"/>
              </a:rPr>
              <a:t>Вильнюсе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70C0"/>
                </a:solidFill>
                <a:latin typeface="Grant AntiqueC"/>
              </a:rPr>
              <a:t>Барселоне.</a:t>
            </a:r>
          </a:p>
          <a:p>
            <a:pPr marL="457200" lvl="1" indent="0">
              <a:buNone/>
            </a:pPr>
            <a:r>
              <a:rPr lang="ru-RU" b="1" dirty="0">
                <a:solidFill>
                  <a:srgbClr val="0070C0"/>
                </a:solidFill>
                <a:latin typeface="Grant AntiqueC"/>
              </a:rPr>
              <a:t>В 2020 филиал откроют в Москве на ЗИЛе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F50AF38-B366-49C3-83C4-5F3184934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8639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8905B19F-2BFC-4B83-B4DD-8A01CEB41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90588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94723EA-700A-4156-AD7E-21A5A3FCB7DE}"/>
              </a:ext>
            </a:extLst>
          </p:cNvPr>
          <p:cNvSpPr/>
          <p:nvPr/>
        </p:nvSpPr>
        <p:spPr>
          <a:xfrm>
            <a:off x="3225114" y="6079525"/>
            <a:ext cx="63266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Владивосток. Открытие недели Эрмитажа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01820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1F4B21-BEC3-4F00-AAA1-BB08FD6D4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052"/>
            <a:ext cx="12192000" cy="647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613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9B6D0-05C9-44B3-8EB5-756D31D09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808637" y="499964"/>
            <a:ext cx="14744465" cy="4062511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4A83F0-E084-4A85-A31A-FB2BE00C99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148262"/>
            <a:ext cx="10515600" cy="94138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70C0"/>
                </a:solidFill>
                <a:latin typeface="Grant AntiqueC"/>
              </a:rPr>
              <a:t>В Омске открылся культурно-образовательный центр 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70C0"/>
                </a:solidFill>
                <a:latin typeface="Grant AntiqueC"/>
              </a:rPr>
              <a:t>«Эрмитаж-Сибирь»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ru-RU" sz="2800" b="1" dirty="0">
                <a:solidFill>
                  <a:srgbClr val="0070C0"/>
                </a:solidFill>
                <a:latin typeface="Grant AntiqueC"/>
              </a:rPr>
              <a:t>5 ноября 2019</a:t>
            </a:r>
            <a:br>
              <a:rPr lang="ru-RU" sz="2800" b="1" dirty="0">
                <a:solidFill>
                  <a:srgbClr val="0070C0"/>
                </a:solidFill>
                <a:latin typeface="Grant AntiqueC"/>
              </a:rPr>
            </a:br>
            <a:endParaRPr lang="ru-RU" sz="2800" b="1" dirty="0">
              <a:solidFill>
                <a:srgbClr val="0070C0"/>
              </a:solidFill>
              <a:latin typeface="Grant AntiqueC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509670C0-F7F5-474B-BB10-F1A283757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20" y="568412"/>
            <a:ext cx="9881287" cy="440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0015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84867EAF-AE1D-4322-9DE8-383AE3F7B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" y="-4691"/>
            <a:ext cx="5446920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40676238-7F95-4EEB-836A-7D23927873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1B0CEC-FF27-49F7-A7FD-F4165BE0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16" y="3121701"/>
            <a:ext cx="4840446" cy="17865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kern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 AntiqueC"/>
              </a:rPr>
              <a:t>СОВРЕМЕННЫЙ МУЗЕЙ                           В КОНКУРЕНТНОЙ СРЕДЕ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F576F45-CF39-40B3-A273-1247A02B51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974813" y="1417982"/>
            <a:ext cx="5229288" cy="475753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8BAF54-76B3-4C53-95E8-3D858D8B2AE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962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48C3A6-915C-4A85-A121-119288700941}"/>
              </a:ext>
            </a:extLst>
          </p:cNvPr>
          <p:cNvSpPr/>
          <p:nvPr/>
        </p:nvSpPr>
        <p:spPr>
          <a:xfrm>
            <a:off x="5974813" y="3244334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r>
              <a:rPr lang="ru-RU" dirty="0"/>
              <a:t> 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F3230E7-2A65-4998-BF60-47BEE77927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16" y="0"/>
            <a:ext cx="633349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53EEED-AC7F-4634-9673-B7B8914E0ACD}"/>
              </a:ext>
            </a:extLst>
          </p:cNvPr>
          <p:cNvSpPr txBox="1"/>
          <p:nvPr/>
        </p:nvSpPr>
        <p:spPr>
          <a:xfrm>
            <a:off x="6838123" y="1842052"/>
            <a:ext cx="523356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endParaRPr lang="ru-RU" b="1" dirty="0">
              <a:solidFill>
                <a:srgbClr val="0070C0"/>
              </a:solidFill>
            </a:endParaRPr>
          </a:p>
          <a:p>
            <a:r>
              <a:rPr lang="ru-RU" sz="2800" b="1" dirty="0">
                <a:solidFill>
                  <a:srgbClr val="0070C0"/>
                </a:solidFill>
                <a:latin typeface="Grant AntiqueC"/>
              </a:rPr>
              <a:t>МУЗЕИ И ИНФОРМАЦИОННО-ЦИФРОВАЯ И МЕДИЙНАЯ РЕВОЛЮЦИЯ</a:t>
            </a:r>
          </a:p>
        </p:txBody>
      </p:sp>
    </p:spTree>
    <p:extLst>
      <p:ext uri="{BB962C8B-B14F-4D97-AF65-F5344CB8AC3E}">
        <p14:creationId xmlns:p14="http://schemas.microsoft.com/office/powerpoint/2010/main" val="2442856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21C4346A-C95A-4C0B-BBCD-A1E0EFE1F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81" y="215560"/>
            <a:ext cx="11401168" cy="5699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2C3656-61A2-40D7-8E2A-A110EE7229F4}"/>
              </a:ext>
            </a:extLst>
          </p:cNvPr>
          <p:cNvSpPr txBox="1"/>
          <p:nvPr/>
        </p:nvSpPr>
        <p:spPr>
          <a:xfrm>
            <a:off x="2842053" y="5980670"/>
            <a:ext cx="7405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/>
              <a:t>МЕДИА АРТ МУЗЕЙ</a:t>
            </a:r>
          </a:p>
        </p:txBody>
      </p:sp>
    </p:spTree>
    <p:extLst>
      <p:ext uri="{BB962C8B-B14F-4D97-AF65-F5344CB8AC3E}">
        <p14:creationId xmlns:p14="http://schemas.microsoft.com/office/powerpoint/2010/main" val="76004840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8758E95-56AC-4313-AF8C-2F6CA0191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596" y="643467"/>
            <a:ext cx="67528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019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4339D8-432F-4E80-9B8F-834E1490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9498" y="908344"/>
            <a:ext cx="5244301" cy="15381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cap="all" dirty="0"/>
              <a:t>СЕРЖ ЛИДО</a:t>
            </a:r>
            <a:br>
              <a:rPr lang="en-US" b="1" cap="all" dirty="0"/>
            </a:br>
            <a:endParaRPr lang="en-US" sz="4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B6C29DB0-17E9-42FF-986E-0B7F493F4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2199584" y="1685652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9" name="Freeform 6">
            <a:extLst>
              <a:ext uri="{FF2B5EF4-FFF2-40B4-BE49-F238E27FC236}">
                <a16:creationId xmlns:a16="http://schemas.microsoft.com/office/drawing/2014/main" id="{115AD956-A5B6-4760-B8B2-11E2DF6B0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52858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1028" name="Picture 4" descr="Серж Лидо.&#10;Людмила Черина. «Умирающий&#10;лебедь». Парижская опера, 1958.&#10;Людмила Черина была первой&#10;западной балериной, приглашенной в&#10;Москву в Большой театр в 1959 году&#10;Частное собрание">
            <a:extLst>
              <a:ext uri="{FF2B5EF4-FFF2-40B4-BE49-F238E27FC236}">
                <a16:creationId xmlns:a16="http://schemas.microsoft.com/office/drawing/2014/main" id="{EA1D6DD6-7FB0-4786-8DB3-CD51033BCC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4" r="2" b="12290"/>
          <a:stretch/>
        </p:blipFill>
        <p:spPr bwMode="auto">
          <a:xfrm>
            <a:off x="1480173" y="1941066"/>
            <a:ext cx="3267942" cy="296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2" name="Content Placeholder 1031">
            <a:extLst>
              <a:ext uri="{FF2B5EF4-FFF2-40B4-BE49-F238E27FC236}">
                <a16:creationId xmlns:a16="http://schemas.microsoft.com/office/drawing/2014/main" id="{3A381FC9-430D-4CDC-AEF7-274144ADE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1158" y="2706865"/>
            <a:ext cx="5383652" cy="347009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b="1" cap="all" dirty="0"/>
              <a:t>ЗВЕЗДЫ МИРОВОГО БАЛЕТА В ОБЪЕКТИВЕ ЛЕГЕНДАРНОГО СЕРЖА ЛИДО. 1930–1980-Е ГОДЫ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8105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Заголовок 26">
            <a:extLst>
              <a:ext uri="{FF2B5EF4-FFF2-40B4-BE49-F238E27FC236}">
                <a16:creationId xmlns:a16="http://schemas.microsoft.com/office/drawing/2014/main" id="{95FE7D49-B6BC-412A-99AD-59CB7F40A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маркетинг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459FA1-EE59-40B4-97D9-DB3F649D53AF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 bwMode="auto">
          <a:xfrm>
            <a:off x="838200" y="2234478"/>
            <a:ext cx="5181600" cy="35336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0" tIns="85698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0070C0"/>
                </a:solidFill>
              </a:rPr>
              <a:t>Стоимость входных билетов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b="1" dirty="0">
                <a:solidFill>
                  <a:srgbClr val="0070C0"/>
                </a:solidFill>
              </a:rPr>
              <a:t>Взрослые  – 500 р.</a:t>
            </a:r>
            <a:br>
              <a:rPr lang="ru-RU" altLang="ru-RU" b="1" dirty="0">
                <a:solidFill>
                  <a:srgbClr val="0070C0"/>
                </a:solidFill>
              </a:rPr>
            </a:br>
            <a:r>
              <a:rPr lang="ru-RU" altLang="ru-RU" b="1" dirty="0">
                <a:solidFill>
                  <a:srgbClr val="0070C0"/>
                </a:solidFill>
              </a:rPr>
              <a:t>Студенты (очные отделения),</a:t>
            </a:r>
            <a:br>
              <a:rPr lang="ru-RU" altLang="ru-RU" b="1" dirty="0">
                <a:solidFill>
                  <a:srgbClr val="0070C0"/>
                </a:solidFill>
              </a:rPr>
            </a:br>
            <a:r>
              <a:rPr lang="ru-RU" altLang="ru-RU" b="1" dirty="0">
                <a:solidFill>
                  <a:srgbClr val="0070C0"/>
                </a:solidFill>
              </a:rPr>
              <a:t>многодетные семьи  – 250 р.</a:t>
            </a:r>
            <a:br>
              <a:rPr lang="ru-RU" altLang="ru-RU" b="1" dirty="0">
                <a:solidFill>
                  <a:srgbClr val="0070C0"/>
                </a:solidFill>
              </a:rPr>
            </a:br>
            <a:r>
              <a:rPr lang="ru-RU" altLang="ru-RU" b="1" dirty="0">
                <a:solidFill>
                  <a:srgbClr val="0070C0"/>
                </a:solidFill>
              </a:rPr>
              <a:t>Пенсионеры и школьники  – 50 р.</a:t>
            </a:r>
            <a:br>
              <a:rPr lang="ru-RU" altLang="ru-RU" b="1" dirty="0">
                <a:solidFill>
                  <a:srgbClr val="0070C0"/>
                </a:solidFill>
              </a:rPr>
            </a:br>
            <a:r>
              <a:rPr lang="ru-RU" altLang="ru-RU" b="1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Купить билет</a:t>
            </a:r>
            <a:endParaRPr lang="ru-RU" altLang="ru-RU" b="1" dirty="0">
              <a:solidFill>
                <a:srgbClr val="0070C0"/>
              </a:solidFill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A95768E-9527-4B94-BB13-0B7F2ECE6B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138499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8">
            <a:extLst>
              <a:ext uri="{FF2B5EF4-FFF2-40B4-BE49-F238E27FC236}">
                <a16:creationId xmlns:a16="http://schemas.microsoft.com/office/drawing/2014/main" id="{E255E6DA-0C05-490E-BFFD-F4AC8D3AB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3901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6C096077-E3F3-409A-8FDA-0173F8F695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9775"/>
            <a:ext cx="65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23DA7E92-47F0-470F-8EE4-F031867426E0}"/>
              </a:ext>
            </a:extLst>
          </p:cNvPr>
          <p:cNvSpPr/>
          <p:nvPr/>
        </p:nvSpPr>
        <p:spPr>
          <a:xfrm>
            <a:off x="6450226" y="1825625"/>
            <a:ext cx="53381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</a:rPr>
              <a:t>Студенты очной формы обучения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творческих направлений,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дети дошкольного возраста,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инвалиды I и II групп – бесплатно</a:t>
            </a:r>
          </a:p>
          <a:p>
            <a:r>
              <a:rPr lang="ru-RU" sz="2800" dirty="0">
                <a:solidFill>
                  <a:srgbClr val="0070C0"/>
                </a:solidFill>
              </a:rPr>
              <a:t>Вторник каждой третьей недели месяца, вход в музей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для всех посетителей бесплатный. Следующий бесплатный вторник –</a:t>
            </a:r>
            <a:br>
              <a:rPr lang="ru-RU" sz="2800" dirty="0">
                <a:solidFill>
                  <a:srgbClr val="0070C0"/>
                </a:solidFill>
              </a:rPr>
            </a:br>
            <a:r>
              <a:rPr lang="ru-RU" sz="2800" dirty="0">
                <a:solidFill>
                  <a:srgbClr val="0070C0"/>
                </a:solidFill>
              </a:rPr>
              <a:t>10 декабря.</a:t>
            </a:r>
          </a:p>
        </p:txBody>
      </p:sp>
    </p:spTree>
    <p:extLst>
      <p:ext uri="{BB962C8B-B14F-4D97-AF65-F5344CB8AC3E}">
        <p14:creationId xmlns:p14="http://schemas.microsoft.com/office/powerpoint/2010/main" val="342430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10F5-CB4C-49A3-902D-CD30A34B2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  <a:p>
            <a:pPr lvl="1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C6C7-9DAA-4BFF-95F2-B470BEE2023D}"/>
              </a:ext>
            </a:extLst>
          </p:cNvPr>
          <p:cNvSpPr txBox="1"/>
          <p:nvPr/>
        </p:nvSpPr>
        <p:spPr>
          <a:xfrm>
            <a:off x="3904735" y="568309"/>
            <a:ext cx="727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B720B-7801-4547-83DA-926BC323AEFD}"/>
              </a:ext>
            </a:extLst>
          </p:cNvPr>
          <p:cNvSpPr txBox="1"/>
          <p:nvPr/>
        </p:nvSpPr>
        <p:spPr>
          <a:xfrm flipH="1">
            <a:off x="4284084" y="1711257"/>
            <a:ext cx="726948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rgbClr val="0070C0"/>
                </a:solidFill>
              </a:rPr>
              <a:t>Привилегии для абонентов</a:t>
            </a:r>
            <a:br>
              <a:rPr lang="ru-RU" sz="4000" b="1" dirty="0">
                <a:solidFill>
                  <a:srgbClr val="0070C0"/>
                </a:solidFill>
              </a:rPr>
            </a:br>
            <a:r>
              <a:rPr lang="ru-RU" sz="4000" b="1" dirty="0">
                <a:solidFill>
                  <a:srgbClr val="0070C0"/>
                </a:solidFill>
              </a:rPr>
              <a:t>Tele2</a:t>
            </a:r>
          </a:p>
          <a:p>
            <a:r>
              <a:rPr lang="ru-RU" sz="4000" dirty="0">
                <a:solidFill>
                  <a:srgbClr val="0070C0"/>
                </a:solidFill>
              </a:rPr>
              <a:t>Всем абонентам Tele2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при посещении музея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предоставляется</a:t>
            </a:r>
            <a:br>
              <a:rPr lang="ru-RU" sz="4000" dirty="0">
                <a:solidFill>
                  <a:srgbClr val="0070C0"/>
                </a:solidFill>
              </a:rPr>
            </a:br>
            <a:r>
              <a:rPr lang="ru-RU" sz="4000" dirty="0">
                <a:solidFill>
                  <a:srgbClr val="0070C0"/>
                </a:solidFill>
              </a:rPr>
              <a:t>бесплатный билет</a:t>
            </a:r>
          </a:p>
        </p:txBody>
      </p:sp>
    </p:spTree>
    <p:extLst>
      <p:ext uri="{BB962C8B-B14F-4D97-AF65-F5344CB8AC3E}">
        <p14:creationId xmlns:p14="http://schemas.microsoft.com/office/powerpoint/2010/main" val="139182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одарочные сертификаты">
            <a:extLst>
              <a:ext uri="{FF2B5EF4-FFF2-40B4-BE49-F238E27FC236}">
                <a16:creationId xmlns:a16="http://schemas.microsoft.com/office/drawing/2014/main" id="{3C8717CF-34F0-4608-9D03-D6D477F7C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460" y="929411"/>
            <a:ext cx="6364759" cy="4161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75BD819-AD76-46CE-97DD-FF3C0997C151}"/>
              </a:ext>
            </a:extLst>
          </p:cNvPr>
          <p:cNvSpPr txBox="1"/>
          <p:nvPr/>
        </p:nvSpPr>
        <p:spPr>
          <a:xfrm>
            <a:off x="2051222" y="5090984"/>
            <a:ext cx="7030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ПОДАРОЧНЫЕ СЕРТИФИКАТЫ</a:t>
            </a:r>
          </a:p>
        </p:txBody>
      </p:sp>
    </p:spTree>
    <p:extLst>
      <p:ext uri="{BB962C8B-B14F-4D97-AF65-F5344CB8AC3E}">
        <p14:creationId xmlns:p14="http://schemas.microsoft.com/office/powerpoint/2010/main" val="4881892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10F5-CB4C-49A3-902D-CD30A34B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226" y="1885375"/>
            <a:ext cx="7189573" cy="4291587"/>
          </a:xfrm>
        </p:spPr>
        <p:txBody>
          <a:bodyPr/>
          <a:lstStyle/>
          <a:p>
            <a:r>
              <a:rPr lang="ru-RU" dirty="0"/>
              <a:t> </a:t>
            </a:r>
          </a:p>
          <a:p>
            <a:pPr lvl="1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C6C7-9DAA-4BFF-95F2-B470BEE2023D}"/>
              </a:ext>
            </a:extLst>
          </p:cNvPr>
          <p:cNvSpPr txBox="1"/>
          <p:nvPr/>
        </p:nvSpPr>
        <p:spPr>
          <a:xfrm>
            <a:off x="3904735" y="568309"/>
            <a:ext cx="727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B720B-7801-4547-83DA-926BC323AEFD}"/>
              </a:ext>
            </a:extLst>
          </p:cNvPr>
          <p:cNvSpPr txBox="1"/>
          <p:nvPr/>
        </p:nvSpPr>
        <p:spPr>
          <a:xfrm flipH="1">
            <a:off x="4503417" y="559813"/>
            <a:ext cx="726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СОБЫТИЙНЫЙ МАРКЕТИНГ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8E9FE8-1789-4C16-A557-3D5627651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177" y="1765957"/>
            <a:ext cx="10317724" cy="396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843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10F5-CB4C-49A3-902D-CD30A34B2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4226" y="1885375"/>
            <a:ext cx="7189573" cy="4291587"/>
          </a:xfrm>
        </p:spPr>
        <p:txBody>
          <a:bodyPr/>
          <a:lstStyle/>
          <a:p>
            <a:r>
              <a:rPr lang="ru-RU" dirty="0"/>
              <a:t> </a:t>
            </a:r>
          </a:p>
          <a:p>
            <a:pPr lvl="1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C6C7-9DAA-4BFF-95F2-B470BEE2023D}"/>
              </a:ext>
            </a:extLst>
          </p:cNvPr>
          <p:cNvSpPr txBox="1"/>
          <p:nvPr/>
        </p:nvSpPr>
        <p:spPr>
          <a:xfrm>
            <a:off x="3904735" y="568309"/>
            <a:ext cx="727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B720B-7801-4547-83DA-926BC323AEFD}"/>
              </a:ext>
            </a:extLst>
          </p:cNvPr>
          <p:cNvSpPr txBox="1"/>
          <p:nvPr/>
        </p:nvSpPr>
        <p:spPr>
          <a:xfrm flipH="1">
            <a:off x="4503417" y="559813"/>
            <a:ext cx="7269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СОБЫТИЙНЫЙ МАРКЕТИНГ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522613B-7D1D-4405-AADC-79B30263DC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788" y="1825399"/>
            <a:ext cx="10017211" cy="409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979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D5E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507FB7-B27E-4CC5-91B2-83BE81627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357" y="643467"/>
            <a:ext cx="9605286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AF9BE5-A0B9-41A2-A5C5-92411F8231CE}"/>
              </a:ext>
            </a:extLst>
          </p:cNvPr>
          <p:cNvSpPr txBox="1"/>
          <p:nvPr/>
        </p:nvSpPr>
        <p:spPr>
          <a:xfrm flipH="1">
            <a:off x="2767914" y="6030096"/>
            <a:ext cx="499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PUBLC TALK </a:t>
            </a:r>
            <a:r>
              <a:rPr lang="ru-RU" b="1" dirty="0"/>
              <a:t>«НЕОБЪЕКТИВНАЯ РЕАЛЬНОСТЬ»</a:t>
            </a:r>
            <a:r>
              <a:rPr lang="en-US" b="1" dirty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699818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1F5FA7-FED8-4780-94E1-914B92386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431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       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ИЗМЕНЕНИЕ СОЦИОКУЛЬТУРНОГО КОНТЕКСТА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116232DF-81D1-4A86-ADE2-4A84DFE06F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5618" y="1825625"/>
            <a:ext cx="4399722" cy="4351338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8AB9C1E-9C68-477B-9F88-F09E15FFF670}"/>
              </a:ext>
            </a:extLst>
          </p:cNvPr>
          <p:cNvSpPr/>
          <p:nvPr/>
        </p:nvSpPr>
        <p:spPr>
          <a:xfrm>
            <a:off x="5393634" y="1577009"/>
            <a:ext cx="596016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Grant AntiqueC"/>
              </a:rPr>
              <a:t>СЕГОДНЯ УВЕЛИЧИЛАСЬ КОНКУРЕНЦИЯ НА ПОЛЕ КУЛЬТУРЫ </a:t>
            </a:r>
            <a:r>
              <a:rPr lang="ru-RU" sz="2400" dirty="0">
                <a:solidFill>
                  <a:srgbClr val="002060"/>
                </a:solidFill>
                <a:latin typeface="Grant AntiqueC"/>
              </a:rPr>
              <a:t>:</a:t>
            </a:r>
          </a:p>
          <a:p>
            <a:pPr marL="914400" lvl="1" indent="-457200">
              <a:buFont typeface="+mj-lt"/>
              <a:buAutoNum type="alphaLcParenR"/>
            </a:pPr>
            <a:r>
              <a:rPr lang="ru-RU" sz="2400" dirty="0">
                <a:solidFill>
                  <a:srgbClr val="002060"/>
                </a:solidFill>
                <a:latin typeface="Grant AntiqueC"/>
              </a:rPr>
              <a:t>ВСТУПЛЕНИЕ В ИНФОРМАЦИОННО-ЦИФРОВУЮ ЦИВИЛИЗАЦИЮ ИЗМЕНИЛА ЛАНДШАФТ  ХУДОЖЕСТВЕННО-ЭСТЕТИЧЕСКИХ И СОЦИОКУЛЬТУРНЫХ ПОТРЕБНОСТЕЙ</a:t>
            </a:r>
          </a:p>
          <a:p>
            <a:pPr marL="914400" lvl="1" indent="-457200">
              <a:buFont typeface="+mj-lt"/>
              <a:buAutoNum type="alphaLcParenR"/>
            </a:pPr>
            <a:r>
              <a:rPr lang="ru-RU" sz="2400" dirty="0">
                <a:solidFill>
                  <a:srgbClr val="002060"/>
                </a:solidFill>
                <a:latin typeface="Grant AntiqueC"/>
              </a:rPr>
              <a:t>СОВРЕМЕННЫЙ МУЗЕЙ ДОЛЖЕН КОНКУРИРОВАТЬ ЗА ВНИМАНИЕ ЦЕЛЕВЫХ АУДИТОРИЙ С ТРАДИЦИОННЫМИ И НЕТРАДИЦИОННЫМИ ФОРМАМИ ПРОВЕДЕНИЯ ДОСУГА</a:t>
            </a:r>
          </a:p>
        </p:txBody>
      </p:sp>
    </p:spTree>
    <p:extLst>
      <p:ext uri="{BB962C8B-B14F-4D97-AF65-F5344CB8AC3E}">
        <p14:creationId xmlns:p14="http://schemas.microsoft.com/office/powerpoint/2010/main" val="20211041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734A000-3E8A-413A-A42C-5852E1F14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22" y="212035"/>
            <a:ext cx="9144000" cy="552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CB027F-2F90-4A2B-BAA2-4E9C636686FA}"/>
              </a:ext>
            </a:extLst>
          </p:cNvPr>
          <p:cNvSpPr txBox="1"/>
          <p:nvPr/>
        </p:nvSpPr>
        <p:spPr>
          <a:xfrm flipH="1">
            <a:off x="1391474" y="5883965"/>
            <a:ext cx="9144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НОВОЕ МУЗЕЙНОЕ ПРОСТРАНСТВО В ЦИФРОВУЮ ЭПОХУ</a:t>
            </a:r>
          </a:p>
        </p:txBody>
      </p:sp>
    </p:spTree>
    <p:extLst>
      <p:ext uri="{BB962C8B-B14F-4D97-AF65-F5344CB8AC3E}">
        <p14:creationId xmlns:p14="http://schemas.microsoft.com/office/powerpoint/2010/main" val="83052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6">
            <a:extLst>
              <a:ext uri="{FF2B5EF4-FFF2-40B4-BE49-F238E27FC236}">
                <a16:creationId xmlns:a16="http://schemas.microsoft.com/office/drawing/2014/main" id="{53BB5D57-6178-4F62-B472-0312F6D95A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976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Рисунок 1" descr="Изображение выглядит как фотография, телефон, другой, держит&#10;&#10;Автоматически созданное описание">
            <a:extLst>
              <a:ext uri="{FF2B5EF4-FFF2-40B4-BE49-F238E27FC236}">
                <a16:creationId xmlns:a16="http://schemas.microsoft.com/office/drawing/2014/main" id="{17B696BA-C111-4320-A286-079992530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91" r="1" b="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C61BD32-7542-4D52-BA5A-3ADE869BF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3838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BD0A92D-399A-41B4-B955-6B72A41B7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42264" y="0"/>
            <a:ext cx="934973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8" name="Picture 73">
            <a:extLst>
              <a:ext uri="{FF2B5EF4-FFF2-40B4-BE49-F238E27FC236}">
                <a16:creationId xmlns:a16="http://schemas.microsoft.com/office/drawing/2014/main" id="{D6A49DF9-534D-4905-8F46-02AB63EB6F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1B0CEC-FF27-49F7-A7FD-F4165BE0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20" y="4592325"/>
            <a:ext cx="5946579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ЧАСТНЫЕ МУЗЕИ</a:t>
            </a:r>
          </a:p>
        </p:txBody>
      </p:sp>
      <p:sp>
        <p:nvSpPr>
          <p:cNvPr id="76" name="Freeform 56">
            <a:extLst>
              <a:ext uri="{FF2B5EF4-FFF2-40B4-BE49-F238E27FC236}">
                <a16:creationId xmlns:a16="http://schemas.microsoft.com/office/drawing/2014/main" id="{9FA51AA9-DFBD-4CB2-9C70-26DAC24A3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5021" y="2"/>
            <a:ext cx="4305922" cy="3193227"/>
          </a:xfrm>
          <a:custGeom>
            <a:avLst/>
            <a:gdLst>
              <a:gd name="connsiteX0" fmla="*/ 268379 w 4305922"/>
              <a:gd name="connsiteY0" fmla="*/ 0 h 3193227"/>
              <a:gd name="connsiteX1" fmla="*/ 4037544 w 4305922"/>
              <a:gd name="connsiteY1" fmla="*/ 0 h 3193227"/>
              <a:gd name="connsiteX2" fmla="*/ 4046072 w 4305922"/>
              <a:gd name="connsiteY2" fmla="*/ 14037 h 3193227"/>
              <a:gd name="connsiteX3" fmla="*/ 4305922 w 4305922"/>
              <a:gd name="connsiteY3" fmla="*/ 1040266 h 3193227"/>
              <a:gd name="connsiteX4" fmla="*/ 2152962 w 4305922"/>
              <a:gd name="connsiteY4" fmla="*/ 3193227 h 3193227"/>
              <a:gd name="connsiteX5" fmla="*/ 0 w 4305922"/>
              <a:gd name="connsiteY5" fmla="*/ 1040266 h 3193227"/>
              <a:gd name="connsiteX6" fmla="*/ 259851 w 4305922"/>
              <a:gd name="connsiteY6" fmla="*/ 14037 h 3193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922" h="3193227">
                <a:moveTo>
                  <a:pt x="268379" y="0"/>
                </a:moveTo>
                <a:lnTo>
                  <a:pt x="4037544" y="0"/>
                </a:lnTo>
                <a:lnTo>
                  <a:pt x="4046072" y="14037"/>
                </a:lnTo>
                <a:cubicBezTo>
                  <a:pt x="4211790" y="319097"/>
                  <a:pt x="4305922" y="668689"/>
                  <a:pt x="4305922" y="1040266"/>
                </a:cubicBezTo>
                <a:cubicBezTo>
                  <a:pt x="4305922" y="2229314"/>
                  <a:pt x="3342009" y="3193227"/>
                  <a:pt x="2152962" y="3193227"/>
                </a:cubicBezTo>
                <a:cubicBezTo>
                  <a:pt x="963913" y="3193227"/>
                  <a:pt x="0" y="2229314"/>
                  <a:pt x="0" y="1040266"/>
                </a:cubicBezTo>
                <a:cubicBezTo>
                  <a:pt x="0" y="668689"/>
                  <a:pt x="94133" y="319097"/>
                  <a:pt x="259851" y="14037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97B1C3-0413-44FC-BB41-317C4109E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r="8068" b="-3"/>
          <a:stretch/>
        </p:blipFill>
        <p:spPr bwMode="auto">
          <a:xfrm>
            <a:off x="3347837" y="1"/>
            <a:ext cx="4063868" cy="3072200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Freeform 58">
            <a:extLst>
              <a:ext uri="{FF2B5EF4-FFF2-40B4-BE49-F238E27FC236}">
                <a16:creationId xmlns:a16="http://schemas.microsoft.com/office/drawing/2014/main" id="{D5905D0D-FE5E-454B-A340-4DE821C09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85658" y="1424717"/>
            <a:ext cx="4506342" cy="5442758"/>
          </a:xfrm>
          <a:custGeom>
            <a:avLst/>
            <a:gdLst>
              <a:gd name="connsiteX0" fmla="*/ 3034499 w 4506342"/>
              <a:gd name="connsiteY0" fmla="*/ 0 h 5442758"/>
              <a:gd name="connsiteX1" fmla="*/ 4480922 w 4506342"/>
              <a:gd name="connsiteY1" fmla="*/ 366248 h 5442758"/>
              <a:gd name="connsiteX2" fmla="*/ 4506342 w 4506342"/>
              <a:gd name="connsiteY2" fmla="*/ 381691 h 5442758"/>
              <a:gd name="connsiteX3" fmla="*/ 4506342 w 4506342"/>
              <a:gd name="connsiteY3" fmla="*/ 5442758 h 5442758"/>
              <a:gd name="connsiteX4" fmla="*/ 1193461 w 4506342"/>
              <a:gd name="connsiteY4" fmla="*/ 5442758 h 5442758"/>
              <a:gd name="connsiteX5" fmla="*/ 1104276 w 4506342"/>
              <a:gd name="connsiteY5" fmla="*/ 5376066 h 5442758"/>
              <a:gd name="connsiteX6" fmla="*/ 0 w 4506342"/>
              <a:gd name="connsiteY6" fmla="*/ 3034499 h 5442758"/>
              <a:gd name="connsiteX7" fmla="*/ 3034499 w 4506342"/>
              <a:gd name="connsiteY7" fmla="*/ 0 h 54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06342" h="5442758">
                <a:moveTo>
                  <a:pt x="3034499" y="0"/>
                </a:moveTo>
                <a:cubicBezTo>
                  <a:pt x="3558220" y="0"/>
                  <a:pt x="4050953" y="132675"/>
                  <a:pt x="4480922" y="366248"/>
                </a:cubicBezTo>
                <a:lnTo>
                  <a:pt x="4506342" y="381691"/>
                </a:lnTo>
                <a:lnTo>
                  <a:pt x="4506342" y="5442758"/>
                </a:lnTo>
                <a:lnTo>
                  <a:pt x="1193461" y="5442758"/>
                </a:lnTo>
                <a:lnTo>
                  <a:pt x="1104276" y="5376066"/>
                </a:lnTo>
                <a:cubicBezTo>
                  <a:pt x="429867" y="4819495"/>
                  <a:pt x="0" y="3977198"/>
                  <a:pt x="0" y="3034499"/>
                </a:cubicBezTo>
                <a:cubicBezTo>
                  <a:pt x="0" y="1358591"/>
                  <a:pt x="1358591" y="0"/>
                  <a:pt x="3034499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22248FD-EB10-4170-B4B6-16C4776FF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3" r="-3" b="-3"/>
          <a:stretch/>
        </p:blipFill>
        <p:spPr bwMode="auto">
          <a:xfrm>
            <a:off x="7840768" y="1502272"/>
            <a:ext cx="4351232" cy="5287648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8BAF54-76B3-4C53-95E8-3D858D8B2AE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9632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41B0CEC-FF27-49F7-A7FD-F4165BE0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20" y="4592325"/>
            <a:ext cx="5946579" cy="129711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ru-RU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МОСКВЕ 22 </a:t>
            </a:r>
            <a:r>
              <a:rPr lang="en-US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ЧАСТНЫ</a:t>
            </a:r>
            <a:r>
              <a:rPr lang="ru-RU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Х</a:t>
            </a:r>
            <a:r>
              <a:rPr lang="en-US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МУЗЕ</a:t>
            </a:r>
            <a:r>
              <a:rPr lang="ru-RU" b="1" kern="1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Я</a:t>
            </a:r>
            <a:endParaRPr lang="en-US" b="1" kern="1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A97B1C3-0413-44FC-BB41-317C4109E7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r="8068" b="-3"/>
          <a:stretch/>
        </p:blipFill>
        <p:spPr bwMode="auto">
          <a:xfrm>
            <a:off x="3347837" y="1"/>
            <a:ext cx="4063868" cy="3072200"/>
          </a:xfrm>
          <a:custGeom>
            <a:avLst/>
            <a:gdLst>
              <a:gd name="connsiteX0" fmla="*/ 288818 w 4063868"/>
              <a:gd name="connsiteY0" fmla="*/ 0 h 3072200"/>
              <a:gd name="connsiteX1" fmla="*/ 3775050 w 4063868"/>
              <a:gd name="connsiteY1" fmla="*/ 0 h 3072200"/>
              <a:gd name="connsiteX2" fmla="*/ 3818625 w 4063868"/>
              <a:gd name="connsiteY2" fmla="*/ 71726 h 3072200"/>
              <a:gd name="connsiteX3" fmla="*/ 4063868 w 4063868"/>
              <a:gd name="connsiteY3" fmla="*/ 1040266 h 3072200"/>
              <a:gd name="connsiteX4" fmla="*/ 2031934 w 4063868"/>
              <a:gd name="connsiteY4" fmla="*/ 3072200 h 3072200"/>
              <a:gd name="connsiteX5" fmla="*/ 0 w 4063868"/>
              <a:gd name="connsiteY5" fmla="*/ 1040266 h 3072200"/>
              <a:gd name="connsiteX6" fmla="*/ 245244 w 4063868"/>
              <a:gd name="connsiteY6" fmla="*/ 71726 h 307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3868" h="3072200">
                <a:moveTo>
                  <a:pt x="288818" y="0"/>
                </a:moveTo>
                <a:lnTo>
                  <a:pt x="3775050" y="0"/>
                </a:lnTo>
                <a:lnTo>
                  <a:pt x="3818625" y="71726"/>
                </a:lnTo>
                <a:cubicBezTo>
                  <a:pt x="3975028" y="359637"/>
                  <a:pt x="4063868" y="689577"/>
                  <a:pt x="4063868" y="1040266"/>
                </a:cubicBezTo>
                <a:cubicBezTo>
                  <a:pt x="4063868" y="2162473"/>
                  <a:pt x="3154140" y="3072200"/>
                  <a:pt x="2031934" y="3072200"/>
                </a:cubicBezTo>
                <a:cubicBezTo>
                  <a:pt x="909728" y="3072200"/>
                  <a:pt x="0" y="2162473"/>
                  <a:pt x="0" y="1040266"/>
                </a:cubicBezTo>
                <a:cubicBezTo>
                  <a:pt x="0" y="689577"/>
                  <a:pt x="88841" y="359637"/>
                  <a:pt x="245244" y="71726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22248FD-EB10-4170-B4B6-16C4776FF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83" r="-3" b="-3"/>
          <a:stretch/>
        </p:blipFill>
        <p:spPr bwMode="auto">
          <a:xfrm>
            <a:off x="7840768" y="1579827"/>
            <a:ext cx="4351232" cy="5287648"/>
          </a:xfrm>
          <a:custGeom>
            <a:avLst/>
            <a:gdLst>
              <a:gd name="connsiteX0" fmla="*/ 2879389 w 4351232"/>
              <a:gd name="connsiteY0" fmla="*/ 0 h 5287648"/>
              <a:gd name="connsiteX1" fmla="*/ 4251877 w 4351232"/>
              <a:gd name="connsiteY1" fmla="*/ 347527 h 5287648"/>
              <a:gd name="connsiteX2" fmla="*/ 4351232 w 4351232"/>
              <a:gd name="connsiteY2" fmla="*/ 407886 h 5287648"/>
              <a:gd name="connsiteX3" fmla="*/ 4351232 w 4351232"/>
              <a:gd name="connsiteY3" fmla="*/ 5287648 h 5287648"/>
              <a:gd name="connsiteX4" fmla="*/ 1303444 w 4351232"/>
              <a:gd name="connsiteY4" fmla="*/ 5287648 h 5287648"/>
              <a:gd name="connsiteX5" fmla="*/ 1269495 w 4351232"/>
              <a:gd name="connsiteY5" fmla="*/ 5267024 h 5287648"/>
              <a:gd name="connsiteX6" fmla="*/ 0 w 4351232"/>
              <a:gd name="connsiteY6" fmla="*/ 2879389 h 5287648"/>
              <a:gd name="connsiteX7" fmla="*/ 2879389 w 4351232"/>
              <a:gd name="connsiteY7" fmla="*/ 0 h 528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51232" h="5287648">
                <a:moveTo>
                  <a:pt x="2879389" y="0"/>
                </a:moveTo>
                <a:cubicBezTo>
                  <a:pt x="3376340" y="0"/>
                  <a:pt x="3843887" y="125893"/>
                  <a:pt x="4251877" y="347527"/>
                </a:cubicBezTo>
                <a:lnTo>
                  <a:pt x="4351232" y="407886"/>
                </a:lnTo>
                <a:lnTo>
                  <a:pt x="4351232" y="5287648"/>
                </a:lnTo>
                <a:lnTo>
                  <a:pt x="1303444" y="5287648"/>
                </a:lnTo>
                <a:lnTo>
                  <a:pt x="1269495" y="5267024"/>
                </a:lnTo>
                <a:cubicBezTo>
                  <a:pt x="503573" y="4749577"/>
                  <a:pt x="0" y="3873291"/>
                  <a:pt x="0" y="2879389"/>
                </a:cubicBezTo>
                <a:cubicBezTo>
                  <a:pt x="0" y="1289146"/>
                  <a:pt x="1289146" y="0"/>
                  <a:pt x="2879389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68BAF54-76B3-4C53-95E8-3D858D8B2AE6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4873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10F5-CB4C-49A3-902D-CD30A34B2A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 </a:t>
            </a:r>
          </a:p>
          <a:p>
            <a:pPr lvl="1"/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C6C7-9DAA-4BFF-95F2-B470BEE2023D}"/>
              </a:ext>
            </a:extLst>
          </p:cNvPr>
          <p:cNvSpPr txBox="1"/>
          <p:nvPr/>
        </p:nvSpPr>
        <p:spPr>
          <a:xfrm>
            <a:off x="3904735" y="568309"/>
            <a:ext cx="727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B720B-7801-4547-83DA-926BC323AEFD}"/>
              </a:ext>
            </a:extLst>
          </p:cNvPr>
          <p:cNvSpPr txBox="1"/>
          <p:nvPr/>
        </p:nvSpPr>
        <p:spPr>
          <a:xfrm flipH="1">
            <a:off x="4399004" y="840259"/>
            <a:ext cx="715456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rgbClr val="0070C0"/>
                </a:solidFill>
              </a:rPr>
              <a:t> В России частные музеи развиваются как нишевой продукт.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На туристическом рынке они малоизвестны, у многих нет даже сайтов.</a:t>
            </a:r>
          </a:p>
          <a:p>
            <a:endParaRPr lang="ru-RU" sz="3200" b="1" dirty="0">
              <a:solidFill>
                <a:srgbClr val="0070C0"/>
              </a:solidFill>
            </a:endParaRPr>
          </a:p>
          <a:p>
            <a:r>
              <a:rPr lang="ru-RU" sz="3200" b="1" dirty="0">
                <a:solidFill>
                  <a:srgbClr val="0070C0"/>
                </a:solidFill>
              </a:rPr>
              <a:t>Ассоциация туроператоров составила топ 15 российских провинциальных музеев </a:t>
            </a:r>
          </a:p>
          <a:p>
            <a:r>
              <a:rPr lang="ru-RU" sz="3200" b="1" dirty="0">
                <a:solidFill>
                  <a:srgbClr val="0070C0"/>
                </a:solidFill>
              </a:rPr>
              <a:t> </a:t>
            </a:r>
            <a:endParaRPr lang="ru-RU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0249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4762" y="-268121"/>
            <a:ext cx="7527237" cy="698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10F5-CB4C-49A3-902D-CD30A34B2A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 </a:t>
            </a:r>
          </a:p>
          <a:p>
            <a:pPr lvl="1"/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4C70DA-69FD-44DF-AAF4-F799329D0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0330" y="1507669"/>
            <a:ext cx="9674087" cy="6986974"/>
          </a:xfrm>
        </p:spPr>
        <p:txBody>
          <a:bodyPr>
            <a:normAutofit/>
          </a:bodyPr>
          <a:lstStyle/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«ДОМ МОРЕНОГО ДУБА» В КОЗЬМОДЕМЬЯНСКЕ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РЕЗИДЕНЦИЯ БАБЫ ЯГИ В КАЛЯЗИНЕ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«ТРАДИЦИОННЫЕ ЛОДКИ БЕЛОЗЕРСКОГО КРАЯ»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ГАДОВ В ПРИВОЛЖСКОМ (ГАДОВО)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МУЗЕИ СЕЛА ВЯТСКОЕ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«РУССКИЙ САМОВАР» В КАСИМОВЕ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ЕЖА ПЕТРОВИЧА И ХУДОЖЕСТВЕННАЯ МАСТЕРСКАЯ СЕМЬИ ТОПОРКОВЫХ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ДОМ-МУЗЕЙ ГРИГОРИЯ РАСПУТИНА В С. ПОКРОВСКОЕ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r>
              <a:rPr lang="ru-RU" sz="2400" b="1" cap="all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МУЗЕЙ ДЕРЕВЯННОГО ЗОДЧЕСТВА ИМ. В.П. ГРОШЕВА В ЛУНКИНО…..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600" b="1" cap="all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ru-RU" sz="1600" b="1" cap="all" dirty="0"/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Font typeface="+mj-lt"/>
              <a:buAutoNum type="arabicParenR"/>
            </a:pPr>
            <a:endParaRPr lang="ru-RU" sz="1400" b="1" cap="all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ru-RU" sz="1400" dirty="0"/>
            </a:b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C6C7-9DAA-4BFF-95F2-B470BEE2023D}"/>
              </a:ext>
            </a:extLst>
          </p:cNvPr>
          <p:cNvSpPr txBox="1"/>
          <p:nvPr/>
        </p:nvSpPr>
        <p:spPr>
          <a:xfrm>
            <a:off x="3904735" y="568309"/>
            <a:ext cx="727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096575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Изображение выглядит как трава, внешний, стоит, поле&#10;&#10;Автоматически созданное описание">
            <a:extLst>
              <a:ext uri="{FF2B5EF4-FFF2-40B4-BE49-F238E27FC236}">
                <a16:creationId xmlns:a16="http://schemas.microsoft.com/office/drawing/2014/main" id="{73150E2E-C379-477D-B1D2-EF5321F61E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7904"/>
          <a:stretch/>
        </p:blipFill>
        <p:spPr bwMode="auto">
          <a:xfrm>
            <a:off x="838200" y="-3810"/>
            <a:ext cx="992886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87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>
            <a:extLst>
              <a:ext uri="{FF2B5EF4-FFF2-40B4-BE49-F238E27FC236}">
                <a16:creationId xmlns:a16="http://schemas.microsoft.com/office/drawing/2014/main" id="{D5901182-05DE-4B3A-9C93-AA33B592ABA1}"/>
              </a:ext>
            </a:extLst>
          </p:cNvPr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 eaLnBrk="1" hangingPunct="1">
              <a:defRPr/>
            </a:pPr>
            <a:r>
              <a:rPr lang="ru-RU" altLang="ru-RU" cap="none" dirty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ТВОРЧЕСКИЙ КЛАСТЕР: </a:t>
            </a:r>
            <a:r>
              <a:rPr lang="en-US" altLang="ru-RU" cap="none" dirty="0">
                <a:solidFill>
                  <a:srgbClr val="7F7F7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BOLSHEVIK</a:t>
            </a:r>
            <a:endParaRPr lang="ru-RU" altLang="ru-RU" cap="none" dirty="0">
              <a:effectLst/>
            </a:endParaRPr>
          </a:p>
        </p:txBody>
      </p:sp>
      <p:sp>
        <p:nvSpPr>
          <p:cNvPr id="54275" name="Content Placeholder 2">
            <a:extLst>
              <a:ext uri="{FF2B5EF4-FFF2-40B4-BE49-F238E27FC236}">
                <a16:creationId xmlns:a16="http://schemas.microsoft.com/office/drawing/2014/main" id="{1A9BE806-0226-48AE-A1AA-C65015D15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1500" y="1179513"/>
            <a:ext cx="8686800" cy="4159250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rgbClr val="7F7F7F"/>
                </a:solidFill>
              </a:rPr>
              <a:t> </a:t>
            </a:r>
            <a:endParaRPr lang="en-US" altLang="ru-RU">
              <a:solidFill>
                <a:srgbClr val="7F7F7F"/>
              </a:solidFill>
            </a:endParaRP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C658C0DF-B5A8-4F70-9C78-0E3CC19409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778500"/>
            <a:ext cx="91440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6" descr="https://cdn-images-1.medium.com/max/1600/0*N9UWl-1NhIJvn3MC.jpg">
            <a:extLst>
              <a:ext uri="{FF2B5EF4-FFF2-40B4-BE49-F238E27FC236}">
                <a16:creationId xmlns:a16="http://schemas.microsoft.com/office/drawing/2014/main" id="{754DB90A-9BB8-448E-919F-CD25230EB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365125"/>
            <a:ext cx="8848725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6ADEBC-FE5A-4192-AACF-F04785ED6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pic>
        <p:nvPicPr>
          <p:cNvPr id="58371" name="Picture 2" descr="https://im0-tub-ru.yandex.net/i?id=4418999c27a0f92b854c9c6bd9198951&amp;n=13">
            <a:extLst>
              <a:ext uri="{FF2B5EF4-FFF2-40B4-BE49-F238E27FC236}">
                <a16:creationId xmlns:a16="http://schemas.microsoft.com/office/drawing/2014/main" id="{C6968C6B-FE61-4F02-8455-F8BCD9F331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417513"/>
            <a:ext cx="4572000" cy="3048000"/>
          </a:xfrm>
          <a:noFill/>
        </p:spPr>
      </p:pic>
      <p:pic>
        <p:nvPicPr>
          <p:cNvPr id="58372" name="Picture 4" descr="http://www.rusimp.su/images/ru-01.png">
            <a:extLst>
              <a:ext uri="{FF2B5EF4-FFF2-40B4-BE49-F238E27FC236}">
                <a16:creationId xmlns:a16="http://schemas.microsoft.com/office/drawing/2014/main" id="{7B2657BC-6526-41B1-AE6E-3990BCEFC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5618" y="2215323"/>
            <a:ext cx="30765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5235DC-8973-4A66-9A2C-137E8A573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1"/>
            <a:ext cx="7164493" cy="1690688"/>
          </a:xfrm>
        </p:spPr>
        <p:txBody>
          <a:bodyPr>
            <a:normAutofit/>
          </a:bodyPr>
          <a:lstStyle/>
          <a:p>
            <a:pPr algn="ctr"/>
            <a:r>
              <a:rPr lang="ru-RU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ИСТОРИЯ МУЗЕЯ</a:t>
            </a:r>
            <a:br>
              <a:rPr lang="ru-RU" b="1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67257C3-674B-4FB9-BD46-22E8566FE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84" y="210066"/>
            <a:ext cx="3509319" cy="6647934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667E641-3DC7-45FB-A8A8-0996288B5D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4039" y="1073426"/>
            <a:ext cx="7164493" cy="5103537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70000" lnSpcReduction="20000"/>
          </a:bodyPr>
          <a:lstStyle/>
          <a:p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Идея создания Музея принадлежит российскому предпринимателю и  коллекционеру Борису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Минцу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еще в 2012 году. </a:t>
            </a:r>
          </a:p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Впервые как единое собрание полотна были представлены в аукционном доме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MacDougall’s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весной 2014 года. </a:t>
            </a:r>
          </a:p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После официальной презентации в Москве значительная часть будущей постоянной коллекции побывала в Иванове, Венеции и </a:t>
            </a:r>
            <a:r>
              <a:rPr lang="ru-RU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Фрайбурге</a:t>
            </a:r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2015 году Музей русского импрессионизма вошел в состав ICOM (Международный совет музеев). С первого дня существования Музей русского импрессионизма занимается специальными образовательными и просветительскими программами. </a:t>
            </a:r>
          </a:p>
          <a:p>
            <a:r>
              <a:rPr lang="ru-RU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Совместный с «Иностранкой» проект «Картина в библиотеке» почти за 3 года объехал несколько крупных российских городов и вывел Музей в финал «Интермузея-2016».</a:t>
            </a:r>
          </a:p>
          <a:p>
            <a:endParaRPr lang="en-US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73421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892218" cy="714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86465" y="2481604"/>
            <a:ext cx="9144000" cy="1548715"/>
          </a:xfrm>
        </p:spPr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1EAC38-5B6E-4F95-8AB2-ADC1D9357D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2244" y="238539"/>
            <a:ext cx="7566992" cy="6479418"/>
          </a:xfrm>
        </p:spPr>
        <p:txBody>
          <a:bodyPr>
            <a:noAutofit/>
          </a:bodyPr>
          <a:lstStyle/>
          <a:p>
            <a:pPr algn="l"/>
            <a:r>
              <a:rPr lang="ru-RU" b="1" dirty="0">
                <a:solidFill>
                  <a:srgbClr val="002060"/>
                </a:solidFill>
                <a:latin typeface="Grant AntiqueC"/>
              </a:rPr>
              <a:t>ВОЗНИК УСТОЙЧИВЫЙ ЗАПРОС НА УВЕЛИЧЕНИЕ СВОБОДНОГО ВРЕМЕНИ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600" b="1" dirty="0">
                <a:solidFill>
                  <a:srgbClr val="002060"/>
                </a:solidFill>
                <a:latin typeface="Grant AntiqueC"/>
              </a:rPr>
              <a:t>Оно стало важным фактором для современного человека как представителя креативного класса</a:t>
            </a:r>
            <a:r>
              <a:rPr lang="ru-RU" sz="2600" b="1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Объем времени досуга у жителей развитых стран  незначительно уступает рабочему времени и имеет тенденцию к росту.</a:t>
            </a:r>
            <a:r>
              <a:rPr lang="ru-RU" sz="2600" dirty="0">
                <a:solidFill>
                  <a:srgbClr val="002060"/>
                </a:solidFill>
                <a:latin typeface="Grant AntiqueC"/>
              </a:rPr>
              <a:t>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По ценности и привлекательности досуг стал все заметнее превышать притягательность труда (многие люди предпочитают меньше зарабатывать, но иметь больше свободного времени).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Досуг стал носить самоценный, самодостаточный характер. </a:t>
            </a:r>
          </a:p>
          <a:p>
            <a:pPr marL="457200" indent="-457200" algn="l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0206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Это новые возможности и условия творческой самореализации и самовыражения.</a:t>
            </a:r>
            <a:endParaRPr lang="ru-RU" sz="2600" dirty="0">
              <a:solidFill>
                <a:srgbClr val="002060"/>
              </a:solidFill>
              <a:latin typeface="Grant AntiqueC"/>
            </a:endParaRPr>
          </a:p>
          <a:p>
            <a:pPr marL="457200" indent="-457200" algn="l">
              <a:buFont typeface="Wingdings" panose="05000000000000000000" pitchFamily="2" charset="2"/>
              <a:buChar char="ü"/>
            </a:pPr>
            <a:endParaRPr lang="ru-RU" sz="2600" dirty="0">
              <a:solidFill>
                <a:srgbClr val="002060"/>
              </a:solidFill>
              <a:effectLst>
                <a:outerShdw blurRad="50800" dist="381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53929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64762" y="-268121"/>
            <a:ext cx="7527237" cy="6986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D910F5-CB4C-49A3-902D-CD30A34B2AE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</a:p>
          <a:p>
            <a:pPr lvl="1"/>
            <a:endParaRPr lang="ru-RU" dirty="0"/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64C70DA-69FD-44DF-AAF4-F799329D0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9136" y="365125"/>
            <a:ext cx="9155281" cy="812951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1400" b="1" cap="all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br>
              <a:rPr lang="ru-RU" sz="1400" dirty="0"/>
            </a:br>
            <a:endParaRPr lang="ru-RU" sz="1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3AC6C7-9DAA-4BFF-95F2-B470BEE2023D}"/>
              </a:ext>
            </a:extLst>
          </p:cNvPr>
          <p:cNvSpPr txBox="1"/>
          <p:nvPr/>
        </p:nvSpPr>
        <p:spPr>
          <a:xfrm>
            <a:off x="3904735" y="568309"/>
            <a:ext cx="7278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06CCCBE-1137-4C2B-8868-A61F13758A1A}"/>
              </a:ext>
            </a:extLst>
          </p:cNvPr>
          <p:cNvSpPr/>
          <p:nvPr/>
        </p:nvSpPr>
        <p:spPr>
          <a:xfrm>
            <a:off x="373033" y="470766"/>
            <a:ext cx="915528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cap="all" dirty="0">
                <a:solidFill>
                  <a:srgbClr val="0070C0"/>
                </a:solidFill>
                <a:latin typeface="PF Din Text Comp Pro Medium"/>
              </a:rPr>
              <a:t>КОЛЛЕКЦИЯ МУЗЕЯ</a:t>
            </a:r>
          </a:p>
          <a:p>
            <a:pPr algn="just"/>
            <a:r>
              <a:rPr lang="ru-RU" sz="3200" b="1" dirty="0">
                <a:solidFill>
                  <a:srgbClr val="0070C0"/>
                </a:solidFill>
                <a:latin typeface="PF Din Text Cond Pro"/>
              </a:rPr>
              <a:t>Картины выдающихся российских художников: Константина Коровина и Валентина Серова, Станислава Жуковского и Игоря Грабаря, Константина </a:t>
            </a:r>
            <a:r>
              <a:rPr lang="ru-RU" sz="3200" b="1" dirty="0" err="1">
                <a:solidFill>
                  <a:srgbClr val="0070C0"/>
                </a:solidFill>
                <a:latin typeface="PF Din Text Cond Pro"/>
              </a:rPr>
              <a:t>Юона</a:t>
            </a:r>
            <a:r>
              <a:rPr lang="ru-RU" sz="3200" b="1" dirty="0">
                <a:solidFill>
                  <a:srgbClr val="0070C0"/>
                </a:solidFill>
                <a:latin typeface="PF Din Text Cond Pro"/>
              </a:rPr>
              <a:t> и Бориса Кустодиева, Петра Кончаловского и Александра Герасимова, – основа постоянной экспозиции Музея русского импрессионизма, расположившейся на 2 и 3 этажах. Постоянная экспозиция Музея русского импрессионизма охватывает значительный период времени. </a:t>
            </a:r>
            <a:endParaRPr lang="ru-RU" sz="3200" b="1" i="0" dirty="0">
              <a:solidFill>
                <a:srgbClr val="0070C0"/>
              </a:solidFill>
              <a:effectLst/>
              <a:latin typeface="PF Din Text Cond Pro"/>
            </a:endParaRPr>
          </a:p>
        </p:txBody>
      </p:sp>
    </p:spTree>
    <p:extLst>
      <p:ext uri="{BB962C8B-B14F-4D97-AF65-F5344CB8AC3E}">
        <p14:creationId xmlns:p14="http://schemas.microsoft.com/office/powerpoint/2010/main" val="401104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EF031CAF-9007-4C68-8C7A-1796B94355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3046" r="26562" b="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1E935BE-47BB-4049-A64D-7675F8D68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784" y="331304"/>
            <a:ext cx="5897216" cy="6526695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b="1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УВЕЛИЧЕНИЕ ДОСУГОВОГО ВРЕМЕНИ ВЫЗВАЛО РАЗВИТИЕ НОВЫХ ЯВЛЕНИЙ:</a:t>
            </a:r>
          </a:p>
          <a:p>
            <a:pPr marL="265113" lvl="1" indent="0">
              <a:buFont typeface="Wingdings" panose="05000000000000000000" pitchFamily="2" charset="2"/>
              <a:buChar char="ü"/>
            </a:pPr>
            <a:r>
              <a:rPr lang="ru-RU" sz="30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 </a:t>
            </a: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Цивилизации досуга</a:t>
            </a:r>
          </a:p>
          <a:p>
            <a:pPr marL="265113" lvl="1" indent="0">
              <a:buNone/>
            </a:pP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    (Дюмазедье)</a:t>
            </a:r>
          </a:p>
          <a:p>
            <a:pPr marL="265113" lvl="1" indent="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 Экономики впечатлений</a:t>
            </a:r>
          </a:p>
          <a:p>
            <a:pPr marL="265113" lvl="1" indent="0">
              <a:buNone/>
            </a:pP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   (Пайн и Гилмор:</a:t>
            </a:r>
          </a:p>
          <a:p>
            <a:pPr marL="265113" lvl="1" indent="0">
              <a:buNone/>
            </a:pP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«</a:t>
            </a:r>
            <a:r>
              <a:rPr lang="ru-RU" sz="2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Впечатления – это четвертое экономическое предложение. </a:t>
            </a:r>
            <a:endParaRPr lang="ru-RU" sz="2600" dirty="0">
              <a:solidFill>
                <a:srgbClr val="0070C0"/>
              </a:solidFill>
            </a:endParaRPr>
          </a:p>
          <a:p>
            <a:pPr marL="265113" lvl="1" indent="0">
              <a:buNone/>
            </a:pPr>
            <a:r>
              <a:rPr lang="ru-RU" sz="2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Экономика впечатлений. Работа - это театр, а каждый бизнес - </a:t>
            </a:r>
            <a:r>
              <a:rPr lang="ru-RU" sz="2600" u="sng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сцена.Потребитель</a:t>
            </a:r>
            <a:r>
              <a:rPr lang="ru-RU" sz="2600" u="sng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готов платить за собственные чувства» </a:t>
            </a: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)</a:t>
            </a:r>
          </a:p>
          <a:p>
            <a:pPr marL="265113" lvl="1" indent="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Разветвленную досуговую инфраструктуру</a:t>
            </a:r>
          </a:p>
          <a:p>
            <a:pPr marL="265113" lvl="1" indent="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 Индустрию развлечений в новых интерактивных форматах (тотальная </a:t>
            </a:r>
            <a:r>
              <a:rPr lang="ru-RU" sz="2600" dirty="0" err="1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геймеризация</a:t>
            </a: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). </a:t>
            </a:r>
          </a:p>
          <a:p>
            <a:pPr marL="265113" lvl="1" indent="0">
              <a:buFont typeface="Wingdings" panose="05000000000000000000" pitchFamily="2" charset="2"/>
              <a:buChar char="ü"/>
            </a:pP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Музей не является исключением</a:t>
            </a:r>
          </a:p>
          <a:p>
            <a:pPr marL="265113" lvl="1" indent="0">
              <a:buNone/>
            </a:pPr>
            <a:r>
              <a:rPr lang="ru-RU" sz="2600" dirty="0">
                <a:solidFill>
                  <a:srgbClr val="0070C0"/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  <a:latin typeface="Grant AntiqueC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rant AntiqueC"/>
            </a:endParaRPr>
          </a:p>
        </p:txBody>
      </p:sp>
    </p:spTree>
    <p:extLst>
      <p:ext uri="{BB962C8B-B14F-4D97-AF65-F5344CB8AC3E}">
        <p14:creationId xmlns:p14="http://schemas.microsoft.com/office/powerpoint/2010/main" val="8718332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ru-RU" sz="3200" i="1" dirty="0"/>
              <a:t>Ё</a:t>
            </a: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r>
              <a:rPr lang="ru-RU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1EAC38-5B6E-4F95-8AB2-ADC1D9357D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1514" y="724930"/>
            <a:ext cx="6452286" cy="5452033"/>
          </a:xfrm>
        </p:spPr>
        <p:txBody>
          <a:bodyPr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800" b="1" dirty="0">
                <a:solidFill>
                  <a:srgbClr val="7030A0"/>
                </a:solidFill>
              </a:rPr>
              <a:t>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8A78539-01A4-4665-A548-DDD618F0BA3F}"/>
              </a:ext>
            </a:extLst>
          </p:cNvPr>
          <p:cNvSpPr/>
          <p:nvPr/>
        </p:nvSpPr>
        <p:spPr>
          <a:xfrm>
            <a:off x="4901514" y="0"/>
            <a:ext cx="6046572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rant AntiqueC"/>
              </a:rPr>
              <a:t>НА МУЗЕЙНЫЕ ПРАКТИКИ ОКАЗАЛИ ВЛИЯНИЕ</a:t>
            </a:r>
            <a:r>
              <a:rPr lang="ru-RU" sz="3200" dirty="0">
                <a:solidFill>
                  <a:srgbClr val="002060"/>
                </a:solidFill>
                <a:latin typeface="Grant AntiqueC"/>
              </a:rPr>
              <a:t>: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rant AntiqueC"/>
              </a:rPr>
              <a:t>Постиндустриализм,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rant AntiqueC"/>
              </a:rPr>
              <a:t>Постмодернизм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rant AntiqueC"/>
              </a:rPr>
              <a:t>Глобализация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 err="1">
                <a:solidFill>
                  <a:srgbClr val="002060"/>
                </a:solidFill>
                <a:latin typeface="Grant AntiqueC"/>
              </a:rPr>
              <a:t>Глокализация</a:t>
            </a:r>
            <a:endParaRPr lang="ru-RU" sz="3200" dirty="0">
              <a:solidFill>
                <a:srgbClr val="002060"/>
              </a:solidFill>
              <a:latin typeface="Grant AntiqueC"/>
            </a:endParaRP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rant AntiqueC"/>
              </a:rPr>
              <a:t>Мультикультуризм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rant AntiqueC"/>
              </a:rPr>
              <a:t>Поиском   новых форм идентичности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rant AntiqueC"/>
              </a:rPr>
              <a:t>Информатизация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rant AntiqueC"/>
              </a:rPr>
              <a:t>Интернетизация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ru-RU" sz="3200" dirty="0">
                <a:solidFill>
                  <a:srgbClr val="002060"/>
                </a:solidFill>
                <a:latin typeface="Grant AntiqueC"/>
              </a:rPr>
              <a:t>Цифровизация…</a:t>
            </a:r>
          </a:p>
          <a:p>
            <a:pPr lvl="1"/>
            <a:r>
              <a:rPr lang="ru-RU" sz="3200" dirty="0">
                <a:solidFill>
                  <a:srgbClr val="002060"/>
                </a:solidFill>
                <a:latin typeface="Grant Antique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24841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C324FF28-94C5-46DA-96BA-372896C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990534-1811-41AA-B452-B24FEBD8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br>
              <a:rPr lang="ru-RU" sz="3200" i="1" dirty="0"/>
            </a:b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94F0F4D-0C06-43CA-B1A6-7C22D0F81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4996" y="365124"/>
            <a:ext cx="6608804" cy="6492875"/>
          </a:xfrm>
        </p:spPr>
        <p:txBody>
          <a:bodyPr>
            <a:normAutofit lnSpcReduction="10000"/>
          </a:bodyPr>
          <a:lstStyle/>
          <a:p>
            <a:pPr marL="342900" indent="-342900"/>
            <a:r>
              <a:rPr lang="ru-RU" sz="3200" b="1" dirty="0">
                <a:solidFill>
                  <a:srgbClr val="0070C0"/>
                </a:solidFill>
              </a:rPr>
              <a:t>Музеи в эпоху интернетизации и цифровизации стали доступнее</a:t>
            </a:r>
          </a:p>
          <a:p>
            <a:pPr marL="342900" indent="-342900"/>
            <a:r>
              <a:rPr lang="ru-RU" sz="3200" b="1" dirty="0">
                <a:solidFill>
                  <a:srgbClr val="0070C0"/>
                </a:solidFill>
              </a:rPr>
              <a:t> Возник запрос на эксклюзивные формы индивидуального </a:t>
            </a:r>
            <a:r>
              <a:rPr lang="ru-RU" sz="3200" b="1" dirty="0">
                <a:solidFill>
                  <a:srgbClr val="0070C0"/>
                </a:solidFill>
                <a:latin typeface="Grant AntiqueC"/>
              </a:rPr>
              <a:t>контакта с музеем</a:t>
            </a:r>
            <a:r>
              <a:rPr lang="ru-RU" sz="3200" b="1" dirty="0">
                <a:solidFill>
                  <a:srgbClr val="0070C0"/>
                </a:solidFill>
              </a:rPr>
              <a:t>. </a:t>
            </a:r>
          </a:p>
          <a:p>
            <a:pPr marL="342900" indent="-342900"/>
            <a:r>
              <a:rPr lang="ru-RU" sz="3200" b="1" dirty="0">
                <a:solidFill>
                  <a:srgbClr val="0070C0"/>
                </a:solidFill>
              </a:rPr>
              <a:t>Музеи мира впервые представили такой уникальный продукт, как «Ночь музеев»</a:t>
            </a:r>
          </a:p>
          <a:p>
            <a:pPr marL="342900" indent="-342900"/>
            <a:r>
              <a:rPr lang="ru-RU" sz="3200" b="1" dirty="0">
                <a:solidFill>
                  <a:srgbClr val="0070C0"/>
                </a:solidFill>
              </a:rPr>
              <a:t>Крупные музеи оцифровали множество артефактов и представили их в открытом доступе</a:t>
            </a:r>
          </a:p>
          <a:p>
            <a:pPr marL="342900" indent="-342900"/>
            <a:r>
              <a:rPr lang="ru-RU" sz="3200" b="1" dirty="0">
                <a:solidFill>
                  <a:srgbClr val="0070C0"/>
                </a:solidFill>
              </a:rPr>
              <a:t>Многие музее создали виртуальных туров.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8251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6190683-0856-4B93-A5AA-7ACFE60DA23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7751"/>
          <a:stretch/>
        </p:blipFill>
        <p:spPr bwMode="auto">
          <a:xfrm rot="21480000">
            <a:off x="1137837" y="1003258"/>
            <a:ext cx="9916327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640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1802</TotalTime>
  <Words>3099</Words>
  <Application>Microsoft Office PowerPoint</Application>
  <PresentationFormat>Широкоэкранный</PresentationFormat>
  <Paragraphs>370</Paragraphs>
  <Slides>50</Slides>
  <Notes>43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66" baseType="lpstr">
      <vt:lpstr>Arial</vt:lpstr>
      <vt:lpstr>Book Antiqua</vt:lpstr>
      <vt:lpstr>Calibri</vt:lpstr>
      <vt:lpstr>Calibri Light</vt:lpstr>
      <vt:lpstr>Caslon Dekctr Italic</vt:lpstr>
      <vt:lpstr>Copperplate Gothic Light</vt:lpstr>
      <vt:lpstr>Good Vibes Pro</vt:lpstr>
      <vt:lpstr>Grant AntiqueC</vt:lpstr>
      <vt:lpstr>Impact</vt:lpstr>
      <vt:lpstr>PF Din Text Comp Pro Medium</vt:lpstr>
      <vt:lpstr>PF Din Text Cond Pro</vt:lpstr>
      <vt:lpstr>Rockwell</vt:lpstr>
      <vt:lpstr>Times New Roman</vt:lpstr>
      <vt:lpstr>TT Prosto Sans</vt:lpstr>
      <vt:lpstr>Wingdings</vt:lpstr>
      <vt:lpstr>Тема Office</vt:lpstr>
      <vt:lpstr>Презентация PowerPoint</vt:lpstr>
      <vt:lpstr>Ё     Музей: воскресная резиденция масс.                             Видоизмененный. В. Лоранц   </vt:lpstr>
      <vt:lpstr>СОВРЕМЕННЫЙ МУЗЕЙ                           В КОНКУРЕНТНОЙ СРЕДЕ</vt:lpstr>
      <vt:lpstr>        ИЗМЕНЕНИЕ СОЦИОКУЛЬТУРНОГО КОНТЕКСТА</vt:lpstr>
      <vt:lpstr>      </vt:lpstr>
      <vt:lpstr>Презентация PowerPoint</vt:lpstr>
      <vt:lpstr>Ё      </vt:lpstr>
      <vt:lpstr>     </vt:lpstr>
      <vt:lpstr>Презентация PowerPoint</vt:lpstr>
      <vt:lpstr>РЫНОЧНЫЕ ТЕНДЕНЦИИ</vt:lpstr>
      <vt:lpstr>     </vt:lpstr>
      <vt:lpstr>    КОНКУРЕНЦИЯ  И ТЕХНОЛОГИИ ПОТРЕБОВАЛИ ПЕРЕФОРМАТИРОВАНИЯ       </vt:lpstr>
      <vt:lpstr>Презентация PowerPoint</vt:lpstr>
      <vt:lpstr>     </vt:lpstr>
      <vt:lpstr>МУЗЕЙНО-ВЫСТАВОЧНЫЙ БУМ В РОССИИ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ПРОЕКТ БОЛЬШОЙ ЭРМИТАЖ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СЕРЖ ЛИДО </vt:lpstr>
      <vt:lpstr>маркетинг</vt:lpstr>
      <vt:lpstr>     </vt:lpstr>
      <vt:lpstr>Презентация PowerPoint</vt:lpstr>
      <vt:lpstr>     </vt:lpstr>
      <vt:lpstr>     </vt:lpstr>
      <vt:lpstr>Презентация PowerPoint</vt:lpstr>
      <vt:lpstr>Презентация PowerPoint</vt:lpstr>
      <vt:lpstr>Презентация PowerPoint</vt:lpstr>
      <vt:lpstr>ЧАСТНЫЕ МУЗЕИ</vt:lpstr>
      <vt:lpstr>В МОСКВЕ 22 ЧАСТНЫХ МУЗЕЯ</vt:lpstr>
      <vt:lpstr>     </vt:lpstr>
      <vt:lpstr>     </vt:lpstr>
      <vt:lpstr>Презентация PowerPoint</vt:lpstr>
      <vt:lpstr>ТВОРЧЕСКИЙ КЛАСТЕР: BOLSHEVIK</vt:lpstr>
      <vt:lpstr>Презентация PowerPoint</vt:lpstr>
      <vt:lpstr>ИСТОРИЯ МУЗЕЯ </vt:lpstr>
      <vt:lpstr>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Хангельдиева</dc:creator>
  <cp:lastModifiedBy>Ирина Хангельдиева</cp:lastModifiedBy>
  <cp:revision>11</cp:revision>
  <dcterms:created xsi:type="dcterms:W3CDTF">2019-11-16T08:37:38Z</dcterms:created>
  <dcterms:modified xsi:type="dcterms:W3CDTF">2019-11-19T17:53:37Z</dcterms:modified>
</cp:coreProperties>
</file>