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996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0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2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0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1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8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3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0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5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1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9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6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F403D5-E41A-4D10-B126-6D24DEB0FBA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B53DE4-7925-4A85-90FB-3F8EF58CE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6272" y="2560199"/>
            <a:ext cx="7724601" cy="15413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Синтез и исследование анион-радикальных солей координационного комплекса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фталоцианина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олова с кластером рутения</a:t>
            </a:r>
            <a:endParaRPr lang="ru-RU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67329" y="5269417"/>
            <a:ext cx="3558007" cy="6274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/>
              <a:t>Выполнил: Михайленко М. В.</a:t>
            </a:r>
          </a:p>
          <a:p>
            <a:pPr algn="r"/>
            <a:r>
              <a:rPr lang="ru-RU" sz="1400" b="1" dirty="0"/>
              <a:t>Научный руководитель:</a:t>
            </a:r>
          </a:p>
          <a:p>
            <a:pPr algn="r"/>
            <a:r>
              <a:rPr lang="ru-RU" sz="1400" b="1" dirty="0" err="1"/>
              <a:t>д.х.н</a:t>
            </a:r>
            <a:r>
              <a:rPr lang="en-US" sz="1400" b="1" dirty="0"/>
              <a:t>.</a:t>
            </a:r>
            <a:r>
              <a:rPr lang="ru-RU" sz="1400" b="1" dirty="0"/>
              <a:t> </a:t>
            </a:r>
            <a:r>
              <a:rPr lang="ru-RU" sz="1400" b="1" dirty="0" err="1"/>
              <a:t>Конарев</a:t>
            </a:r>
            <a:r>
              <a:rPr lang="ru-RU" sz="1400" b="1" dirty="0"/>
              <a:t> Д. В.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21913" y="321570"/>
            <a:ext cx="5596127" cy="281565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Курсовая работа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53243" y="715596"/>
            <a:ext cx="6385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5" y="978329"/>
            <a:ext cx="1353044" cy="936592"/>
          </a:xfrm>
          <a:prstGeom prst="rect">
            <a:avLst/>
          </a:prstGeom>
        </p:spPr>
      </p:pic>
      <p:pic>
        <p:nvPicPr>
          <p:cNvPr id="9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18" y="1084992"/>
            <a:ext cx="827633" cy="809403"/>
          </a:xfrm>
          <a:prstGeom prst="rect">
            <a:avLst/>
          </a:prstGeom>
        </p:spPr>
      </p:pic>
      <p:pic>
        <p:nvPicPr>
          <p:cNvPr id="10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47" y="978330"/>
            <a:ext cx="1127415" cy="11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6" y="512272"/>
            <a:ext cx="7880465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Электронный спектр </a:t>
            </a:r>
            <a:r>
              <a:rPr lang="en-US" sz="2000" b="1" dirty="0" err="1"/>
              <a:t>SnPc</a:t>
            </a:r>
            <a:r>
              <a:rPr lang="en-US" sz="2000" b="1" dirty="0"/>
              <a:t> </a:t>
            </a:r>
            <a:r>
              <a:rPr lang="ru-RU" sz="2000" b="1" dirty="0"/>
              <a:t>и</a:t>
            </a:r>
            <a:r>
              <a:rPr lang="en-US" sz="2000" b="1" dirty="0"/>
              <a:t> {</a:t>
            </a:r>
            <a:r>
              <a:rPr lang="en-US" sz="2000" b="1" dirty="0" err="1"/>
              <a:t>Cp</a:t>
            </a:r>
            <a:r>
              <a:rPr lang="en-US" sz="2000" b="1" dirty="0"/>
              <a:t>*</a:t>
            </a:r>
            <a:r>
              <a:rPr lang="en-US" sz="2000" b="1" baseline="-25000" dirty="0"/>
              <a:t>2</a:t>
            </a:r>
            <a:r>
              <a:rPr lang="en-US" sz="2000" b="1" dirty="0"/>
              <a:t>Cr}</a:t>
            </a:r>
            <a:r>
              <a:rPr lang="en-US" sz="2000" b="1" baseline="30000" dirty="0"/>
              <a:t>+</a:t>
            </a:r>
            <a:r>
              <a:rPr lang="en-US" sz="2000" b="1" dirty="0"/>
              <a:t>{Ru</a:t>
            </a:r>
            <a:r>
              <a:rPr lang="en-US" sz="2000" b="1" baseline="-25000" dirty="0"/>
              <a:t>3</a:t>
            </a:r>
            <a:r>
              <a:rPr lang="en-US" sz="2000" b="1" dirty="0"/>
              <a:t>(CO)</a:t>
            </a:r>
            <a:r>
              <a:rPr lang="en-US" sz="2000" b="1" baseline="-25000" dirty="0"/>
              <a:t>11</a:t>
            </a:r>
            <a:r>
              <a:rPr lang="en-US" sz="2000" b="1" dirty="0"/>
              <a:t>[</a:t>
            </a:r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Pc</a:t>
            </a:r>
            <a:r>
              <a:rPr lang="en-US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r>
              <a:rPr lang="en-US" sz="2000" b="1" dirty="0"/>
              <a:t> ∙</a:t>
            </a:r>
            <a:r>
              <a:rPr lang="ru-RU" sz="2000" b="1" dirty="0"/>
              <a:t>С</a:t>
            </a:r>
            <a:r>
              <a:rPr lang="en-US" sz="2000" b="1" baseline="-25000" dirty="0"/>
              <a:t>6</a:t>
            </a:r>
            <a:r>
              <a:rPr lang="ru-RU" sz="2000" b="1" dirty="0"/>
              <a:t>Н</a:t>
            </a:r>
            <a:r>
              <a:rPr lang="en-US" sz="2000" b="1" baseline="-25000" dirty="0"/>
              <a:t>4</a:t>
            </a:r>
            <a:r>
              <a:rPr lang="ru-RU" sz="2000" b="1" dirty="0"/>
              <a:t>С</a:t>
            </a:r>
            <a:r>
              <a:rPr lang="en-US" sz="2000" b="1" dirty="0"/>
              <a:t>l</a:t>
            </a:r>
            <a:r>
              <a:rPr lang="en-US" sz="2000" b="1" baseline="-25000" dirty="0"/>
              <a:t>2</a:t>
            </a:r>
            <a:endParaRPr lang="ru-RU" sz="2000" b="1" dirty="0"/>
          </a:p>
          <a:p>
            <a:endParaRPr lang="ru-RU" sz="135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43448" y="195942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33267"/>
              </p:ext>
            </p:extLst>
          </p:nvPr>
        </p:nvGraphicFramePr>
        <p:xfrm>
          <a:off x="2076103" y="1828800"/>
          <a:ext cx="5664046" cy="436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Graph" r:id="rId3" imgW="2937679" imgH="2252494" progId="Origin50.Graph">
                  <p:embed/>
                </p:oleObj>
              </mc:Choice>
              <mc:Fallback>
                <p:oleObj name="Graph" r:id="rId3" imgW="2937679" imgH="2252494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103" y="1828800"/>
                        <a:ext cx="5664046" cy="43652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8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500" y="241069"/>
            <a:ext cx="7514035" cy="695152"/>
          </a:xfrm>
        </p:spPr>
        <p:txBody>
          <a:bodyPr>
            <a:noAutofit/>
          </a:bodyPr>
          <a:lstStyle/>
          <a:p>
            <a:r>
              <a:rPr lang="ru-RU" dirty="0" smtClean="0"/>
              <a:t>Кристаллическая структура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247" y="1166899"/>
            <a:ext cx="77266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Анион-радикальная соль </a:t>
            </a:r>
            <a:r>
              <a:rPr lang="en-US" sz="2000" b="1" dirty="0"/>
              <a:t>{</a:t>
            </a:r>
            <a:r>
              <a:rPr lang="en-US" sz="2000" b="1" dirty="0" err="1"/>
              <a:t>Cp</a:t>
            </a:r>
            <a:r>
              <a:rPr lang="en-US" sz="2000" b="1" dirty="0"/>
              <a:t>*</a:t>
            </a:r>
            <a:r>
              <a:rPr lang="en-US" sz="2000" b="1" baseline="-25000" dirty="0"/>
              <a:t>2</a:t>
            </a:r>
            <a:r>
              <a:rPr lang="en-US" sz="2000" b="1" dirty="0"/>
              <a:t>Cr}</a:t>
            </a:r>
            <a:r>
              <a:rPr lang="en-US" sz="2000" b="1" baseline="30000" dirty="0"/>
              <a:t>+</a:t>
            </a:r>
            <a:r>
              <a:rPr lang="en-US" sz="2000" b="1" dirty="0"/>
              <a:t>{Ru</a:t>
            </a:r>
            <a:r>
              <a:rPr lang="en-US" sz="2000" b="1" baseline="-25000" dirty="0"/>
              <a:t>3</a:t>
            </a:r>
            <a:r>
              <a:rPr lang="en-US" sz="2000" b="1" dirty="0"/>
              <a:t>(CO)</a:t>
            </a:r>
            <a:r>
              <a:rPr lang="en-US" sz="2000" b="1" baseline="-25000" dirty="0"/>
              <a:t>11</a:t>
            </a:r>
            <a:r>
              <a:rPr lang="en-US" sz="2000" b="1" dirty="0"/>
              <a:t>[</a:t>
            </a:r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Pc</a:t>
            </a:r>
            <a:r>
              <a:rPr lang="en-US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r>
              <a:rPr lang="en-US" sz="2000" b="1" dirty="0"/>
              <a:t> ∙</a:t>
            </a:r>
            <a:r>
              <a:rPr lang="ru-RU" sz="2000" b="1" dirty="0"/>
              <a:t>С</a:t>
            </a:r>
            <a:r>
              <a:rPr lang="en-US" sz="2000" b="1" baseline="-25000" dirty="0"/>
              <a:t>6</a:t>
            </a:r>
            <a:r>
              <a:rPr lang="ru-RU" sz="2000" b="1" dirty="0"/>
              <a:t>Н</a:t>
            </a:r>
            <a:r>
              <a:rPr lang="en-US" sz="2000" b="1" baseline="-25000" dirty="0"/>
              <a:t>4</a:t>
            </a:r>
            <a:r>
              <a:rPr lang="ru-RU" sz="2000" b="1" dirty="0"/>
              <a:t>С</a:t>
            </a:r>
            <a:r>
              <a:rPr lang="en-US" sz="2000" b="1" dirty="0"/>
              <a:t>l</a:t>
            </a:r>
            <a:r>
              <a:rPr lang="en-US" sz="2000" b="1" baseline="-25000" dirty="0"/>
              <a:t>2</a:t>
            </a:r>
            <a:endParaRPr lang="ru-RU" sz="2000" b="1" dirty="0"/>
          </a:p>
          <a:p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2164" t="5367" r="13361" b="16956"/>
          <a:stretch/>
        </p:blipFill>
        <p:spPr>
          <a:xfrm>
            <a:off x="615142" y="3374967"/>
            <a:ext cx="3966738" cy="209376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816812" y="3217026"/>
            <a:ext cx="4152620" cy="238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141" t="10125" r="27826" b="10023"/>
          <a:stretch/>
        </p:blipFill>
        <p:spPr>
          <a:xfrm>
            <a:off x="928944" y="1330038"/>
            <a:ext cx="3454439" cy="23680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3431" y="287830"/>
            <a:ext cx="742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Анион-радикальная соль {</a:t>
            </a:r>
            <a:r>
              <a:rPr lang="ru-RU" sz="2000" b="1" dirty="0" err="1"/>
              <a:t>cryptand</a:t>
            </a:r>
            <a:r>
              <a:rPr lang="ru-RU" sz="2000" b="1" dirty="0"/>
              <a:t>(</a:t>
            </a:r>
            <a:r>
              <a:rPr lang="ru-RU" sz="2000" b="1" dirty="0" err="1"/>
              <a:t>Na</a:t>
            </a:r>
            <a:r>
              <a:rPr lang="ru-RU" sz="2000" b="1" baseline="30000" dirty="0"/>
              <a:t>+</a:t>
            </a:r>
            <a:r>
              <a:rPr lang="ru-RU" sz="2000" b="1" dirty="0"/>
              <a:t>)}{</a:t>
            </a:r>
            <a:r>
              <a:rPr lang="en-US" sz="2000" b="1" dirty="0"/>
              <a:t>Ru</a:t>
            </a:r>
            <a:r>
              <a:rPr lang="ru-RU" sz="2000" b="1" baseline="-25000" dirty="0"/>
              <a:t>3</a:t>
            </a:r>
            <a:r>
              <a:rPr lang="ru-RU" sz="2000" b="1" dirty="0"/>
              <a:t>(CO)</a:t>
            </a:r>
            <a:r>
              <a:rPr lang="ru-RU" sz="2000" b="1" baseline="-25000" dirty="0"/>
              <a:t>11</a:t>
            </a:r>
            <a:r>
              <a:rPr lang="ru-RU" sz="2000" b="1" dirty="0"/>
              <a:t>[</a:t>
            </a:r>
            <a:r>
              <a:rPr lang="ru-RU" sz="2000" b="1" dirty="0" err="1"/>
              <a:t>Sn</a:t>
            </a:r>
            <a:r>
              <a:rPr lang="en-US" sz="2000" b="1" baseline="30000" dirty="0"/>
              <a:t>II</a:t>
            </a:r>
            <a:r>
              <a:rPr lang="ru-RU" sz="2000" b="1" dirty="0" err="1"/>
              <a:t>Pc</a:t>
            </a:r>
            <a:r>
              <a:rPr lang="ru-RU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23458" r="15647"/>
          <a:stretch/>
        </p:blipFill>
        <p:spPr bwMode="auto">
          <a:xfrm>
            <a:off x="4659283" y="1113905"/>
            <a:ext cx="4227022" cy="2900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15590" r="19854"/>
          <a:stretch/>
        </p:blipFill>
        <p:spPr bwMode="auto">
          <a:xfrm>
            <a:off x="2638641" y="4305993"/>
            <a:ext cx="3030639" cy="2359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69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748" y="369917"/>
            <a:ext cx="7514035" cy="738794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088" y="2540578"/>
            <a:ext cx="8237912" cy="2660073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Разработаны </a:t>
            </a:r>
            <a:r>
              <a:rPr lang="ru-RU" sz="2000" dirty="0"/>
              <a:t>методики синтеза координационного комплекса </a:t>
            </a:r>
            <a:r>
              <a:rPr lang="ru-RU" sz="2000" dirty="0" err="1"/>
              <a:t>фталоцианина</a:t>
            </a:r>
            <a:r>
              <a:rPr lang="ru-RU" sz="2000" dirty="0"/>
              <a:t> олова с кластером рутения и получены его анион радикальные соли </a:t>
            </a:r>
            <a:r>
              <a:rPr lang="ru-RU" sz="2000" b="1" dirty="0"/>
              <a:t>{</a:t>
            </a:r>
            <a:r>
              <a:rPr lang="en-US" sz="2000" b="1" dirty="0" err="1"/>
              <a:t>cryptand</a:t>
            </a:r>
            <a:r>
              <a:rPr lang="ru-RU" sz="2000" b="1" dirty="0"/>
              <a:t>(</a:t>
            </a:r>
            <a:r>
              <a:rPr lang="en-US" sz="2000" b="1" dirty="0"/>
              <a:t>Na</a:t>
            </a:r>
            <a:r>
              <a:rPr lang="ru-RU" sz="2000" b="1" baseline="30000" dirty="0"/>
              <a:t>+</a:t>
            </a:r>
            <a:r>
              <a:rPr lang="ru-RU" sz="2000" b="1" dirty="0"/>
              <a:t>)}{</a:t>
            </a:r>
            <a:r>
              <a:rPr lang="en-US" sz="2000" b="1" dirty="0"/>
              <a:t>Ru</a:t>
            </a:r>
            <a:r>
              <a:rPr lang="ru-RU" sz="2000" b="1" baseline="-25000" dirty="0"/>
              <a:t>3</a:t>
            </a:r>
            <a:r>
              <a:rPr lang="ru-RU" sz="2000" b="1" dirty="0"/>
              <a:t>(</a:t>
            </a:r>
            <a:r>
              <a:rPr lang="en-US" sz="2000" b="1" dirty="0"/>
              <a:t>CO</a:t>
            </a:r>
            <a:r>
              <a:rPr lang="ru-RU" sz="2000" b="1" dirty="0"/>
              <a:t>)</a:t>
            </a:r>
            <a:r>
              <a:rPr lang="ru-RU" sz="2000" b="1" baseline="-25000" dirty="0"/>
              <a:t>11</a:t>
            </a:r>
            <a:r>
              <a:rPr lang="ru-RU" sz="2000" b="1" dirty="0"/>
              <a:t>[</a:t>
            </a:r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Pc</a:t>
            </a:r>
            <a:r>
              <a:rPr lang="ru-RU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r>
              <a:rPr lang="ru-RU" sz="2000" b="1" dirty="0"/>
              <a:t> </a:t>
            </a:r>
            <a:r>
              <a:rPr lang="ru-RU" sz="2000" dirty="0"/>
              <a:t>и </a:t>
            </a:r>
            <a:r>
              <a:rPr lang="ru-RU" sz="2000" b="1" dirty="0"/>
              <a:t>{</a:t>
            </a:r>
            <a:r>
              <a:rPr lang="en-US" sz="2000" b="1" dirty="0" err="1"/>
              <a:t>Cp</a:t>
            </a:r>
            <a:r>
              <a:rPr lang="ru-RU" sz="2000" b="1" dirty="0"/>
              <a:t>*</a:t>
            </a:r>
            <a:r>
              <a:rPr lang="ru-RU" sz="2000" b="1" baseline="-25000" dirty="0"/>
              <a:t>2</a:t>
            </a:r>
            <a:r>
              <a:rPr lang="en-US" sz="2000" b="1" dirty="0"/>
              <a:t>Cr</a:t>
            </a:r>
            <a:r>
              <a:rPr lang="ru-RU" sz="2000" b="1" dirty="0"/>
              <a:t>}</a:t>
            </a:r>
            <a:r>
              <a:rPr lang="ru-RU" sz="2000" b="1" baseline="30000" dirty="0"/>
              <a:t>+</a:t>
            </a:r>
            <a:r>
              <a:rPr lang="ru-RU" sz="2000" b="1" dirty="0"/>
              <a:t>{</a:t>
            </a:r>
            <a:r>
              <a:rPr lang="en-US" sz="2000" b="1" dirty="0"/>
              <a:t>Ru</a:t>
            </a:r>
            <a:r>
              <a:rPr lang="ru-RU" sz="2000" b="1" baseline="-25000" dirty="0"/>
              <a:t>3</a:t>
            </a:r>
            <a:r>
              <a:rPr lang="ru-RU" sz="2000" b="1" dirty="0"/>
              <a:t>(</a:t>
            </a:r>
            <a:r>
              <a:rPr lang="en-US" sz="2000" b="1" dirty="0"/>
              <a:t>CO</a:t>
            </a:r>
            <a:r>
              <a:rPr lang="ru-RU" sz="2000" b="1" dirty="0"/>
              <a:t>)</a:t>
            </a:r>
            <a:r>
              <a:rPr lang="ru-RU" sz="2000" b="1" baseline="-25000" dirty="0"/>
              <a:t>11</a:t>
            </a:r>
            <a:r>
              <a:rPr lang="ru-RU" sz="2000" b="1" dirty="0"/>
              <a:t>[</a:t>
            </a:r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Pc</a:t>
            </a:r>
            <a:r>
              <a:rPr lang="ru-RU" sz="2000" b="1" dirty="0"/>
              <a:t>(3-)]}</a:t>
            </a:r>
            <a:r>
              <a:rPr lang="ru-RU" sz="2000" baseline="30000" dirty="0">
                <a:sym typeface="Symbol" panose="05050102010706020507" pitchFamily="18" charset="2"/>
              </a:rPr>
              <a:t></a:t>
            </a:r>
            <a:r>
              <a:rPr lang="ru-RU" sz="2000" dirty="0"/>
              <a:t> </a:t>
            </a:r>
            <a:r>
              <a:rPr lang="ru-RU" sz="2000" b="1" dirty="0"/>
              <a:t>∙С</a:t>
            </a:r>
            <a:r>
              <a:rPr lang="ru-RU" sz="2000" b="1" baseline="-25000" dirty="0"/>
              <a:t>6</a:t>
            </a:r>
            <a:r>
              <a:rPr lang="ru-RU" sz="2000" b="1" dirty="0"/>
              <a:t>Н</a:t>
            </a:r>
            <a:r>
              <a:rPr lang="ru-RU" sz="2000" b="1" baseline="-25000" dirty="0"/>
              <a:t>4</a:t>
            </a:r>
            <a:r>
              <a:rPr lang="ru-RU" sz="2000" b="1" dirty="0"/>
              <a:t>С</a:t>
            </a:r>
            <a:r>
              <a:rPr lang="en-US" sz="2000" b="1" dirty="0"/>
              <a:t>l</a:t>
            </a:r>
            <a:r>
              <a:rPr lang="ru-RU" sz="2000" b="1" baseline="-25000" dirty="0"/>
              <a:t>2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Получены монокристаллы солей, пригодные для рентгеноструктурного анализа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Полученные соединения полностью охарактеризованы методами ИК- и электронной спектроскопии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Установлены кристаллические структуры полученных соединений. Показано, что в обоих случаях образовался анион-радикальный комплекс </a:t>
            </a:r>
            <a:r>
              <a:rPr lang="ru-RU" sz="2000" dirty="0" err="1"/>
              <a:t>фталоцианина</a:t>
            </a:r>
            <a:r>
              <a:rPr lang="ru-RU" sz="2000" dirty="0"/>
              <a:t> олова(II) с кластером Ru</a:t>
            </a:r>
            <a:r>
              <a:rPr lang="ru-RU" sz="2000" baseline="-25000" dirty="0"/>
              <a:t>3</a:t>
            </a:r>
            <a:r>
              <a:rPr lang="ru-RU" sz="2000" dirty="0"/>
              <a:t>(CO)</a:t>
            </a:r>
            <a:r>
              <a:rPr lang="ru-RU" sz="2000" baseline="-25000" dirty="0"/>
              <a:t>11</a:t>
            </a:r>
            <a:r>
              <a:rPr lang="ru-RU" sz="2000" dirty="0"/>
              <a:t> </a:t>
            </a:r>
            <a:r>
              <a:rPr lang="ru-RU" sz="2000" dirty="0" smtClean="0"/>
              <a:t>посредством </a:t>
            </a:r>
            <a:r>
              <a:rPr lang="ru-RU" sz="2000" dirty="0"/>
              <a:t>связи металл-металл, за счет отрыва одной СО-группы.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46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01" y="3123509"/>
            <a:ext cx="7514035" cy="688917"/>
          </a:xfrm>
        </p:spPr>
        <p:txBody>
          <a:bodyPr>
            <a:no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168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090" y="296142"/>
            <a:ext cx="3026505" cy="569421"/>
          </a:xfrm>
        </p:spPr>
        <p:txBody>
          <a:bodyPr>
            <a:no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09" y="4195053"/>
            <a:ext cx="1983190" cy="151720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00" y="4372537"/>
            <a:ext cx="2407392" cy="142401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66" y="3958937"/>
            <a:ext cx="2248291" cy="2159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3342" y="1144038"/>
            <a:ext cx="4669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Кластеры переходных металлов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150" y="1859900"/>
            <a:ext cx="7847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Кластеры переходных металлов способны проявлять специфические каталитические свойства благодаря многоцентровым взаимодействиям между молекулами субстратов и полиметаллическим остовом кластеров, а также широким возможностям варьирования состава и структуры самого кластерного ядра, его геометрии и </a:t>
            </a:r>
            <a:r>
              <a:rPr lang="ru-RU" dirty="0" err="1"/>
              <a:t>лигандного</a:t>
            </a:r>
            <a:r>
              <a:rPr lang="ru-RU" dirty="0"/>
              <a:t> окружения.</a:t>
            </a:r>
          </a:p>
        </p:txBody>
      </p:sp>
    </p:spTree>
    <p:extLst>
      <p:ext uri="{BB962C8B-B14F-4D97-AF65-F5344CB8AC3E}">
        <p14:creationId xmlns:p14="http://schemas.microsoft.com/office/powerpoint/2010/main" val="40245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885" y="929986"/>
            <a:ext cx="720297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Фталоцианины</a:t>
            </a:r>
            <a:r>
              <a:rPr lang="ru-RU" dirty="0"/>
              <a:t> – устойчивые π–сопряженные макроциклические </a:t>
            </a:r>
            <a:r>
              <a:rPr lang="ru-RU" dirty="0" err="1"/>
              <a:t>лиганды</a:t>
            </a:r>
            <a:r>
              <a:rPr lang="ru-RU" dirty="0"/>
              <a:t>, структурно родственные </a:t>
            </a:r>
            <a:r>
              <a:rPr lang="ru-RU" dirty="0" err="1"/>
              <a:t>порфиринам</a:t>
            </a:r>
            <a:r>
              <a:rPr lang="ru-RU" dirty="0"/>
              <a:t>. Они могут координировать с большинством металлов и различными заместителями могут быть переведены в различные </a:t>
            </a:r>
            <a:r>
              <a:rPr lang="ru-RU" dirty="0" smtClean="0"/>
              <a:t>производные.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Области </a:t>
            </a:r>
            <a:r>
              <a:rPr lang="ru-RU" dirty="0"/>
              <a:t>применения </a:t>
            </a:r>
            <a:r>
              <a:rPr lang="ru-RU" dirty="0" err="1"/>
              <a:t>фталоцианинов</a:t>
            </a:r>
            <a:r>
              <a:rPr lang="ru-RU" dirty="0"/>
              <a:t> очень разнообразны:</a:t>
            </a:r>
          </a:p>
          <a:p>
            <a:endParaRPr lang="ru-RU" sz="1350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805" y="3086288"/>
            <a:ext cx="6955678" cy="299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6056" y="316922"/>
            <a:ext cx="210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/>
              <a:t>Фталоцианины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882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754" y="280555"/>
            <a:ext cx="5813347" cy="851015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796" y="3555769"/>
            <a:ext cx="7514035" cy="2343151"/>
          </a:xfrm>
        </p:spPr>
        <p:txBody>
          <a:bodyPr>
            <a:normAutofit/>
          </a:bodyPr>
          <a:lstStyle/>
          <a:p>
            <a:r>
              <a:rPr lang="ru-RU" sz="1800" dirty="0"/>
              <a:t>Разработать методику синтеза и получить координационный комплекс </a:t>
            </a:r>
            <a:r>
              <a:rPr lang="ru-RU" sz="1800" dirty="0" err="1"/>
              <a:t>фталоцианина</a:t>
            </a:r>
            <a:r>
              <a:rPr lang="ru-RU" sz="1800" dirty="0"/>
              <a:t> олова с кластером рутения.</a:t>
            </a:r>
          </a:p>
          <a:p>
            <a:r>
              <a:rPr lang="ru-RU" sz="1800" dirty="0"/>
              <a:t>Выделить монокристаллы полученного соединения.</a:t>
            </a:r>
          </a:p>
          <a:p>
            <a:r>
              <a:rPr lang="ru-RU" sz="1800" dirty="0"/>
              <a:t>Изучить оптические свойства комплекса.</a:t>
            </a:r>
          </a:p>
          <a:p>
            <a:r>
              <a:rPr lang="ru-RU" sz="1800" dirty="0"/>
              <a:t>Установить кристаллическую структуру полученного соединения.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613" y="1312372"/>
            <a:ext cx="7493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Получение координационного комплекса </a:t>
            </a:r>
            <a:r>
              <a:rPr lang="ru-RU" sz="2200" b="1" dirty="0" err="1"/>
              <a:t>фталоцианина</a:t>
            </a:r>
            <a:r>
              <a:rPr lang="ru-RU" sz="2200" b="1" dirty="0"/>
              <a:t> олова с кластером рутения.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2506" y="2683973"/>
            <a:ext cx="641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выполнения работы необходимо решить следующие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23067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096" y="201585"/>
            <a:ext cx="3942983" cy="757497"/>
          </a:xfrm>
        </p:spPr>
        <p:txBody>
          <a:bodyPr/>
          <a:lstStyle/>
          <a:p>
            <a:r>
              <a:rPr lang="ru-RU" dirty="0" smtClean="0"/>
              <a:t>Синтез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2238" y="1090006"/>
            <a:ext cx="663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1)Синтез комплекса {</a:t>
            </a:r>
            <a:r>
              <a:rPr lang="ru-RU" sz="2000" dirty="0" err="1"/>
              <a:t>cryptand</a:t>
            </a:r>
            <a:r>
              <a:rPr lang="ru-RU" sz="2000" dirty="0"/>
              <a:t>(</a:t>
            </a:r>
            <a:r>
              <a:rPr lang="ru-RU" sz="2000" dirty="0" err="1"/>
              <a:t>Na</a:t>
            </a:r>
            <a:r>
              <a:rPr lang="ru-RU" sz="2000" baseline="30000" dirty="0"/>
              <a:t>+</a:t>
            </a:r>
            <a:r>
              <a:rPr lang="ru-RU" sz="2000" dirty="0"/>
              <a:t>)}{</a:t>
            </a:r>
            <a:r>
              <a:rPr lang="en-US" sz="2000" dirty="0"/>
              <a:t>Ru</a:t>
            </a:r>
            <a:r>
              <a:rPr lang="ru-RU" sz="2000" baseline="-25000" dirty="0"/>
              <a:t>3</a:t>
            </a:r>
            <a:r>
              <a:rPr lang="ru-RU" sz="2000" dirty="0"/>
              <a:t>(CO)</a:t>
            </a:r>
            <a:r>
              <a:rPr lang="ru-RU" sz="2000" baseline="-25000" dirty="0"/>
              <a:t>11</a:t>
            </a:r>
            <a:r>
              <a:rPr lang="ru-RU" sz="2000" dirty="0"/>
              <a:t>[</a:t>
            </a:r>
            <a:r>
              <a:rPr lang="ru-RU" sz="2000" dirty="0" err="1"/>
              <a:t>Sn</a:t>
            </a:r>
            <a:r>
              <a:rPr lang="en-US" sz="2000" baseline="30000" dirty="0"/>
              <a:t>II</a:t>
            </a:r>
            <a:r>
              <a:rPr lang="ru-RU" sz="2000" dirty="0" err="1"/>
              <a:t>Pc</a:t>
            </a:r>
            <a:r>
              <a:rPr lang="ru-RU" sz="2000" dirty="0"/>
              <a:t>(3-)]}</a:t>
            </a:r>
            <a:r>
              <a:rPr lang="ru-RU" sz="2000" baseline="30000" dirty="0">
                <a:sym typeface="Symbol" panose="05050102010706020507" pitchFamily="18" charset="2"/>
              </a:rPr>
              <a:t>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64275" y="1765416"/>
            <a:ext cx="810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</a:t>
            </a:r>
            <a:r>
              <a:rPr lang="ru-RU" sz="2000" b="1" dirty="0"/>
              <a:t>с</a:t>
            </a:r>
            <a:r>
              <a:rPr lang="en-US" sz="2000" b="1" dirty="0"/>
              <a:t> + Crypt + </a:t>
            </a:r>
            <a:r>
              <a:rPr lang="en-US" sz="2000" b="1" dirty="0" err="1"/>
              <a:t>NaFlu</a:t>
            </a:r>
            <a:r>
              <a:rPr lang="en-US" sz="2000" b="1" dirty="0"/>
              <a:t> + Ru</a:t>
            </a:r>
            <a:r>
              <a:rPr lang="en-US" sz="2000" b="1" baseline="-25000" dirty="0"/>
              <a:t>3</a:t>
            </a:r>
            <a:r>
              <a:rPr lang="en-US" sz="2000" b="1" dirty="0"/>
              <a:t>(CO)</a:t>
            </a:r>
            <a:r>
              <a:rPr lang="en-US" sz="2000" b="1" baseline="-25000" dirty="0"/>
              <a:t>12</a:t>
            </a:r>
            <a:r>
              <a:rPr lang="en-US" sz="2000" b="1" dirty="0"/>
              <a:t>     =&gt; </a:t>
            </a:r>
            <a:r>
              <a:rPr lang="ru-RU" sz="2000" dirty="0"/>
              <a:t>   </a:t>
            </a:r>
          </a:p>
          <a:p>
            <a:r>
              <a:rPr lang="ru-RU" sz="2000" dirty="0"/>
              <a:t> </a:t>
            </a:r>
          </a:p>
          <a:p>
            <a:r>
              <a:rPr lang="ru-RU" sz="2000" b="1" dirty="0"/>
              <a:t>	</a:t>
            </a:r>
            <a:r>
              <a:rPr lang="ru-RU" sz="2000" b="1" dirty="0" smtClean="0"/>
              <a:t>	       </a:t>
            </a:r>
            <a:r>
              <a:rPr lang="en-US" sz="2000" b="1" dirty="0" smtClean="0"/>
              <a:t>{</a:t>
            </a:r>
            <a:r>
              <a:rPr lang="en-US" sz="2000" b="1" dirty="0" err="1"/>
              <a:t>cryptand</a:t>
            </a:r>
            <a:r>
              <a:rPr lang="en-US" sz="2000" b="1" dirty="0"/>
              <a:t>(Na</a:t>
            </a:r>
            <a:r>
              <a:rPr lang="en-US" sz="2000" b="1" baseline="30000" dirty="0"/>
              <a:t>+</a:t>
            </a:r>
            <a:r>
              <a:rPr lang="en-US" sz="2000" b="1" dirty="0"/>
              <a:t>)}{Ru</a:t>
            </a:r>
            <a:r>
              <a:rPr lang="en-US" sz="2000" b="1" baseline="-25000" dirty="0"/>
              <a:t>3</a:t>
            </a:r>
            <a:r>
              <a:rPr lang="en-US" sz="2000" b="1" dirty="0"/>
              <a:t>(CO)</a:t>
            </a:r>
            <a:r>
              <a:rPr lang="en-US" sz="2000" b="1" baseline="-25000" dirty="0"/>
              <a:t>11</a:t>
            </a:r>
            <a:r>
              <a:rPr lang="en-US" sz="2000" b="1" dirty="0"/>
              <a:t>[</a:t>
            </a:r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Pc</a:t>
            </a:r>
            <a:r>
              <a:rPr lang="en-US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r>
              <a:rPr lang="en-US" sz="2000" b="1" dirty="0"/>
              <a:t> + </a:t>
            </a:r>
            <a:r>
              <a:rPr lang="ru-RU" sz="2000" b="1" dirty="0" err="1"/>
              <a:t>флуоренон</a:t>
            </a:r>
            <a:endParaRPr lang="ru-RU" sz="2000" dirty="0"/>
          </a:p>
        </p:txBody>
      </p:sp>
      <p:pic>
        <p:nvPicPr>
          <p:cNvPr id="12" name="Рисунок 11" descr="криптанд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310" y="3632663"/>
            <a:ext cx="1603951" cy="164567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935087" y="46513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665466"/>
              </p:ext>
            </p:extLst>
          </p:nvPr>
        </p:nvGraphicFramePr>
        <p:xfrm>
          <a:off x="3348641" y="3757353"/>
          <a:ext cx="1988297" cy="148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S ChemDraw Drawing" r:id="rId4" imgW="1923059" imgH="1439826" progId="ChemDraw.Document.6.0">
                  <p:embed/>
                </p:oleObj>
              </mc:Choice>
              <mc:Fallback>
                <p:oleObj name="CS ChemDraw Drawing" r:id="rId4" imgW="1923059" imgH="143982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641" y="3757353"/>
                        <a:ext cx="1988297" cy="14882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28" y="3516284"/>
            <a:ext cx="2578123" cy="17456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79752" y="5398898"/>
            <a:ext cx="9140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Crypt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23547" y="5418738"/>
            <a:ext cx="965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prstClr val="black"/>
                </a:solidFill>
              </a:rPr>
              <a:t>NaFlu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46266" y="5459615"/>
            <a:ext cx="13719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Ru</a:t>
            </a:r>
            <a:r>
              <a:rPr lang="en-US" sz="2200" b="1" baseline="-25000" dirty="0">
                <a:solidFill>
                  <a:prstClr val="black"/>
                </a:solidFill>
              </a:rPr>
              <a:t>3</a:t>
            </a:r>
            <a:r>
              <a:rPr lang="en-US" sz="2200" b="1" dirty="0">
                <a:solidFill>
                  <a:prstClr val="black"/>
                </a:solidFill>
              </a:rPr>
              <a:t>(CO)</a:t>
            </a:r>
            <a:r>
              <a:rPr lang="en-US" sz="2200" b="1" baseline="-25000" dirty="0">
                <a:solidFill>
                  <a:prstClr val="black"/>
                </a:solidFill>
              </a:rPr>
              <a:t>12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4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397972"/>
            <a:ext cx="709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2)</a:t>
            </a:r>
            <a:r>
              <a:rPr lang="ru-RU" sz="2000" b="1" dirty="0"/>
              <a:t> </a:t>
            </a:r>
            <a:r>
              <a:rPr lang="ru-RU" sz="2000" dirty="0"/>
              <a:t>Синтез комплекса {</a:t>
            </a:r>
            <a:r>
              <a:rPr lang="en-US" sz="2000" dirty="0" err="1"/>
              <a:t>Cp</a:t>
            </a:r>
            <a:r>
              <a:rPr lang="ru-RU" sz="2000" dirty="0"/>
              <a:t>*</a:t>
            </a:r>
            <a:r>
              <a:rPr lang="ru-RU" sz="2000" baseline="-25000" dirty="0"/>
              <a:t>2</a:t>
            </a:r>
            <a:r>
              <a:rPr lang="en-US" sz="2000" dirty="0"/>
              <a:t>Cr</a:t>
            </a:r>
            <a:r>
              <a:rPr lang="ru-RU" sz="2000" dirty="0"/>
              <a:t>}</a:t>
            </a:r>
            <a:r>
              <a:rPr lang="ru-RU" sz="2000" baseline="30000" dirty="0"/>
              <a:t>+</a:t>
            </a:r>
            <a:r>
              <a:rPr lang="ru-RU" sz="2000" dirty="0"/>
              <a:t>{</a:t>
            </a:r>
            <a:r>
              <a:rPr lang="en-US" sz="2000" dirty="0"/>
              <a:t>Ru</a:t>
            </a:r>
            <a:r>
              <a:rPr lang="ru-RU" sz="2000" baseline="-25000" dirty="0"/>
              <a:t>3</a:t>
            </a:r>
            <a:r>
              <a:rPr lang="ru-RU" sz="2000" dirty="0"/>
              <a:t>(</a:t>
            </a:r>
            <a:r>
              <a:rPr lang="en-US" sz="2000" dirty="0"/>
              <a:t>CO</a:t>
            </a:r>
            <a:r>
              <a:rPr lang="ru-RU" sz="2000" dirty="0"/>
              <a:t>)</a:t>
            </a:r>
            <a:r>
              <a:rPr lang="ru-RU" sz="2000" baseline="-25000" dirty="0"/>
              <a:t>11</a:t>
            </a:r>
            <a:r>
              <a:rPr lang="ru-RU" sz="2000" dirty="0"/>
              <a:t>[</a:t>
            </a:r>
            <a:r>
              <a:rPr lang="en-US" sz="2000" dirty="0" err="1"/>
              <a:t>Sn</a:t>
            </a:r>
            <a:r>
              <a:rPr lang="en-US" sz="2000" baseline="30000" dirty="0" err="1"/>
              <a:t>II</a:t>
            </a:r>
            <a:r>
              <a:rPr lang="en-US" sz="2000" dirty="0" err="1"/>
              <a:t>Pc</a:t>
            </a:r>
            <a:r>
              <a:rPr lang="ru-RU" sz="2000" dirty="0"/>
              <a:t>(3-)]}</a:t>
            </a:r>
            <a:r>
              <a:rPr lang="ru-RU" sz="2000" baseline="30000" dirty="0">
                <a:sym typeface="Symbol" panose="05050102010706020507" pitchFamily="18" charset="2"/>
              </a:rPr>
              <a:t></a:t>
            </a:r>
            <a:r>
              <a:rPr lang="ru-RU" sz="2000" dirty="0"/>
              <a:t> ∙С</a:t>
            </a:r>
            <a:r>
              <a:rPr lang="ru-RU" sz="2000" baseline="-25000" dirty="0"/>
              <a:t>6</a:t>
            </a:r>
            <a:r>
              <a:rPr lang="ru-RU" sz="2000" dirty="0"/>
              <a:t>Н</a:t>
            </a:r>
            <a:r>
              <a:rPr lang="ru-RU" sz="2000" baseline="-25000" dirty="0"/>
              <a:t>4</a:t>
            </a:r>
            <a:r>
              <a:rPr lang="ru-RU" sz="2000" dirty="0"/>
              <a:t>С</a:t>
            </a:r>
            <a:r>
              <a:rPr lang="en-US" sz="2000" dirty="0"/>
              <a:t>l</a:t>
            </a:r>
            <a:r>
              <a:rPr lang="ru-RU" sz="2000" baseline="-25000" dirty="0"/>
              <a:t>2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53391" y="1262496"/>
            <a:ext cx="5420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Cp</a:t>
            </a:r>
            <a:r>
              <a:rPr lang="ru-RU" sz="2000" b="1" dirty="0"/>
              <a:t>*</a:t>
            </a:r>
            <a:r>
              <a:rPr lang="ru-RU" sz="2000" b="1" baseline="-25000" dirty="0"/>
              <a:t>2</a:t>
            </a:r>
            <a:r>
              <a:rPr lang="en-US" sz="2000" b="1" dirty="0"/>
              <a:t>Cr + Ru</a:t>
            </a:r>
            <a:r>
              <a:rPr lang="en-US" sz="2000" b="1" baseline="-25000" dirty="0"/>
              <a:t>3</a:t>
            </a:r>
            <a:r>
              <a:rPr lang="en-US" sz="2000" b="1" dirty="0"/>
              <a:t>(CO)</a:t>
            </a:r>
            <a:r>
              <a:rPr lang="en-US" sz="2000" b="1" baseline="-25000" dirty="0"/>
              <a:t>12</a:t>
            </a:r>
            <a:r>
              <a:rPr lang="en-US" sz="2000" b="1" dirty="0"/>
              <a:t>     =&gt; </a:t>
            </a:r>
            <a:r>
              <a:rPr lang="ru-RU" sz="2000" b="1" dirty="0"/>
              <a:t>    (</a:t>
            </a:r>
            <a:r>
              <a:rPr lang="en-US" sz="2000" b="1" dirty="0" err="1"/>
              <a:t>Cp</a:t>
            </a:r>
            <a:r>
              <a:rPr lang="ru-RU" sz="2000" b="1" dirty="0"/>
              <a:t>*</a:t>
            </a:r>
            <a:r>
              <a:rPr lang="ru-RU" sz="2000" b="1" baseline="-25000" dirty="0"/>
              <a:t>2</a:t>
            </a:r>
            <a:r>
              <a:rPr lang="en-US" sz="2000" b="1" dirty="0"/>
              <a:t>Cr</a:t>
            </a:r>
            <a:r>
              <a:rPr lang="ru-RU" sz="2000" b="1" baseline="30000" dirty="0"/>
              <a:t>+</a:t>
            </a:r>
            <a:r>
              <a:rPr lang="ru-RU" sz="2000" b="1" dirty="0"/>
              <a:t>)</a:t>
            </a:r>
            <a:r>
              <a:rPr lang="ru-RU" sz="2000" b="1" baseline="-25000" dirty="0"/>
              <a:t>2</a:t>
            </a:r>
            <a:r>
              <a:rPr lang="ru-RU" sz="2000" b="1" dirty="0"/>
              <a:t>(</a:t>
            </a:r>
            <a:r>
              <a:rPr lang="en-US" sz="2000" b="1" dirty="0"/>
              <a:t>Ru</a:t>
            </a:r>
            <a:r>
              <a:rPr lang="ru-RU" sz="2000" b="1" baseline="-25000" dirty="0"/>
              <a:t>6</a:t>
            </a:r>
            <a:r>
              <a:rPr lang="ru-RU" sz="2000" b="1" dirty="0"/>
              <a:t>(</a:t>
            </a:r>
            <a:r>
              <a:rPr lang="en-US" sz="2000" b="1" dirty="0"/>
              <a:t>CO</a:t>
            </a:r>
            <a:r>
              <a:rPr lang="ru-RU" sz="2000" b="1" dirty="0"/>
              <a:t>)</a:t>
            </a:r>
            <a:r>
              <a:rPr lang="ru-RU" sz="2000" b="1" baseline="-25000" dirty="0"/>
              <a:t>18</a:t>
            </a:r>
            <a:r>
              <a:rPr lang="ru-RU" sz="2000" b="1" dirty="0"/>
              <a:t>)</a:t>
            </a:r>
            <a:r>
              <a:rPr lang="ru-RU" sz="2000" b="1" baseline="30000" dirty="0"/>
              <a:t>2-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39338" y="2025188"/>
            <a:ext cx="806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Sn</a:t>
            </a:r>
            <a:r>
              <a:rPr lang="en-US" sz="2000" b="1" baseline="30000" dirty="0" err="1"/>
              <a:t>IV</a:t>
            </a:r>
            <a:r>
              <a:rPr lang="en-US" sz="2000" b="1" dirty="0" err="1"/>
              <a:t>Cl</a:t>
            </a:r>
            <a:r>
              <a:rPr lang="ru-RU" sz="2000" b="1" baseline="-25000" dirty="0"/>
              <a:t>2</a:t>
            </a:r>
            <a:r>
              <a:rPr lang="en-US" sz="2000" b="1" dirty="0"/>
              <a:t>P</a:t>
            </a:r>
            <a:r>
              <a:rPr lang="ru-RU" sz="2000" b="1" dirty="0"/>
              <a:t>с + (</a:t>
            </a:r>
            <a:r>
              <a:rPr lang="en-US" sz="2000" b="1" dirty="0" err="1"/>
              <a:t>Cp</a:t>
            </a:r>
            <a:r>
              <a:rPr lang="ru-RU" sz="2000" b="1" dirty="0"/>
              <a:t>*</a:t>
            </a:r>
            <a:r>
              <a:rPr lang="ru-RU" sz="2000" b="1" baseline="-25000" dirty="0"/>
              <a:t>2</a:t>
            </a:r>
            <a:r>
              <a:rPr lang="en-US" sz="2000" b="1" dirty="0"/>
              <a:t>Cr</a:t>
            </a:r>
            <a:r>
              <a:rPr lang="ru-RU" sz="2000" b="1" baseline="30000" dirty="0"/>
              <a:t>+</a:t>
            </a:r>
            <a:r>
              <a:rPr lang="ru-RU" sz="2000" b="1" dirty="0"/>
              <a:t>)</a:t>
            </a:r>
            <a:r>
              <a:rPr lang="ru-RU" sz="2000" b="1" baseline="-25000" dirty="0"/>
              <a:t>2</a:t>
            </a:r>
            <a:r>
              <a:rPr lang="ru-RU" sz="2000" b="1" dirty="0"/>
              <a:t>(</a:t>
            </a:r>
            <a:r>
              <a:rPr lang="en-US" sz="2000" b="1" dirty="0"/>
              <a:t>Ru</a:t>
            </a:r>
            <a:r>
              <a:rPr lang="ru-RU" sz="2000" b="1" baseline="-25000" dirty="0"/>
              <a:t>6</a:t>
            </a:r>
            <a:r>
              <a:rPr lang="ru-RU" sz="2000" b="1" dirty="0"/>
              <a:t>(</a:t>
            </a:r>
            <a:r>
              <a:rPr lang="en-US" sz="2000" b="1" dirty="0"/>
              <a:t>CO</a:t>
            </a:r>
            <a:r>
              <a:rPr lang="ru-RU" sz="2000" b="1" dirty="0"/>
              <a:t>)</a:t>
            </a:r>
            <a:r>
              <a:rPr lang="ru-RU" sz="2000" b="1" baseline="-25000" dirty="0"/>
              <a:t>18</a:t>
            </a:r>
            <a:r>
              <a:rPr lang="ru-RU" sz="2000" b="1" dirty="0"/>
              <a:t>)</a:t>
            </a:r>
            <a:r>
              <a:rPr lang="ru-RU" sz="2000" b="1" baseline="30000" dirty="0"/>
              <a:t>2-</a:t>
            </a:r>
            <a:r>
              <a:rPr lang="ru-RU" sz="2000" b="1" dirty="0"/>
              <a:t> + С</a:t>
            </a:r>
            <a:r>
              <a:rPr lang="ru-RU" sz="2000" b="1" baseline="-25000" dirty="0"/>
              <a:t>6</a:t>
            </a:r>
            <a:r>
              <a:rPr lang="ru-RU" sz="2000" b="1" dirty="0"/>
              <a:t>Н</a:t>
            </a:r>
            <a:r>
              <a:rPr lang="ru-RU" sz="2000" b="1" baseline="-25000" dirty="0"/>
              <a:t>4</a:t>
            </a:r>
            <a:r>
              <a:rPr lang="ru-RU" sz="2000" b="1" dirty="0"/>
              <a:t>С</a:t>
            </a:r>
            <a:r>
              <a:rPr lang="en-US" sz="2000" b="1" dirty="0"/>
              <a:t>l</a:t>
            </a:r>
            <a:r>
              <a:rPr lang="ru-RU" sz="2000" b="1" baseline="-25000" dirty="0"/>
              <a:t>2</a:t>
            </a:r>
            <a:r>
              <a:rPr lang="ru-RU" sz="2000" b="1" dirty="0"/>
              <a:t>     =&gt; </a:t>
            </a:r>
            <a:endParaRPr lang="en-US" sz="2000" b="1" dirty="0" smtClean="0"/>
          </a:p>
          <a:p>
            <a:endParaRPr lang="ru-RU" sz="2000" dirty="0"/>
          </a:p>
          <a:p>
            <a:r>
              <a:rPr lang="ru-RU" sz="2000" b="1" dirty="0"/>
              <a:t>		</a:t>
            </a:r>
            <a:r>
              <a:rPr lang="en-US" sz="2000" b="1" dirty="0" smtClean="0"/>
              <a:t>                              </a:t>
            </a:r>
            <a:r>
              <a:rPr lang="ru-RU" sz="2000" b="1" dirty="0" smtClean="0"/>
              <a:t>{</a:t>
            </a:r>
            <a:r>
              <a:rPr lang="en-US" sz="2000" b="1" dirty="0" err="1"/>
              <a:t>Cp</a:t>
            </a:r>
            <a:r>
              <a:rPr lang="ru-RU" sz="2000" b="1" dirty="0"/>
              <a:t>*</a:t>
            </a:r>
            <a:r>
              <a:rPr lang="ru-RU" sz="2000" b="1" baseline="-25000" dirty="0"/>
              <a:t>2</a:t>
            </a:r>
            <a:r>
              <a:rPr lang="en-US" sz="2000" b="1" dirty="0"/>
              <a:t>Cr</a:t>
            </a:r>
            <a:r>
              <a:rPr lang="ru-RU" sz="2000" b="1" dirty="0"/>
              <a:t>}</a:t>
            </a:r>
            <a:r>
              <a:rPr lang="ru-RU" sz="2000" b="1" baseline="30000" dirty="0"/>
              <a:t>+</a:t>
            </a:r>
            <a:r>
              <a:rPr lang="ru-RU" sz="2000" b="1" dirty="0"/>
              <a:t>{</a:t>
            </a:r>
            <a:r>
              <a:rPr lang="en-US" sz="2000" b="1" dirty="0"/>
              <a:t>Ru</a:t>
            </a:r>
            <a:r>
              <a:rPr lang="ru-RU" sz="2000" b="1" baseline="-25000" dirty="0"/>
              <a:t>3</a:t>
            </a:r>
            <a:r>
              <a:rPr lang="ru-RU" sz="2000" b="1" dirty="0"/>
              <a:t>(</a:t>
            </a:r>
            <a:r>
              <a:rPr lang="en-US" sz="2000" b="1" dirty="0"/>
              <a:t>CO</a:t>
            </a:r>
            <a:r>
              <a:rPr lang="ru-RU" sz="2000" b="1" dirty="0"/>
              <a:t>)</a:t>
            </a:r>
            <a:r>
              <a:rPr lang="ru-RU" sz="2000" b="1" baseline="-25000" dirty="0"/>
              <a:t>11</a:t>
            </a:r>
            <a:r>
              <a:rPr lang="ru-RU" sz="2000" b="1" dirty="0"/>
              <a:t>[</a:t>
            </a:r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Pc</a:t>
            </a:r>
            <a:r>
              <a:rPr lang="ru-RU" sz="2000" b="1" dirty="0"/>
              <a:t>(3-)]}</a:t>
            </a:r>
            <a:r>
              <a:rPr lang="ru-RU" sz="2000" baseline="30000" dirty="0">
                <a:sym typeface="Symbol" panose="05050102010706020507" pitchFamily="18" charset="2"/>
              </a:rPr>
              <a:t></a:t>
            </a:r>
            <a:r>
              <a:rPr lang="ru-RU" sz="2000" dirty="0"/>
              <a:t> </a:t>
            </a:r>
            <a:r>
              <a:rPr lang="ru-RU" sz="2000" b="1" dirty="0"/>
              <a:t>∙С</a:t>
            </a:r>
            <a:r>
              <a:rPr lang="ru-RU" sz="2000" b="1" baseline="-25000" dirty="0"/>
              <a:t>6</a:t>
            </a:r>
            <a:r>
              <a:rPr lang="ru-RU" sz="2000" b="1" dirty="0"/>
              <a:t>Н</a:t>
            </a:r>
            <a:r>
              <a:rPr lang="ru-RU" sz="2000" b="1" baseline="-25000" dirty="0"/>
              <a:t>4</a:t>
            </a:r>
            <a:r>
              <a:rPr lang="ru-RU" sz="2000" b="1" dirty="0"/>
              <a:t>С</a:t>
            </a:r>
            <a:r>
              <a:rPr lang="en-US" sz="2000" b="1" dirty="0"/>
              <a:t>l</a:t>
            </a:r>
            <a:r>
              <a:rPr lang="ru-RU" sz="2000" b="1" baseline="-25000" dirty="0"/>
              <a:t>2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8" y="3217028"/>
            <a:ext cx="1444900" cy="17173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039" t="5074" r="28680" b="11018"/>
          <a:stretch/>
        </p:blipFill>
        <p:spPr>
          <a:xfrm>
            <a:off x="2554085" y="3658582"/>
            <a:ext cx="2425238" cy="2213324"/>
          </a:xfrm>
          <a:prstGeom prst="rect">
            <a:avLst/>
          </a:prstGeom>
        </p:spPr>
      </p:pic>
      <p:pic>
        <p:nvPicPr>
          <p:cNvPr id="9" name="Рисунок 8" descr="Колб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7732" y="3507972"/>
            <a:ext cx="3630137" cy="3034145"/>
          </a:xfrm>
          <a:prstGeom prst="rect">
            <a:avLst/>
          </a:prstGeom>
        </p:spPr>
      </p:pic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7840927" y="4255191"/>
            <a:ext cx="696244" cy="2443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Гексан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5370292" y="4761728"/>
            <a:ext cx="939068" cy="2348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Кристаллы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7622771" y="5245331"/>
            <a:ext cx="1280162" cy="8053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Маточный раствор в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Cl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1543" y="5991792"/>
            <a:ext cx="17246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(</a:t>
            </a:r>
            <a:r>
              <a:rPr lang="en-US" sz="2200" b="1" dirty="0">
                <a:solidFill>
                  <a:prstClr val="black"/>
                </a:solidFill>
              </a:rPr>
              <a:t>Ru</a:t>
            </a:r>
            <a:r>
              <a:rPr lang="ru-RU" sz="2200" b="1" baseline="-25000" dirty="0">
                <a:solidFill>
                  <a:prstClr val="black"/>
                </a:solidFill>
              </a:rPr>
              <a:t>6</a:t>
            </a:r>
            <a:r>
              <a:rPr lang="ru-RU" sz="2200" b="1" dirty="0">
                <a:solidFill>
                  <a:prstClr val="black"/>
                </a:solidFill>
              </a:rPr>
              <a:t>(</a:t>
            </a:r>
            <a:r>
              <a:rPr lang="en-US" sz="2200" b="1" dirty="0">
                <a:solidFill>
                  <a:prstClr val="black"/>
                </a:solidFill>
              </a:rPr>
              <a:t>CO</a:t>
            </a:r>
            <a:r>
              <a:rPr lang="ru-RU" sz="2200" b="1" dirty="0">
                <a:solidFill>
                  <a:prstClr val="black"/>
                </a:solidFill>
              </a:rPr>
              <a:t>)</a:t>
            </a:r>
            <a:r>
              <a:rPr lang="ru-RU" sz="2200" b="1" baseline="-25000" dirty="0">
                <a:solidFill>
                  <a:prstClr val="black"/>
                </a:solidFill>
              </a:rPr>
              <a:t>18</a:t>
            </a:r>
            <a:r>
              <a:rPr lang="ru-RU" sz="2200" b="1" dirty="0">
                <a:solidFill>
                  <a:prstClr val="black"/>
                </a:solidFill>
              </a:rPr>
              <a:t>)</a:t>
            </a:r>
            <a:r>
              <a:rPr lang="ru-RU" sz="2200" b="1" baseline="30000" dirty="0">
                <a:solidFill>
                  <a:prstClr val="black"/>
                </a:solidFill>
              </a:rPr>
              <a:t>2-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30779" y="5054017"/>
            <a:ext cx="10711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prstClr val="black"/>
                </a:solidFill>
              </a:rPr>
              <a:t>Cp</a:t>
            </a:r>
            <a:r>
              <a:rPr lang="ru-RU" sz="2200" b="1" dirty="0">
                <a:solidFill>
                  <a:prstClr val="black"/>
                </a:solidFill>
              </a:rPr>
              <a:t>*</a:t>
            </a:r>
            <a:r>
              <a:rPr lang="ru-RU" sz="2200" b="1" baseline="-25000" dirty="0">
                <a:solidFill>
                  <a:prstClr val="black"/>
                </a:solidFill>
              </a:rPr>
              <a:t>2</a:t>
            </a:r>
            <a:r>
              <a:rPr lang="en-US" sz="2200" b="1" dirty="0">
                <a:solidFill>
                  <a:prstClr val="black"/>
                </a:solidFill>
              </a:rPr>
              <a:t>Cr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254" y="288869"/>
            <a:ext cx="4790882" cy="713855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спектров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00383" y="236178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660984"/>
              </p:ext>
            </p:extLst>
          </p:nvPr>
        </p:nvGraphicFramePr>
        <p:xfrm>
          <a:off x="2309438" y="2161309"/>
          <a:ext cx="5067092" cy="390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Graph" r:id="rId3" imgW="2937679" imgH="2252494" progId="Origin50.Graph">
                  <p:embed/>
                </p:oleObj>
              </mc:Choice>
              <mc:Fallback>
                <p:oleObj name="Graph" r:id="rId3" imgW="2937679" imgH="2252494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438" y="2161309"/>
                        <a:ext cx="5067092" cy="39038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3327" y="1210541"/>
            <a:ext cx="656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ИК-спектр </a:t>
            </a:r>
            <a:r>
              <a:rPr lang="en-US" sz="2000" b="1" dirty="0" err="1"/>
              <a:t>SnPc</a:t>
            </a:r>
            <a:r>
              <a:rPr lang="en-US" sz="2000" b="1" dirty="0"/>
              <a:t> </a:t>
            </a:r>
            <a:r>
              <a:rPr lang="ru-RU" sz="2000" b="1" dirty="0"/>
              <a:t>и {</a:t>
            </a:r>
            <a:r>
              <a:rPr lang="ru-RU" sz="2000" b="1" dirty="0" err="1"/>
              <a:t>cryptand</a:t>
            </a:r>
            <a:r>
              <a:rPr lang="ru-RU" sz="2000" b="1" dirty="0"/>
              <a:t>(</a:t>
            </a:r>
            <a:r>
              <a:rPr lang="ru-RU" sz="2000" b="1" dirty="0" err="1"/>
              <a:t>Na</a:t>
            </a:r>
            <a:r>
              <a:rPr lang="ru-RU" sz="2000" b="1" baseline="30000" dirty="0"/>
              <a:t>+</a:t>
            </a:r>
            <a:r>
              <a:rPr lang="ru-RU" sz="2000" b="1" dirty="0"/>
              <a:t>)}{</a:t>
            </a:r>
            <a:r>
              <a:rPr lang="en-US" sz="2000" b="1" dirty="0"/>
              <a:t>Ru</a:t>
            </a:r>
            <a:r>
              <a:rPr lang="ru-RU" sz="2000" b="1" baseline="-25000" dirty="0"/>
              <a:t>3</a:t>
            </a:r>
            <a:r>
              <a:rPr lang="ru-RU" sz="2000" b="1" dirty="0"/>
              <a:t>(CO)</a:t>
            </a:r>
            <a:r>
              <a:rPr lang="ru-RU" sz="2000" b="1" baseline="-25000" dirty="0"/>
              <a:t>11</a:t>
            </a:r>
            <a:r>
              <a:rPr lang="ru-RU" sz="2000" b="1" dirty="0"/>
              <a:t>[</a:t>
            </a:r>
            <a:r>
              <a:rPr lang="ru-RU" sz="2000" b="1" dirty="0" err="1"/>
              <a:t>Sn</a:t>
            </a:r>
            <a:r>
              <a:rPr lang="en-US" sz="2000" b="1" baseline="30000" dirty="0"/>
              <a:t>II</a:t>
            </a:r>
            <a:r>
              <a:rPr lang="ru-RU" sz="2000" b="1" dirty="0" err="1"/>
              <a:t>Pc</a:t>
            </a:r>
            <a:r>
              <a:rPr lang="ru-RU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11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448" y="580852"/>
            <a:ext cx="6770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ИК</a:t>
            </a:r>
            <a:r>
              <a:rPr lang="en-US" sz="2000" b="1" dirty="0"/>
              <a:t>-</a:t>
            </a:r>
            <a:r>
              <a:rPr lang="ru-RU" sz="2000" b="1" dirty="0"/>
              <a:t>спектр </a:t>
            </a:r>
            <a:r>
              <a:rPr lang="en-US" sz="2000" b="1" dirty="0" err="1"/>
              <a:t>SnPc</a:t>
            </a:r>
            <a:r>
              <a:rPr lang="en-US" sz="2000" b="1" dirty="0"/>
              <a:t> </a:t>
            </a:r>
            <a:r>
              <a:rPr lang="ru-RU" sz="2000" b="1" dirty="0"/>
              <a:t>и</a:t>
            </a:r>
            <a:r>
              <a:rPr lang="en-US" sz="2000" b="1" dirty="0"/>
              <a:t> {</a:t>
            </a:r>
            <a:r>
              <a:rPr lang="en-US" sz="2000" b="1" dirty="0" err="1"/>
              <a:t>Cp</a:t>
            </a:r>
            <a:r>
              <a:rPr lang="en-US" sz="2000" b="1" dirty="0"/>
              <a:t>*</a:t>
            </a:r>
            <a:r>
              <a:rPr lang="en-US" sz="2000" b="1" baseline="-25000" dirty="0"/>
              <a:t>2</a:t>
            </a:r>
            <a:r>
              <a:rPr lang="en-US" sz="2000" b="1" dirty="0"/>
              <a:t>Cr}</a:t>
            </a:r>
            <a:r>
              <a:rPr lang="en-US" sz="2000" b="1" baseline="30000" dirty="0"/>
              <a:t>+</a:t>
            </a:r>
            <a:r>
              <a:rPr lang="en-US" sz="2000" b="1" dirty="0"/>
              <a:t>{Ru</a:t>
            </a:r>
            <a:r>
              <a:rPr lang="en-US" sz="2000" b="1" baseline="-25000" dirty="0"/>
              <a:t>3</a:t>
            </a:r>
            <a:r>
              <a:rPr lang="en-US" sz="2000" b="1" dirty="0"/>
              <a:t>(CO)</a:t>
            </a:r>
            <a:r>
              <a:rPr lang="en-US" sz="2000" b="1" baseline="-25000" dirty="0"/>
              <a:t>11</a:t>
            </a:r>
            <a:r>
              <a:rPr lang="en-US" sz="2000" b="1" dirty="0"/>
              <a:t>[</a:t>
            </a:r>
            <a:r>
              <a:rPr lang="en-US" sz="2000" b="1" dirty="0" err="1"/>
              <a:t>Sn</a:t>
            </a:r>
            <a:r>
              <a:rPr lang="en-US" sz="2000" b="1" baseline="30000" dirty="0" err="1"/>
              <a:t>II</a:t>
            </a:r>
            <a:r>
              <a:rPr lang="en-US" sz="2000" b="1" dirty="0" err="1"/>
              <a:t>Pc</a:t>
            </a:r>
            <a:r>
              <a:rPr lang="en-US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r>
              <a:rPr lang="en-US" sz="2000" b="1" dirty="0"/>
              <a:t> ∙</a:t>
            </a:r>
            <a:r>
              <a:rPr lang="ru-RU" sz="2000" b="1" dirty="0"/>
              <a:t>С</a:t>
            </a:r>
            <a:r>
              <a:rPr lang="en-US" sz="2000" b="1" baseline="-25000" dirty="0"/>
              <a:t>6</a:t>
            </a:r>
            <a:r>
              <a:rPr lang="ru-RU" sz="2000" b="1" dirty="0"/>
              <a:t>Н</a:t>
            </a:r>
            <a:r>
              <a:rPr lang="en-US" sz="2000" b="1" baseline="-25000" dirty="0"/>
              <a:t>4</a:t>
            </a:r>
            <a:r>
              <a:rPr lang="ru-RU" sz="2000" b="1" dirty="0"/>
              <a:t>С</a:t>
            </a:r>
            <a:r>
              <a:rPr lang="en-US" sz="2000" b="1" dirty="0"/>
              <a:t>l</a:t>
            </a:r>
            <a:r>
              <a:rPr lang="en-US" sz="2000" b="1" baseline="-25000" dirty="0"/>
              <a:t>2</a:t>
            </a:r>
            <a:endParaRPr lang="ru-RU" sz="2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38202" y="18409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32904"/>
              </p:ext>
            </p:extLst>
          </p:nvPr>
        </p:nvGraphicFramePr>
        <p:xfrm>
          <a:off x="2130136" y="1746711"/>
          <a:ext cx="5459383" cy="418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Graph" r:id="rId3" imgW="3750934" imgH="2877598" progId="Origin50.Graph">
                  <p:embed/>
                </p:oleObj>
              </mc:Choice>
              <mc:Fallback>
                <p:oleObj name="Graph" r:id="rId3" imgW="3750934" imgH="287759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136" y="1746711"/>
                        <a:ext cx="5459383" cy="41881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2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472" y="466553"/>
            <a:ext cx="776408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Электронный спектр </a:t>
            </a:r>
            <a:r>
              <a:rPr lang="en-US" sz="2000" b="1" dirty="0" err="1"/>
              <a:t>SnPc</a:t>
            </a:r>
            <a:r>
              <a:rPr lang="en-US" sz="2000" b="1" dirty="0"/>
              <a:t> </a:t>
            </a:r>
            <a:r>
              <a:rPr lang="ru-RU" sz="2000" b="1" dirty="0"/>
              <a:t>и {</a:t>
            </a:r>
            <a:r>
              <a:rPr lang="ru-RU" sz="2000" b="1" dirty="0" err="1"/>
              <a:t>cryptand</a:t>
            </a:r>
            <a:r>
              <a:rPr lang="ru-RU" sz="2000" b="1" dirty="0"/>
              <a:t>(</a:t>
            </a:r>
            <a:r>
              <a:rPr lang="ru-RU" sz="2000" b="1" dirty="0" err="1"/>
              <a:t>Na</a:t>
            </a:r>
            <a:r>
              <a:rPr lang="ru-RU" sz="2000" b="1" baseline="30000" dirty="0"/>
              <a:t>+</a:t>
            </a:r>
            <a:r>
              <a:rPr lang="ru-RU" sz="2000" b="1" dirty="0"/>
              <a:t>)}{</a:t>
            </a:r>
            <a:r>
              <a:rPr lang="en-US" sz="2000" b="1" dirty="0"/>
              <a:t>Ru</a:t>
            </a:r>
            <a:r>
              <a:rPr lang="ru-RU" sz="2000" b="1" baseline="-25000" dirty="0"/>
              <a:t>3</a:t>
            </a:r>
            <a:r>
              <a:rPr lang="ru-RU" sz="2000" b="1" dirty="0"/>
              <a:t>(CO)</a:t>
            </a:r>
            <a:r>
              <a:rPr lang="ru-RU" sz="2000" b="1" baseline="-25000" dirty="0"/>
              <a:t>11</a:t>
            </a:r>
            <a:r>
              <a:rPr lang="ru-RU" sz="2000" b="1" dirty="0"/>
              <a:t>[</a:t>
            </a:r>
            <a:r>
              <a:rPr lang="ru-RU" sz="2000" b="1" dirty="0" err="1"/>
              <a:t>Sn</a:t>
            </a:r>
            <a:r>
              <a:rPr lang="en-US" sz="2000" b="1" baseline="30000" dirty="0"/>
              <a:t>II</a:t>
            </a:r>
            <a:r>
              <a:rPr lang="ru-RU" sz="2000" b="1" dirty="0" err="1"/>
              <a:t>Pc</a:t>
            </a:r>
            <a:r>
              <a:rPr lang="ru-RU" sz="2000" b="1" dirty="0"/>
              <a:t>(3-)]}</a:t>
            </a:r>
            <a:r>
              <a:rPr lang="ru-RU" sz="2000" b="1" baseline="30000" dirty="0">
                <a:sym typeface="Symbol" panose="05050102010706020507" pitchFamily="18" charset="2"/>
              </a:rPr>
              <a:t></a:t>
            </a:r>
            <a:endParaRPr lang="ru-RU" sz="2000" b="1" dirty="0"/>
          </a:p>
          <a:p>
            <a:endParaRPr lang="ru-RU" sz="135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75115" y="192201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650676"/>
              </p:ext>
            </p:extLst>
          </p:nvPr>
        </p:nvGraphicFramePr>
        <p:xfrm>
          <a:off x="1934786" y="1729048"/>
          <a:ext cx="5912021" cy="455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Graph" r:id="rId3" imgW="2937679" imgH="2252494" progId="Origin50.Graph">
                  <p:embed/>
                </p:oleObj>
              </mc:Choice>
              <mc:Fallback>
                <p:oleObj name="Graph" r:id="rId3" imgW="2937679" imgH="2252494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786" y="1729048"/>
                        <a:ext cx="5912021" cy="45507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309</TotalTime>
  <Words>381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Corbel</vt:lpstr>
      <vt:lpstr>Georgia</vt:lpstr>
      <vt:lpstr>Symbol</vt:lpstr>
      <vt:lpstr>Times New Roman</vt:lpstr>
      <vt:lpstr>Wingdings 3</vt:lpstr>
      <vt:lpstr>Параллакс</vt:lpstr>
      <vt:lpstr>CS ChemDraw Drawing</vt:lpstr>
      <vt:lpstr>Graph</vt:lpstr>
      <vt:lpstr>Презентация PowerPoint</vt:lpstr>
      <vt:lpstr>Введение</vt:lpstr>
      <vt:lpstr>Презентация PowerPoint</vt:lpstr>
      <vt:lpstr>Цель работы</vt:lpstr>
      <vt:lpstr>Синтез</vt:lpstr>
      <vt:lpstr>Презентация PowerPoint</vt:lpstr>
      <vt:lpstr>Анализ спектров</vt:lpstr>
      <vt:lpstr>Презентация PowerPoint</vt:lpstr>
      <vt:lpstr>Презентация PowerPoint</vt:lpstr>
      <vt:lpstr>Презентация PowerPoint</vt:lpstr>
      <vt:lpstr>Кристаллическая структура</vt:lpstr>
      <vt:lpstr>Презентация PowerPoint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26</cp:revision>
  <dcterms:created xsi:type="dcterms:W3CDTF">2018-05-20T19:15:02Z</dcterms:created>
  <dcterms:modified xsi:type="dcterms:W3CDTF">2018-05-22T21:56:16Z</dcterms:modified>
</cp:coreProperties>
</file>