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D551-0CC9-428F-8BC5-0EEA8A813BC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F0A8-70F4-41DE-B45D-710267B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961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D551-0CC9-428F-8BC5-0EEA8A813BC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F0A8-70F4-41DE-B45D-710267B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636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D551-0CC9-428F-8BC5-0EEA8A813BC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F0A8-70F4-41DE-B45D-710267B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979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D551-0CC9-428F-8BC5-0EEA8A813BC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F0A8-70F4-41DE-B45D-710267B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71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D551-0CC9-428F-8BC5-0EEA8A813BC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F0A8-70F4-41DE-B45D-710267B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293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D551-0CC9-428F-8BC5-0EEA8A813BC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F0A8-70F4-41DE-B45D-710267B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689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D551-0CC9-428F-8BC5-0EEA8A813BC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F0A8-70F4-41DE-B45D-710267B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97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D551-0CC9-428F-8BC5-0EEA8A813BC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F0A8-70F4-41DE-B45D-710267B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45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D551-0CC9-428F-8BC5-0EEA8A813BC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F0A8-70F4-41DE-B45D-710267B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95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D551-0CC9-428F-8BC5-0EEA8A813BC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F0A8-70F4-41DE-B45D-710267B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218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D551-0CC9-428F-8BC5-0EEA8A813BC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F0A8-70F4-41DE-B45D-710267B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41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FD551-0CC9-428F-8BC5-0EEA8A813BC7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CF0A8-70F4-41DE-B45D-710267B74B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35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RanieriGreekPronunciat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cap="small" dirty="0" err="1" smtClean="0">
                <a:latin typeface="Palatino Linotype" panose="02040502050505030304" pitchFamily="18" charset="0"/>
              </a:rPr>
              <a:t>Qvomodo</a:t>
            </a:r>
            <a:r>
              <a:rPr lang="en-US" sz="4800" cap="small" dirty="0" smtClean="0">
                <a:latin typeface="Palatino Linotype" panose="02040502050505030304" pitchFamily="18" charset="0"/>
              </a:rPr>
              <a:t> </a:t>
            </a:r>
            <a:r>
              <a:rPr lang="en-US" sz="4800" cap="small" dirty="0" err="1" smtClean="0">
                <a:latin typeface="Palatino Linotype" panose="02040502050505030304" pitchFamily="18" charset="0"/>
              </a:rPr>
              <a:t>aspirationis</a:t>
            </a:r>
            <a:r>
              <a:rPr lang="en-US" sz="4800" cap="small" dirty="0" smtClean="0">
                <a:latin typeface="Palatino Linotype" panose="02040502050505030304" pitchFamily="18" charset="0"/>
              </a:rPr>
              <a:t> </a:t>
            </a:r>
            <a:r>
              <a:rPr lang="en-US" sz="4800" cap="small" dirty="0" err="1" smtClean="0">
                <a:latin typeface="Palatino Linotype" panose="02040502050505030304" pitchFamily="18" charset="0"/>
              </a:rPr>
              <a:t>atq</a:t>
            </a:r>
            <a:r>
              <a:rPr lang="en-US" sz="4800" cap="small" dirty="0" err="1">
                <a:latin typeface="Palatino Linotype" panose="02040502050505030304" pitchFamily="18" charset="0"/>
              </a:rPr>
              <a:t>v</a:t>
            </a:r>
            <a:r>
              <a:rPr lang="en-US" sz="4800" cap="small" dirty="0" err="1" smtClean="0">
                <a:latin typeface="Palatino Linotype" panose="02040502050505030304" pitchFamily="18" charset="0"/>
              </a:rPr>
              <a:t>e</a:t>
            </a:r>
            <a:r>
              <a:rPr lang="en-US" sz="4800" cap="small" dirty="0" smtClean="0">
                <a:latin typeface="Palatino Linotype" panose="02040502050505030304" pitchFamily="18" charset="0"/>
              </a:rPr>
              <a:t> </a:t>
            </a:r>
            <a:r>
              <a:rPr lang="en-US" sz="4800" cap="small" dirty="0" err="1" smtClean="0">
                <a:latin typeface="Palatino Linotype" panose="02040502050505030304" pitchFamily="18" charset="0"/>
              </a:rPr>
              <a:t>consonantivm</a:t>
            </a:r>
            <a:r>
              <a:rPr lang="en-US" sz="4800" cap="small" dirty="0" smtClean="0">
                <a:latin typeface="Palatino Linotype" panose="02040502050505030304" pitchFamily="18" charset="0"/>
              </a:rPr>
              <a:t> </a:t>
            </a:r>
            <a:r>
              <a:rPr lang="en-US" sz="4800" cap="small" dirty="0" err="1" smtClean="0">
                <a:latin typeface="Palatino Linotype" panose="02040502050505030304" pitchFamily="18" charset="0"/>
              </a:rPr>
              <a:t>aspiratarvm</a:t>
            </a:r>
            <a:r>
              <a:rPr lang="en-US" sz="4800" cap="small" dirty="0" smtClean="0">
                <a:latin typeface="Palatino Linotype" panose="02040502050505030304" pitchFamily="18" charset="0"/>
              </a:rPr>
              <a:t> </a:t>
            </a:r>
            <a:r>
              <a:rPr lang="en-US" sz="4800" cap="small" dirty="0" err="1" smtClean="0">
                <a:latin typeface="Palatino Linotype" panose="02040502050505030304" pitchFamily="18" charset="0"/>
              </a:rPr>
              <a:t>Graecarvm</a:t>
            </a:r>
            <a:r>
              <a:rPr lang="en-US" sz="4800" cap="small" dirty="0" smtClean="0">
                <a:latin typeface="Palatino Linotype" panose="02040502050505030304" pitchFamily="18" charset="0"/>
              </a:rPr>
              <a:t> </a:t>
            </a:r>
            <a:r>
              <a:rPr lang="en-US" sz="4800" cap="small" dirty="0" err="1" smtClean="0">
                <a:latin typeface="Palatino Linotype" panose="02040502050505030304" pitchFamily="18" charset="0"/>
              </a:rPr>
              <a:t>pronvntiatvs</a:t>
            </a:r>
            <a:r>
              <a:rPr lang="en-US" sz="4800" cap="small" dirty="0" smtClean="0">
                <a:latin typeface="Palatino Linotype" panose="02040502050505030304" pitchFamily="18" charset="0"/>
              </a:rPr>
              <a:t/>
            </a:r>
            <a:br>
              <a:rPr lang="en-US" sz="4800" cap="small" dirty="0" smtClean="0">
                <a:latin typeface="Palatino Linotype" panose="02040502050505030304" pitchFamily="18" charset="0"/>
              </a:rPr>
            </a:br>
            <a:r>
              <a:rPr lang="en-US" sz="4800" cap="small" dirty="0" err="1">
                <a:latin typeface="Palatino Linotype" panose="02040502050505030304" pitchFamily="18" charset="0"/>
              </a:rPr>
              <a:t>v</a:t>
            </a:r>
            <a:r>
              <a:rPr lang="en-US" sz="4800" cap="small" dirty="0" err="1" smtClean="0">
                <a:latin typeface="Palatino Linotype" panose="02040502050505030304" pitchFamily="18" charset="0"/>
              </a:rPr>
              <a:t>arie</a:t>
            </a:r>
            <a:r>
              <a:rPr lang="en-US" sz="4800" cap="small" dirty="0" smtClean="0">
                <a:latin typeface="Palatino Linotype" panose="02040502050505030304" pitchFamily="18" charset="0"/>
              </a:rPr>
              <a:t> </a:t>
            </a:r>
            <a:r>
              <a:rPr lang="en-US" sz="4800" cap="small" smtClean="0">
                <a:latin typeface="Palatino Linotype" panose="02040502050505030304" pitchFamily="18" charset="0"/>
              </a:rPr>
              <a:t>praeceptvs</a:t>
            </a:r>
            <a:r>
              <a:rPr lang="en-US" sz="4800" cap="small" dirty="0" smtClean="0">
                <a:latin typeface="Palatino Linotype" panose="02040502050505030304" pitchFamily="18" charset="0"/>
              </a:rPr>
              <a:t> </a:t>
            </a:r>
            <a:r>
              <a:rPr lang="en-US" sz="4800" cap="small" dirty="0" smtClean="0">
                <a:latin typeface="Palatino Linotype" panose="02040502050505030304" pitchFamily="18" charset="0"/>
              </a:rPr>
              <a:t>sit</a:t>
            </a:r>
            <a:endParaRPr lang="ru-RU" sz="4800" cap="small" dirty="0">
              <a:latin typeface="Palatino Linotype" panose="020405020505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cap="small" dirty="0" err="1" smtClean="0">
                <a:latin typeface="Palatino Linotype" panose="02040502050505030304" pitchFamily="18" charset="0"/>
              </a:rPr>
              <a:t>Tychonis</a:t>
            </a:r>
            <a:r>
              <a:rPr lang="en-US" cap="small" dirty="0" smtClean="0">
                <a:latin typeface="Palatino Linotype" panose="02040502050505030304" pitchFamily="18" charset="0"/>
              </a:rPr>
              <a:t> </a:t>
            </a:r>
            <a:r>
              <a:rPr lang="en-US" cap="small" dirty="0" err="1" smtClean="0">
                <a:latin typeface="Palatino Linotype" panose="02040502050505030304" pitchFamily="18" charset="0"/>
              </a:rPr>
              <a:t>Davidiani</a:t>
            </a:r>
            <a:r>
              <a:rPr lang="en-US" cap="small" dirty="0" smtClean="0">
                <a:latin typeface="Palatino Linotype" panose="02040502050505030304" pitchFamily="18" charset="0"/>
              </a:rPr>
              <a:t> (ex Academia </a:t>
            </a:r>
            <a:r>
              <a:rPr lang="en-US" cap="small" dirty="0" err="1" smtClean="0">
                <a:latin typeface="Palatino Linotype" panose="02040502050505030304" pitchFamily="18" charset="0"/>
              </a:rPr>
              <a:t>Moscoviensi</a:t>
            </a:r>
            <a:r>
              <a:rPr lang="en-US" cap="small" dirty="0" smtClean="0">
                <a:latin typeface="Palatino Linotype" panose="02040502050505030304" pitchFamily="18" charset="0"/>
              </a:rPr>
              <a:t>)</a:t>
            </a:r>
            <a:r>
              <a:rPr lang="ru-RU" cap="small" dirty="0" smtClean="0">
                <a:latin typeface="Palatino Linotype" panose="02040502050505030304" pitchFamily="18" charset="0"/>
              </a:rPr>
              <a:t> </a:t>
            </a:r>
            <a:r>
              <a:rPr lang="en-US" cap="small" dirty="0" err="1" smtClean="0">
                <a:latin typeface="Palatino Linotype" panose="02040502050505030304" pitchFamily="18" charset="0"/>
              </a:rPr>
              <a:t>orativncvla</a:t>
            </a:r>
            <a:endParaRPr lang="ru-RU" cap="small" dirty="0" smtClean="0">
              <a:latin typeface="Palatino Linotype" panose="02040502050505030304" pitchFamily="18" charset="0"/>
            </a:endParaRPr>
          </a:p>
          <a:p>
            <a:r>
              <a:rPr lang="en-US" cap="small" dirty="0" smtClean="0">
                <a:latin typeface="Palatino Linotype" panose="02040502050505030304" pitchFamily="18" charset="0"/>
              </a:rPr>
              <a:t>a. d. III Id. Dec. </a:t>
            </a:r>
            <a:r>
              <a:rPr lang="en-US" cap="small" dirty="0" err="1" smtClean="0">
                <a:latin typeface="Palatino Linotype" panose="02040502050505030304" pitchFamily="18" charset="0"/>
              </a:rPr>
              <a:t>habita</a:t>
            </a:r>
            <a:endParaRPr lang="ru-RU" cap="small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20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Palatino Linotype" panose="02040502050505030304" pitchFamily="18" charset="0"/>
              </a:rPr>
              <a:t>Aspiratio</a:t>
            </a:r>
            <a:r>
              <a:rPr lang="en-US" dirty="0" smtClean="0">
                <a:latin typeface="Palatino Linotype" panose="02040502050505030304" pitchFamily="18" charset="0"/>
              </a:rPr>
              <a:t> et </a:t>
            </a:r>
            <a:r>
              <a:rPr lang="en-US" dirty="0" err="1" smtClean="0">
                <a:latin typeface="Palatino Linotype" panose="02040502050505030304" pitchFamily="18" charset="0"/>
              </a:rPr>
              <a:t>consonantes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aspiratae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Graecae</a:t>
            </a:r>
            <a:r>
              <a:rPr lang="en-US" dirty="0" smtClean="0">
                <a:latin typeface="Palatino Linotype" panose="02040502050505030304" pitchFamily="18" charset="0"/>
              </a:rPr>
              <a:t> (</a:t>
            </a:r>
            <a:r>
              <a:rPr lang="en-US" dirty="0" err="1" smtClean="0">
                <a:latin typeface="Palatino Linotype" panose="02040502050505030304" pitchFamily="18" charset="0"/>
              </a:rPr>
              <a:t>secundum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Dionysium</a:t>
            </a:r>
            <a:r>
              <a:rPr lang="en-US" dirty="0" smtClean="0">
                <a:latin typeface="Palatino Linotype" panose="02040502050505030304" pitchFamily="18" charset="0"/>
              </a:rPr>
              <a:t> (</a:t>
            </a:r>
            <a:r>
              <a:rPr lang="en-US" dirty="0" err="1" smtClean="0">
                <a:latin typeface="Palatino Linotype" panose="02040502050505030304" pitchFamily="18" charset="0"/>
              </a:rPr>
              <a:t>Sydneium</a:t>
            </a:r>
            <a:r>
              <a:rPr lang="en-US" dirty="0" smtClean="0">
                <a:latin typeface="Palatino Linotype" panose="02040502050505030304" pitchFamily="18" charset="0"/>
              </a:rPr>
              <a:t>) Allen)</a:t>
            </a:r>
            <a:endParaRPr lang="ru-RU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9444374"/>
              </p:ext>
            </p:extLst>
          </p:nvPr>
        </p:nvGraphicFramePr>
        <p:xfrm>
          <a:off x="838200" y="1825625"/>
          <a:ext cx="4708177" cy="23536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1955"/>
                <a:gridCol w="645206"/>
                <a:gridCol w="585424"/>
                <a:gridCol w="753182"/>
                <a:gridCol w="735291"/>
                <a:gridCol w="158711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Palatino Linotype" panose="02040502050505030304" pitchFamily="18" charset="0"/>
                        </a:rPr>
                        <a:t>class</a:t>
                      </a:r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.</a:t>
                      </a:r>
                      <a:r>
                        <a:rPr lang="ru-RU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q. d.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comm.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Byz</a:t>
                      </a:r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. et </a:t>
                      </a:r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recGr</a:t>
                      </a:r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.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Palatino Linotype" panose="02040502050505030304" pitchFamily="18" charset="0"/>
                        </a:rPr>
                        <a:t>῾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h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Palatino Linotype" panose="02040502050505030304" pitchFamily="18" charset="0"/>
                        </a:rPr>
                        <a:t>⌀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Palatino Linotype" panose="02040502050505030304" pitchFamily="18" charset="0"/>
                        </a:rPr>
                        <a:t>θ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tʰ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Palatino Linotype" panose="02040502050505030304" pitchFamily="18" charset="0"/>
                        </a:rPr>
                        <a:t>θ</a:t>
                      </a:r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*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Palatino Linotype" panose="02040502050505030304" pitchFamily="18" charset="0"/>
                        </a:rPr>
                        <a:t>φ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pʰ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ɸ**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f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444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Palatino Linotype" panose="02040502050505030304" pitchFamily="18" charset="0"/>
                        </a:rPr>
                        <a:t>χ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kʰ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kʰ~cʰ</a:t>
                      </a:r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***</a:t>
                      </a:r>
                      <a:endParaRPr lang="ru-RU" dirty="0" smtClean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x~ç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Palatino Linotype" panose="02040502050505030304" pitchFamily="18" charset="0"/>
                        </a:rPr>
                        <a:t>ῥ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r̥ʰ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r~ɾ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199" y="4637988"/>
            <a:ext cx="32530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Palatino Linotype" panose="02040502050505030304" pitchFamily="18" charset="0"/>
              </a:rPr>
              <a:t>*</a:t>
            </a:r>
            <a:r>
              <a:rPr lang="ru-RU" dirty="0" smtClean="0">
                <a:latin typeface="Palatino Linotype" panose="02040502050505030304" pitchFamily="18" charset="0"/>
              </a:rPr>
              <a:t> </a:t>
            </a:r>
            <a:r>
              <a:rPr lang="en-US" dirty="0" smtClean="0">
                <a:latin typeface="Palatino Linotype" panose="02040502050505030304" pitchFamily="18" charset="0"/>
              </a:rPr>
              <a:t>t</a:t>
            </a:r>
            <a:r>
              <a:rPr lang="el-GR" dirty="0" smtClean="0">
                <a:latin typeface="Palatino Linotype" panose="02040502050505030304" pitchFamily="18" charset="0"/>
              </a:rPr>
              <a:t>θ</a:t>
            </a:r>
            <a:endParaRPr lang="en-US" dirty="0" smtClean="0">
              <a:latin typeface="Palatino Linotype" panose="02040502050505030304" pitchFamily="18" charset="0"/>
            </a:endParaRPr>
          </a:p>
          <a:p>
            <a:r>
              <a:rPr lang="en-US" dirty="0" smtClean="0">
                <a:latin typeface="Palatino Linotype" panose="02040502050505030304" pitchFamily="18" charset="0"/>
              </a:rPr>
              <a:t>**</a:t>
            </a:r>
            <a:r>
              <a:rPr lang="ru-RU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pɸ</a:t>
            </a:r>
            <a:endParaRPr lang="en-US" dirty="0" smtClean="0">
              <a:latin typeface="Palatino Linotype" panose="02040502050505030304" pitchFamily="18" charset="0"/>
            </a:endParaRPr>
          </a:p>
          <a:p>
            <a:r>
              <a:rPr lang="en-US" dirty="0" smtClean="0">
                <a:latin typeface="Palatino Linotype" panose="02040502050505030304" pitchFamily="18" charset="0"/>
              </a:rPr>
              <a:t>***</a:t>
            </a:r>
            <a:r>
              <a:rPr lang="ru-RU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kx~cç</a:t>
            </a:r>
            <a:endParaRPr lang="ru-RU" dirty="0">
              <a:latin typeface="Palatino Linotype" panose="020405020505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6532" y="2817781"/>
            <a:ext cx="4578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Palatino Linotype" panose="02040502050505030304" pitchFamily="18" charset="0"/>
              </a:rPr>
              <a:t>u. </a:t>
            </a:r>
            <a:r>
              <a:rPr lang="en-US" dirty="0" smtClean="0">
                <a:latin typeface="Palatino Linotype" panose="02040502050505030304" pitchFamily="18" charset="0"/>
                <a:hlinkClick r:id="rId2"/>
              </a:rPr>
              <a:t>https://bit.ly/RanieriGreekPronunciation</a:t>
            </a:r>
            <a:endParaRPr lang="ru-RU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60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Palatino Linotype" panose="02040502050505030304" pitchFamily="18" charset="0"/>
              </a:rPr>
              <a:t>ss. XV–XVI </a:t>
            </a:r>
          </a:p>
          <a:p>
            <a:pPr marL="0" indent="0">
              <a:buNone/>
            </a:pPr>
            <a:r>
              <a:rPr lang="en-US" dirty="0" smtClean="0">
                <a:latin typeface="Palatino Linotype" panose="02040502050505030304" pitchFamily="18" charset="0"/>
              </a:rPr>
              <a:t>Antonius </a:t>
            </a:r>
            <a:r>
              <a:rPr lang="en-US" dirty="0" err="1" smtClean="0">
                <a:latin typeface="Palatino Linotype" panose="02040502050505030304" pitchFamily="18" charset="0"/>
              </a:rPr>
              <a:t>Nebrissensis</a:t>
            </a:r>
            <a:endParaRPr lang="en-US" dirty="0" smtClean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Palatino Linotype" panose="02040502050505030304" pitchFamily="18" charset="0"/>
              </a:rPr>
              <a:t>Aldus Manutius</a:t>
            </a:r>
          </a:p>
          <a:p>
            <a:pPr marL="0" indent="0">
              <a:buNone/>
            </a:pPr>
            <a:r>
              <a:rPr lang="en-US" dirty="0" smtClean="0">
                <a:latin typeface="Palatino Linotype" panose="02040502050505030304" pitchFamily="18" charset="0"/>
              </a:rPr>
              <a:t>Hieronymus </a:t>
            </a:r>
            <a:r>
              <a:rPr lang="en-US" dirty="0" err="1" smtClean="0">
                <a:latin typeface="Palatino Linotype" panose="02040502050505030304" pitchFamily="18" charset="0"/>
              </a:rPr>
              <a:t>Aleander</a:t>
            </a:r>
            <a:endParaRPr lang="en-US" dirty="0" smtClean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Palatino Linotype" panose="02040502050505030304" pitchFamily="18" charset="0"/>
              </a:rPr>
              <a:t>Desiderius Erasmus </a:t>
            </a:r>
            <a:r>
              <a:rPr lang="en-US" dirty="0" err="1" smtClean="0">
                <a:latin typeface="Palatino Linotype" panose="02040502050505030304" pitchFamily="18" charset="0"/>
              </a:rPr>
              <a:t>Roterodamus</a:t>
            </a:r>
            <a:endParaRPr lang="en-US" dirty="0" smtClean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Palatino Linotype" panose="02040502050505030304" pitchFamily="18" charset="0"/>
              </a:rPr>
              <a:t>Ioannes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Cheke</a:t>
            </a:r>
            <a:endParaRPr lang="en-US" dirty="0" smtClean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Palatino Linotype" panose="02040502050505030304" pitchFamily="18" charset="0"/>
              </a:rPr>
              <a:t>Thomas Smith</a:t>
            </a:r>
          </a:p>
          <a:p>
            <a:pPr marL="0" indent="0">
              <a:buNone/>
            </a:pPr>
            <a:endParaRPr lang="en-US" dirty="0" smtClean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Palatino Linotype" panose="02040502050505030304" pitchFamily="18" charset="0"/>
              </a:rPr>
              <a:t>ss. XIX–XX</a:t>
            </a:r>
          </a:p>
          <a:p>
            <a:pPr marL="0" indent="0">
              <a:buNone/>
            </a:pPr>
            <a:r>
              <a:rPr lang="en-US" i="1" dirty="0" err="1" smtClean="0">
                <a:latin typeface="Palatino Linotype" panose="02040502050505030304" pitchFamily="18" charset="0"/>
              </a:rPr>
              <a:t>Associetas</a:t>
            </a:r>
            <a:r>
              <a:rPr lang="en-US" i="1" dirty="0" smtClean="0">
                <a:latin typeface="Palatino Linotype" panose="02040502050505030304" pitchFamily="18" charset="0"/>
              </a:rPr>
              <a:t> Classica </a:t>
            </a:r>
            <a:r>
              <a:rPr lang="en-US" dirty="0" smtClean="0">
                <a:latin typeface="Palatino Linotype" panose="02040502050505030304" pitchFamily="18" charset="0"/>
              </a:rPr>
              <a:t>q. d. (Brit.)</a:t>
            </a:r>
          </a:p>
          <a:p>
            <a:pPr marL="0" indent="0">
              <a:buNone/>
            </a:pPr>
            <a:endParaRPr lang="en-US" dirty="0" smtClean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3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Palatino Linotype" panose="02040502050505030304" pitchFamily="18" charset="0"/>
              </a:rPr>
              <a:t>Quomodo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harum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consonantium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pronuntiatus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uarie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praeceptus</a:t>
            </a:r>
            <a:r>
              <a:rPr lang="en-US" dirty="0" smtClean="0">
                <a:latin typeface="Palatino Linotype" panose="02040502050505030304" pitchFamily="18" charset="0"/>
              </a:rPr>
              <a:t> sit</a:t>
            </a:r>
            <a:endParaRPr lang="ru-RU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1342731"/>
              </p:ext>
            </p:extLst>
          </p:nvPr>
        </p:nvGraphicFramePr>
        <p:xfrm>
          <a:off x="838200" y="1825626"/>
          <a:ext cx="10683279" cy="37361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4705"/>
                <a:gridCol w="1113775"/>
                <a:gridCol w="1693829"/>
                <a:gridCol w="1307724"/>
                <a:gridCol w="744839"/>
                <a:gridCol w="831829"/>
                <a:gridCol w="952817"/>
                <a:gridCol w="689958"/>
                <a:gridCol w="1889574"/>
                <a:gridCol w="1004229"/>
              </a:tblGrid>
              <a:tr h="533741">
                <a:tc rowSpan="2">
                  <a:txBody>
                    <a:bodyPr/>
                    <a:lstStyle/>
                    <a:p>
                      <a:pPr algn="ctr"/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Rut.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Ger.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Ang.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It.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Fr.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Hisp</a:t>
                      </a:r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.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Graec</a:t>
                      </a:r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.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741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solit</a:t>
                      </a:r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.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Palatino Linotype" panose="02040502050505030304" pitchFamily="18" charset="0"/>
                        </a:rPr>
                        <a:t>rest. rec. </a:t>
                      </a:r>
                      <a:r>
                        <a:rPr lang="en-US" b="1" dirty="0" err="1" smtClean="0">
                          <a:latin typeface="Palatino Linotype" panose="02040502050505030304" pitchFamily="18" charset="0"/>
                        </a:rPr>
                        <a:t>aet</a:t>
                      </a:r>
                      <a:r>
                        <a:rPr lang="en-US" b="1" dirty="0" smtClean="0">
                          <a:latin typeface="Palatino Linotype" panose="02040502050505030304" pitchFamily="18" charset="0"/>
                        </a:rPr>
                        <a:t>.</a:t>
                      </a:r>
                      <a:endParaRPr lang="ru-RU" b="1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eccl. Rut.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3741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Palatino Linotype" panose="02040502050505030304" pitchFamily="18" charset="0"/>
                        </a:rPr>
                        <a:t>῾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ɣ~ɦ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Palatino Linotype" panose="02040502050505030304" pitchFamily="18" charset="0"/>
                        </a:rPr>
                        <a:t>h</a:t>
                      </a:r>
                      <a:r>
                        <a:rPr lang="en-US" b="1" baseline="0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b="0" baseline="0" dirty="0" smtClean="0">
                          <a:latin typeface="Palatino Linotype" panose="02040502050505030304" pitchFamily="18" charset="0"/>
                        </a:rPr>
                        <a:t>(</a:t>
                      </a:r>
                      <a:r>
                        <a:rPr lang="en-US" b="0" dirty="0" err="1" smtClean="0">
                          <a:latin typeface="Palatino Linotype" panose="02040502050505030304" pitchFamily="18" charset="0"/>
                        </a:rPr>
                        <a:t>x~ç</a:t>
                      </a:r>
                      <a:r>
                        <a:rPr lang="en-US" b="0" dirty="0" smtClean="0">
                          <a:latin typeface="Palatino Linotype" panose="02040502050505030304" pitchFamily="18" charset="0"/>
                        </a:rPr>
                        <a:t>)</a:t>
                      </a:r>
                      <a:endParaRPr lang="ru-RU" b="0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⌀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h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h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h (</a:t>
                      </a:r>
                      <a:r>
                        <a:rPr lang="ru-RU" dirty="0" smtClean="0">
                          <a:latin typeface="Palatino Linotype" panose="02040502050505030304" pitchFamily="18" charset="0"/>
                        </a:rPr>
                        <a:t>⌀</a:t>
                      </a:r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)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h (</a:t>
                      </a:r>
                      <a:r>
                        <a:rPr lang="ru-RU" dirty="0" smtClean="0">
                          <a:latin typeface="Palatino Linotype" panose="02040502050505030304" pitchFamily="18" charset="0"/>
                        </a:rPr>
                        <a:t>⌀</a:t>
                      </a:r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)</a:t>
                      </a:r>
                      <a:endParaRPr lang="ru-RU" dirty="0" smtClean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x~h</a:t>
                      </a:r>
                      <a:r>
                        <a:rPr lang="ru-RU" dirty="0" smtClean="0">
                          <a:latin typeface="Palatino Linotype" panose="02040502050505030304" pitchFamily="18" charset="0"/>
                        </a:rPr>
                        <a:t> (</a:t>
                      </a:r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⌀</a:t>
                      </a:r>
                      <a:r>
                        <a:rPr lang="ru-RU" dirty="0" smtClean="0">
                          <a:latin typeface="Palatino Linotype" panose="0204050205050503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Palatino Linotype" panose="02040502050505030304" pitchFamily="18" charset="0"/>
                        </a:rPr>
                        <a:t>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741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Palatino Linotype" panose="02040502050505030304" pitchFamily="18" charset="0"/>
                        </a:rPr>
                        <a:t>θ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t</a:t>
                      </a:r>
                      <a:r>
                        <a:rPr lang="en-US" baseline="0" dirty="0" smtClean="0">
                          <a:latin typeface="Palatino Linotype" panose="02040502050505030304" pitchFamily="18" charset="0"/>
                        </a:rPr>
                        <a:t> / </a:t>
                      </a:r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tx~tç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Palatino Linotype" panose="02040502050505030304" pitchFamily="18" charset="0"/>
                        </a:rPr>
                        <a:t>tʰ</a:t>
                      </a:r>
                      <a:r>
                        <a:rPr lang="en-US" b="1" baseline="0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b="0" baseline="0" dirty="0" smtClean="0">
                          <a:latin typeface="Palatino Linotype" panose="02040502050505030304" pitchFamily="18" charset="0"/>
                        </a:rPr>
                        <a:t>(</a:t>
                      </a:r>
                      <a:r>
                        <a:rPr lang="en-US" b="0" dirty="0" err="1" smtClean="0">
                          <a:latin typeface="Palatino Linotype" panose="02040502050505030304" pitchFamily="18" charset="0"/>
                        </a:rPr>
                        <a:t>tx</a:t>
                      </a:r>
                      <a:r>
                        <a:rPr lang="en-US" b="0" dirty="0" smtClean="0">
                          <a:latin typeface="Palatino Linotype" panose="02040502050505030304" pitchFamily="18" charset="0"/>
                        </a:rPr>
                        <a:t>)</a:t>
                      </a:r>
                      <a:endParaRPr lang="ru-RU" b="0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f / </a:t>
                      </a:r>
                      <a:r>
                        <a:rPr lang="el-GR" dirty="0" smtClean="0">
                          <a:latin typeface="Palatino Linotype" panose="02040502050505030304" pitchFamily="18" charset="0"/>
                        </a:rPr>
                        <a:t>θ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t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latin typeface="Palatino Linotype" panose="02040502050505030304" pitchFamily="18" charset="0"/>
                        </a:rPr>
                        <a:t>θ</a:t>
                      </a:r>
                      <a:endParaRPr lang="ru-RU" dirty="0" smtClean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Palatino Linotype" panose="02040502050505030304" pitchFamily="18" charset="0"/>
                        </a:rPr>
                        <a:t>θ</a:t>
                      </a:r>
                      <a:r>
                        <a:rPr lang="ru-RU" baseline="0" dirty="0" smtClean="0">
                          <a:latin typeface="Palatino Linotype" panose="02040502050505030304" pitchFamily="18" charset="0"/>
                        </a:rPr>
                        <a:t> (</a:t>
                      </a:r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t͡s~</a:t>
                      </a:r>
                      <a:r>
                        <a:rPr lang="en-US" baseline="0" dirty="0" err="1" smtClean="0">
                          <a:latin typeface="Palatino Linotype" panose="02040502050505030304" pitchFamily="18" charset="0"/>
                        </a:rPr>
                        <a:t>t</a:t>
                      </a:r>
                      <a:r>
                        <a:rPr lang="en-US" baseline="0" dirty="0" smtClean="0">
                          <a:latin typeface="Palatino Linotype" panose="02040502050505030304" pitchFamily="18" charset="0"/>
                        </a:rPr>
                        <a:t>)</a:t>
                      </a:r>
                      <a:endParaRPr lang="el-GR" dirty="0" smtClean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t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Palatino Linotype" panose="02040502050505030304" pitchFamily="18" charset="0"/>
                        </a:rPr>
                        <a:t>θ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Palatino Linotype" panose="02040502050505030304" pitchFamily="18" charset="0"/>
                        </a:rPr>
                        <a:t>θ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741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Palatino Linotype" panose="02040502050505030304" pitchFamily="18" charset="0"/>
                        </a:rPr>
                        <a:t>φ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f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Palatino Linotype" panose="02040502050505030304" pitchFamily="18" charset="0"/>
                        </a:rPr>
                        <a:t>pʰ</a:t>
                      </a:r>
                      <a:r>
                        <a:rPr lang="ru-RU" b="1" baseline="0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ru-RU" b="0" dirty="0" smtClean="0">
                          <a:latin typeface="Palatino Linotype" panose="02040502050505030304" pitchFamily="18" charset="0"/>
                        </a:rPr>
                        <a:t>(</a:t>
                      </a:r>
                      <a:r>
                        <a:rPr lang="en-US" b="0" dirty="0" err="1" smtClean="0">
                          <a:latin typeface="Palatino Linotype" panose="02040502050505030304" pitchFamily="18" charset="0"/>
                        </a:rPr>
                        <a:t>px</a:t>
                      </a:r>
                      <a:r>
                        <a:rPr lang="ru-RU" b="0" dirty="0" smtClean="0">
                          <a:latin typeface="Palatino Linotype" panose="02040502050505030304" pitchFamily="18" charset="0"/>
                        </a:rPr>
                        <a:t>)</a:t>
                      </a:r>
                      <a:endParaRPr lang="ru-RU" b="0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f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f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f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f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f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f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f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741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Palatino Linotype" panose="02040502050505030304" pitchFamily="18" charset="0"/>
                        </a:rPr>
                        <a:t>χ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x~ç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latin typeface="Palatino Linotype" panose="02040502050505030304" pitchFamily="18" charset="0"/>
                        </a:rPr>
                        <a:t>kʰ</a:t>
                      </a:r>
                      <a:r>
                        <a:rPr lang="ru-RU" b="1" baseline="0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ru-RU" b="0" baseline="0" dirty="0" smtClean="0">
                          <a:latin typeface="Palatino Linotype" panose="02040502050505030304" pitchFamily="18" charset="0"/>
                        </a:rPr>
                        <a:t>(</a:t>
                      </a:r>
                      <a:r>
                        <a:rPr lang="en-US" b="0" dirty="0" err="1" smtClean="0">
                          <a:latin typeface="Palatino Linotype" panose="02040502050505030304" pitchFamily="18" charset="0"/>
                        </a:rPr>
                        <a:t>kx</a:t>
                      </a:r>
                      <a:r>
                        <a:rPr lang="ru-RU" b="0" dirty="0" smtClean="0">
                          <a:latin typeface="Palatino Linotype" panose="02040502050505030304" pitchFamily="18" charset="0"/>
                        </a:rPr>
                        <a:t>)</a:t>
                      </a:r>
                      <a:endParaRPr lang="ru-RU" b="0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x~ç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x~ç</a:t>
                      </a:r>
                      <a:endParaRPr lang="en-US" dirty="0" smtClean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k~kʰ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x (k)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k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x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x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741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Palatino Linotype" panose="02040502050505030304" pitchFamily="18" charset="0"/>
                        </a:rPr>
                        <a:t>ῥ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r~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ɾ</a:t>
                      </a:r>
                      <a:endParaRPr lang="ru-RU" dirty="0" smtClean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r̥ʰ</a:t>
                      </a:r>
                      <a:r>
                        <a:rPr lang="en-U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r̥x~r~ɾ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)</a:t>
                      </a:r>
                      <a:endParaRPr lang="ru-RU" b="0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r~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ɾ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r~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ɾ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ɹ~r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r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ʀ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r (</a:t>
                      </a:r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ut</a:t>
                      </a:r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 </a:t>
                      </a:r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Hisp</a:t>
                      </a:r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. </a:t>
                      </a:r>
                      <a:r>
                        <a:rPr lang="en-US" i="1" dirty="0" err="1" smtClean="0">
                          <a:latin typeface="Palatino Linotype" panose="02040502050505030304" pitchFamily="18" charset="0"/>
                        </a:rPr>
                        <a:t>rr</a:t>
                      </a:r>
                      <a:r>
                        <a:rPr lang="en-US" i="1" dirty="0" smtClean="0">
                          <a:latin typeface="Palatino Linotype" panose="02040502050505030304" pitchFamily="18" charset="0"/>
                        </a:rPr>
                        <a:t>-</a:t>
                      </a:r>
                      <a:r>
                        <a:rPr lang="en-US" dirty="0" smtClean="0">
                          <a:latin typeface="Palatino Linotype" panose="02040502050505030304" pitchFamily="18" charset="0"/>
                        </a:rPr>
                        <a:t>)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latin typeface="Palatino Linotype" panose="02040502050505030304" pitchFamily="18" charset="0"/>
                        </a:rPr>
                        <a:t>r~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ɾ</a:t>
                      </a:r>
                      <a:endParaRPr lang="ru-RU" dirty="0">
                        <a:latin typeface="Palatino Linotype" panose="0204050205050503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469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Palatino Linotype" panose="02040502050505030304" pitchFamily="18" charset="0"/>
              </a:rPr>
              <a:t>Theodori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Korschii</a:t>
            </a:r>
            <a:r>
              <a:rPr lang="en-US" dirty="0">
                <a:latin typeface="Palatino Linotype" panose="02040502050505030304" pitchFamily="18" charset="0"/>
              </a:rPr>
              <a:t/>
            </a:r>
            <a:br>
              <a:rPr lang="en-US" dirty="0">
                <a:latin typeface="Palatino Linotype" panose="02040502050505030304" pitchFamily="18" charset="0"/>
              </a:rPr>
            </a:br>
            <a:r>
              <a:rPr lang="en-US" i="1" dirty="0" err="1" smtClean="0">
                <a:latin typeface="Palatino Linotype" panose="02040502050505030304" pitchFamily="18" charset="0"/>
              </a:rPr>
              <a:t>Monumentum</a:t>
            </a:r>
            <a:r>
              <a:rPr lang="en-US" dirty="0" smtClean="0">
                <a:latin typeface="Palatino Linotype" panose="02040502050505030304" pitchFamily="18" charset="0"/>
              </a:rPr>
              <a:t> (</a:t>
            </a:r>
            <a:r>
              <a:rPr lang="ru-RU" dirty="0" smtClean="0">
                <a:latin typeface="Palatino Linotype" panose="02040502050505030304" pitchFamily="18" charset="0"/>
              </a:rPr>
              <a:t>1867</a:t>
            </a:r>
            <a:r>
              <a:rPr lang="en-US" dirty="0" smtClean="0">
                <a:latin typeface="Palatino Linotype" panose="02040502050505030304" pitchFamily="18" charset="0"/>
              </a:rPr>
              <a:t>~</a:t>
            </a:r>
            <a:r>
              <a:rPr lang="ru-RU" dirty="0" smtClean="0">
                <a:latin typeface="Palatino Linotype" panose="02040502050505030304" pitchFamily="18" charset="0"/>
              </a:rPr>
              <a:t>1890</a:t>
            </a:r>
            <a:r>
              <a:rPr lang="en-US" dirty="0" smtClean="0">
                <a:latin typeface="Palatino Linotype" panose="02040502050505030304" pitchFamily="18" charset="0"/>
              </a:rPr>
              <a:t>)</a:t>
            </a:r>
            <a:endParaRPr lang="ru-RU" dirty="0">
              <a:latin typeface="Palatino Linotype" panose="020405020505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6976621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Ты </a:t>
            </a:r>
            <a:r>
              <a:rPr lang="ru-RU" dirty="0" err="1" smtClean="0">
                <a:latin typeface="Palatino Linotype" panose="02040502050505030304" pitchFamily="18" charset="0"/>
              </a:rPr>
              <a:t>памятникъ</a:t>
            </a:r>
            <a:r>
              <a:rPr lang="ru-RU" dirty="0" smtClean="0">
                <a:latin typeface="Palatino Linotype" panose="02040502050505030304" pitchFamily="18" charset="0"/>
              </a:rPr>
              <a:t> </a:t>
            </a:r>
            <a:r>
              <a:rPr lang="ru-RU" dirty="0" err="1" smtClean="0">
                <a:latin typeface="Palatino Linotype" panose="02040502050505030304" pitchFamily="18" charset="0"/>
              </a:rPr>
              <a:t>себѣ</a:t>
            </a:r>
            <a:r>
              <a:rPr lang="ru-RU" dirty="0" smtClean="0">
                <a:latin typeface="Palatino Linotype" panose="02040502050505030304" pitchFamily="18" charset="0"/>
              </a:rPr>
              <a:t> </a:t>
            </a:r>
            <a:r>
              <a:rPr lang="ru-RU" dirty="0" err="1" smtClean="0">
                <a:latin typeface="Palatino Linotype" panose="02040502050505030304" pitchFamily="18" charset="0"/>
              </a:rPr>
              <a:t>воздвигъ</a:t>
            </a:r>
            <a:r>
              <a:rPr lang="ru-RU" dirty="0" smtClean="0">
                <a:latin typeface="Palatino Linotype" panose="02040502050505030304" pitchFamily="18" charset="0"/>
              </a:rPr>
              <a:t> нерукотворный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И невещественный </a:t>
            </a:r>
            <a:r>
              <a:rPr lang="ru-RU" dirty="0" err="1" smtClean="0">
                <a:latin typeface="Palatino Linotype" panose="02040502050505030304" pitchFamily="18" charset="0"/>
              </a:rPr>
              <a:t>какъ</a:t>
            </a:r>
            <a:r>
              <a:rPr lang="ru-RU" dirty="0" smtClean="0">
                <a:latin typeface="Palatino Linotype" panose="02040502050505030304" pitchFamily="18" charset="0"/>
              </a:rPr>
              <a:t> камень иль </a:t>
            </a:r>
            <a:r>
              <a:rPr lang="ru-RU" dirty="0" err="1" smtClean="0">
                <a:latin typeface="Palatino Linotype" panose="02040502050505030304" pitchFamily="18" charset="0"/>
              </a:rPr>
              <a:t>металлъ</a:t>
            </a:r>
            <a:r>
              <a:rPr lang="ru-RU" dirty="0" smtClean="0">
                <a:latin typeface="Palatino Linotype" panose="0204050205050503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 err="1" smtClean="0">
                <a:latin typeface="Palatino Linotype" panose="02040502050505030304" pitchFamily="18" charset="0"/>
              </a:rPr>
              <a:t>Нѣтъ</a:t>
            </a:r>
            <a:r>
              <a:rPr lang="ru-RU" dirty="0" smtClean="0">
                <a:latin typeface="Palatino Linotype" panose="02040502050505030304" pitchFamily="18" charset="0"/>
              </a:rPr>
              <a:t>, то перо </a:t>
            </a:r>
            <a:r>
              <a:rPr lang="ru-RU" dirty="0" err="1" smtClean="0">
                <a:latin typeface="Palatino Linotype" panose="02040502050505030304" pitchFamily="18" charset="0"/>
              </a:rPr>
              <a:t>твое</a:t>
            </a:r>
            <a:r>
              <a:rPr lang="ru-RU" dirty="0" smtClean="0">
                <a:latin typeface="Palatino Linotype" panose="02040502050505030304" pitchFamily="18" charset="0"/>
              </a:rPr>
              <a:t>, твой </a:t>
            </a:r>
            <a:r>
              <a:rPr lang="ru-RU" dirty="0" err="1" smtClean="0">
                <a:latin typeface="Palatino Linotype" panose="02040502050505030304" pitchFamily="18" charset="0"/>
              </a:rPr>
              <a:t>трудъ</a:t>
            </a:r>
            <a:r>
              <a:rPr lang="ru-RU" dirty="0" smtClean="0">
                <a:latin typeface="Palatino Linotype" panose="02040502050505030304" pitchFamily="18" charset="0"/>
              </a:rPr>
              <a:t> святой, упорный,</a:t>
            </a:r>
          </a:p>
          <a:p>
            <a:pPr marL="0" indent="0">
              <a:buNone/>
            </a:pPr>
            <a:r>
              <a:rPr lang="ru-RU" dirty="0" err="1" smtClean="0">
                <a:latin typeface="Palatino Linotype" panose="02040502050505030304" pitchFamily="18" charset="0"/>
              </a:rPr>
              <a:t>Чѣмъ</a:t>
            </a:r>
            <a:r>
              <a:rPr lang="ru-RU" dirty="0" smtClean="0">
                <a:latin typeface="Palatino Linotype" panose="02040502050505030304" pitchFamily="18" charset="0"/>
              </a:rPr>
              <a:t> и по смерти ты, как </a:t>
            </a:r>
            <a:r>
              <a:rPr lang="ru-RU" dirty="0" err="1" smtClean="0">
                <a:latin typeface="Palatino Linotype" panose="02040502050505030304" pitchFamily="18" charset="0"/>
              </a:rPr>
              <a:t>духъ</a:t>
            </a:r>
            <a:r>
              <a:rPr lang="ru-RU" dirty="0" smtClean="0">
                <a:latin typeface="Palatino Linotype" panose="02040502050505030304" pitchFamily="18" charset="0"/>
              </a:rPr>
              <a:t> живой, </a:t>
            </a:r>
            <a:r>
              <a:rPr lang="ru-RU" dirty="0" err="1" smtClean="0">
                <a:latin typeface="Palatino Linotype" panose="02040502050505030304" pitchFamily="18" charset="0"/>
              </a:rPr>
              <a:t>предсталъ</a:t>
            </a:r>
            <a:r>
              <a:rPr lang="ru-RU" dirty="0" smtClean="0">
                <a:latin typeface="Palatino Linotype" panose="0204050205050503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err="1" smtClean="0">
                <a:latin typeface="Palatino Linotype" panose="02040502050505030304" pitchFamily="18" charset="0"/>
              </a:rPr>
              <a:t>Съ</a:t>
            </a:r>
            <a:r>
              <a:rPr lang="ru-RU" dirty="0" smtClean="0">
                <a:latin typeface="Palatino Linotype" panose="02040502050505030304" pitchFamily="18" charset="0"/>
              </a:rPr>
              <a:t> оливы </a:t>
            </a:r>
            <a:r>
              <a:rPr lang="ru-RU" dirty="0" err="1" smtClean="0">
                <a:latin typeface="Palatino Linotype" panose="02040502050505030304" pitchFamily="18" charset="0"/>
              </a:rPr>
              <a:t>вѣтвію</a:t>
            </a:r>
            <a:r>
              <a:rPr lang="ru-RU" dirty="0" smtClean="0">
                <a:latin typeface="Palatino Linotype" panose="02040502050505030304" pitchFamily="18" charset="0"/>
              </a:rPr>
              <a:t>, тобою </a:t>
            </a:r>
            <a:r>
              <a:rPr lang="ru-RU" dirty="0" err="1" smtClean="0">
                <a:latin typeface="Palatino Linotype" panose="02040502050505030304" pitchFamily="18" charset="0"/>
              </a:rPr>
              <a:t>орошенной</a:t>
            </a:r>
            <a:r>
              <a:rPr lang="ru-RU" dirty="0" smtClean="0">
                <a:latin typeface="Palatino Linotype" panose="02040502050505030304" pitchFamily="18" charset="0"/>
              </a:rPr>
              <a:t>,</a:t>
            </a:r>
          </a:p>
          <a:p>
            <a:pPr marL="0" indent="0">
              <a:buNone/>
            </a:pPr>
            <a:r>
              <a:rPr lang="ru-RU" dirty="0" err="1" smtClean="0">
                <a:latin typeface="Palatino Linotype" panose="02040502050505030304" pitchFamily="18" charset="0"/>
              </a:rPr>
              <a:t>Сплетенъ</a:t>
            </a:r>
            <a:r>
              <a:rPr lang="ru-RU" dirty="0" smtClean="0">
                <a:latin typeface="Palatino Linotype" panose="02040502050505030304" pitchFamily="18" charset="0"/>
              </a:rPr>
              <a:t>, о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Степаносъ</a:t>
            </a:r>
            <a:r>
              <a:rPr lang="ru-RU" dirty="0" smtClean="0">
                <a:latin typeface="Palatino Linotype" panose="02040502050505030304" pitchFamily="18" charset="0"/>
              </a:rPr>
              <a:t>, и </a:t>
            </a:r>
            <a:r>
              <a:rPr lang="ru-RU" dirty="0" err="1" smtClean="0">
                <a:latin typeface="Palatino Linotype" panose="02040502050505030304" pitchFamily="18" charset="0"/>
              </a:rPr>
              <a:t>лавръ</a:t>
            </a:r>
            <a:r>
              <a:rPr lang="ru-RU" dirty="0" smtClean="0">
                <a:latin typeface="Palatino Linotype" panose="02040502050505030304" pitchFamily="18" charset="0"/>
              </a:rPr>
              <a:t> главы твоей;</a:t>
            </a:r>
          </a:p>
          <a:p>
            <a:pPr marL="0" indent="0">
              <a:buNone/>
            </a:pPr>
            <a:r>
              <a:rPr lang="ru-RU" dirty="0" err="1" smtClean="0">
                <a:latin typeface="Palatino Linotype" panose="02040502050505030304" pitchFamily="18" charset="0"/>
              </a:rPr>
              <a:t>Давъ</a:t>
            </a:r>
            <a:r>
              <a:rPr lang="ru-RU" dirty="0" smtClean="0">
                <a:latin typeface="Palatino Linotype" panose="02040502050505030304" pitchFamily="18" charset="0"/>
              </a:rPr>
              <a:t> мощный </a:t>
            </a:r>
            <a:r>
              <a:rPr lang="ru-RU" dirty="0" err="1" smtClean="0">
                <a:latin typeface="Palatino Linotype" panose="02040502050505030304" pitchFamily="18" charset="0"/>
              </a:rPr>
              <a:t>намъ</a:t>
            </a:r>
            <a:r>
              <a:rPr lang="ru-RU" dirty="0" smtClean="0">
                <a:latin typeface="Palatino Linotype" panose="02040502050505030304" pitchFamily="18" charset="0"/>
              </a:rPr>
              <a:t> </a:t>
            </a:r>
            <a:r>
              <a:rPr lang="ru-RU" dirty="0" err="1" smtClean="0">
                <a:latin typeface="Palatino Linotype" panose="02040502050505030304" pitchFamily="18" charset="0"/>
              </a:rPr>
              <a:t>языкъ</a:t>
            </a:r>
            <a:r>
              <a:rPr lang="ru-RU" dirty="0" smtClean="0">
                <a:latin typeface="Palatino Linotype" panose="02040502050505030304" pitchFamily="18" charset="0"/>
              </a:rPr>
              <a:t>, тобою </a:t>
            </a:r>
            <a:r>
              <a:rPr lang="ru-RU" dirty="0" err="1" smtClean="0">
                <a:latin typeface="Palatino Linotype" panose="02040502050505030304" pitchFamily="18" charset="0"/>
              </a:rPr>
              <a:t>возрожденный</a:t>
            </a:r>
            <a:r>
              <a:rPr lang="ru-RU" dirty="0" smtClean="0">
                <a:latin typeface="Palatino Linotype" panose="02040502050505030304" pitchFamily="18" charset="0"/>
              </a:rPr>
              <a:t>,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Ты </a:t>
            </a:r>
            <a:r>
              <a:rPr lang="ru-RU" dirty="0" err="1" smtClean="0">
                <a:latin typeface="Palatino Linotype" panose="02040502050505030304" pitchFamily="18" charset="0"/>
              </a:rPr>
              <a:t>насъ</a:t>
            </a:r>
            <a:r>
              <a:rPr lang="ru-RU" dirty="0" smtClean="0">
                <a:latin typeface="Palatino Linotype" panose="02040502050505030304" pitchFamily="18" charset="0"/>
              </a:rPr>
              <a:t> </a:t>
            </a:r>
            <a:r>
              <a:rPr lang="ru-RU" dirty="0" err="1" smtClean="0">
                <a:latin typeface="Palatino Linotype" panose="02040502050505030304" pitchFamily="18" charset="0"/>
              </a:rPr>
              <a:t>имъ</a:t>
            </a:r>
            <a:r>
              <a:rPr lang="ru-RU" dirty="0" smtClean="0">
                <a:latin typeface="Palatino Linotype" panose="02040502050505030304" pitchFamily="18" charset="0"/>
              </a:rPr>
              <a:t> </a:t>
            </a:r>
            <a:r>
              <a:rPr lang="ru-RU" dirty="0" err="1" smtClean="0">
                <a:latin typeface="Palatino Linotype" panose="02040502050505030304" pitchFamily="18" charset="0"/>
              </a:rPr>
              <a:t>озарилъ</a:t>
            </a:r>
            <a:r>
              <a:rPr lang="ru-RU" dirty="0" smtClean="0">
                <a:latin typeface="Palatino Linotype" panose="02040502050505030304" pitchFamily="18" charset="0"/>
              </a:rPr>
              <a:t> во </a:t>
            </a:r>
            <a:r>
              <a:rPr lang="ru-RU" dirty="0" err="1" smtClean="0">
                <a:latin typeface="Palatino Linotype" panose="02040502050505030304" pitchFamily="18" charset="0"/>
              </a:rPr>
              <a:t>мракѣ</a:t>
            </a:r>
            <a:r>
              <a:rPr lang="ru-RU" dirty="0" smtClean="0">
                <a:latin typeface="Palatino Linotype" panose="02040502050505030304" pitchFamily="18" charset="0"/>
              </a:rPr>
              <a:t>, Прометей!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Ты </a:t>
            </a:r>
            <a:r>
              <a:rPr lang="ru-RU" dirty="0" err="1" smtClean="0">
                <a:latin typeface="Palatino Linotype" panose="02040502050505030304" pitchFamily="18" charset="0"/>
              </a:rPr>
              <a:t>въ</a:t>
            </a:r>
            <a:r>
              <a:rPr lang="ru-RU" dirty="0" smtClean="0">
                <a:latin typeface="Palatino Linotype" panose="02040502050505030304" pitchFamily="18" charset="0"/>
              </a:rPr>
              <a:t> </a:t>
            </a:r>
            <a:r>
              <a:rPr lang="ru-RU" dirty="0" err="1" smtClean="0">
                <a:latin typeface="Palatino Linotype" panose="02040502050505030304" pitchFamily="18" charset="0"/>
              </a:rPr>
              <a:t>мірѣ</a:t>
            </a:r>
            <a:r>
              <a:rPr lang="ru-RU" dirty="0" smtClean="0">
                <a:latin typeface="Palatino Linotype" panose="02040502050505030304" pitchFamily="18" charset="0"/>
              </a:rPr>
              <a:t> </a:t>
            </a:r>
            <a:r>
              <a:rPr lang="ru-RU" dirty="0" err="1" smtClean="0">
                <a:latin typeface="Palatino Linotype" panose="02040502050505030304" pitchFamily="18" charset="0"/>
              </a:rPr>
              <a:t>этомъ</a:t>
            </a:r>
            <a:r>
              <a:rPr lang="ru-RU" dirty="0" smtClean="0">
                <a:latin typeface="Palatino Linotype" panose="02040502050505030304" pitchFamily="18" charset="0"/>
              </a:rPr>
              <a:t> </a:t>
            </a:r>
            <a:r>
              <a:rPr lang="ru-RU" dirty="0" err="1" smtClean="0">
                <a:latin typeface="Palatino Linotype" panose="02040502050505030304" pitchFamily="18" charset="0"/>
              </a:rPr>
              <a:t>зналъ</a:t>
            </a:r>
            <a:r>
              <a:rPr lang="ru-RU" dirty="0" smtClean="0">
                <a:latin typeface="Palatino Linotype" panose="02040502050505030304" pitchFamily="18" charset="0"/>
              </a:rPr>
              <a:t> </a:t>
            </a:r>
            <a:r>
              <a:rPr lang="ru-RU" dirty="0" err="1" smtClean="0">
                <a:latin typeface="Palatino Linotype" panose="02040502050505030304" pitchFamily="18" charset="0"/>
              </a:rPr>
              <a:t>одинъ</a:t>
            </a:r>
            <a:r>
              <a:rPr lang="ru-RU" dirty="0" smtClean="0">
                <a:latin typeface="Palatino Linotype" panose="02040502050505030304" pitchFamily="18" charset="0"/>
              </a:rPr>
              <a:t> лишь </a:t>
            </a:r>
            <a:r>
              <a:rPr lang="ru-RU" dirty="0" err="1" smtClean="0">
                <a:latin typeface="Palatino Linotype" panose="02040502050505030304" pitchFamily="18" charset="0"/>
              </a:rPr>
              <a:t>трудъ</a:t>
            </a:r>
            <a:r>
              <a:rPr lang="ru-RU" dirty="0" smtClean="0">
                <a:latin typeface="Palatino Linotype" panose="02040502050505030304" pitchFamily="18" charset="0"/>
              </a:rPr>
              <a:t> суровый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Но </a:t>
            </a:r>
            <a:r>
              <a:rPr lang="ru-RU" dirty="0" err="1" smtClean="0">
                <a:latin typeface="Palatino Linotype" panose="02040502050505030304" pitchFamily="18" charset="0"/>
              </a:rPr>
              <a:t>міръ</a:t>
            </a:r>
            <a:r>
              <a:rPr lang="ru-RU" dirty="0" smtClean="0">
                <a:latin typeface="Palatino Linotype" panose="02040502050505030304" pitchFamily="18" charset="0"/>
              </a:rPr>
              <a:t> усталому покоя не </a:t>
            </a:r>
            <a:r>
              <a:rPr lang="ru-RU" dirty="0" err="1" smtClean="0">
                <a:latin typeface="Palatino Linotype" panose="02040502050505030304" pitchFamily="18" charset="0"/>
              </a:rPr>
              <a:t>дарилъ</a:t>
            </a:r>
            <a:r>
              <a:rPr lang="ru-RU" dirty="0" smtClean="0">
                <a:latin typeface="Palatino Linotype" panose="02040502050505030304" pitchFamily="18" charset="0"/>
              </a:rPr>
              <a:t>,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Трудящемуся </a:t>
            </a:r>
            <a:r>
              <a:rPr lang="ru-RU" dirty="0" err="1" smtClean="0">
                <a:latin typeface="Palatino Linotype" panose="02040502050505030304" pitchFamily="18" charset="0"/>
              </a:rPr>
              <a:t>здѣсь</a:t>
            </a:r>
            <a:r>
              <a:rPr lang="ru-RU" dirty="0" smtClean="0">
                <a:latin typeface="Palatino Linotype" panose="02040502050505030304" pitchFamily="18" charset="0"/>
              </a:rPr>
              <a:t> </a:t>
            </a:r>
            <a:r>
              <a:rPr lang="ru-RU" dirty="0" err="1" smtClean="0">
                <a:latin typeface="Palatino Linotype" panose="02040502050505030304" pitchFamily="18" charset="0"/>
              </a:rPr>
              <a:t>удѣлъ</a:t>
            </a:r>
            <a:r>
              <a:rPr lang="ru-RU" dirty="0" smtClean="0">
                <a:latin typeface="Palatino Linotype" panose="02040502050505030304" pitchFamily="18" charset="0"/>
              </a:rPr>
              <a:t> </a:t>
            </a:r>
            <a:r>
              <a:rPr lang="ru-RU" dirty="0" err="1" smtClean="0">
                <a:latin typeface="Palatino Linotype" panose="02040502050505030304" pitchFamily="18" charset="0"/>
              </a:rPr>
              <a:t>вѣнецъ</a:t>
            </a:r>
            <a:r>
              <a:rPr lang="ru-RU" dirty="0" smtClean="0">
                <a:latin typeface="Palatino Linotype" panose="02040502050505030304" pitchFamily="18" charset="0"/>
              </a:rPr>
              <a:t> терновый, –</a:t>
            </a:r>
          </a:p>
          <a:p>
            <a:pPr marL="0" indent="0">
              <a:buNone/>
            </a:pPr>
            <a:r>
              <a:rPr lang="ru-RU" dirty="0" smtClean="0">
                <a:latin typeface="Palatino Linotype" panose="02040502050505030304" pitchFamily="18" charset="0"/>
              </a:rPr>
              <a:t>О, пусть-же </a:t>
            </a:r>
            <a:r>
              <a:rPr lang="ru-RU" dirty="0" err="1" smtClean="0">
                <a:latin typeface="Palatino Linotype" panose="02040502050505030304" pitchFamily="18" charset="0"/>
              </a:rPr>
              <a:t>будетъ</a:t>
            </a:r>
            <a:r>
              <a:rPr lang="ru-RU" dirty="0" smtClean="0">
                <a:latin typeface="Palatino Linotype" panose="02040502050505030304" pitchFamily="18" charset="0"/>
              </a:rPr>
              <a:t> </a:t>
            </a:r>
            <a:r>
              <a:rPr lang="ru-RU" dirty="0" err="1" smtClean="0">
                <a:latin typeface="Palatino Linotype" panose="02040502050505030304" pitchFamily="18" charset="0"/>
              </a:rPr>
              <a:t>такъ</a:t>
            </a:r>
            <a:r>
              <a:rPr lang="ru-RU" dirty="0" smtClean="0">
                <a:latin typeface="Palatino Linotype" panose="02040502050505030304" pitchFamily="18" charset="0"/>
              </a:rPr>
              <a:t> твой </a:t>
            </a:r>
            <a:r>
              <a:rPr lang="ru-RU" dirty="0" err="1" smtClean="0">
                <a:latin typeface="Palatino Linotype" panose="02040502050505030304" pitchFamily="18" charset="0"/>
              </a:rPr>
              <a:t>сонъ</a:t>
            </a:r>
            <a:r>
              <a:rPr lang="ru-RU" dirty="0" smtClean="0">
                <a:latin typeface="Palatino Linotype" panose="02040502050505030304" pitchFamily="18" charset="0"/>
              </a:rPr>
              <a:t> среди </a:t>
            </a:r>
            <a:r>
              <a:rPr lang="ru-RU" dirty="0" err="1" smtClean="0">
                <a:latin typeface="Palatino Linotype" panose="02040502050505030304" pitchFamily="18" charset="0"/>
              </a:rPr>
              <a:t>могилъ</a:t>
            </a:r>
            <a:r>
              <a:rPr lang="ru-RU" dirty="0" smtClean="0">
                <a:latin typeface="Palatino Linotype" panose="02040502050505030304" pitchFamily="18" charset="0"/>
              </a:rPr>
              <a:t>!</a:t>
            </a:r>
          </a:p>
          <a:p>
            <a:pPr marL="0" indent="0">
              <a:buNone/>
            </a:pPr>
            <a:endParaRPr lang="ru-RU" dirty="0">
              <a:latin typeface="Palatino Linotype" panose="0204050205050503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14821" y="1696940"/>
            <a:ext cx="392576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2800" dirty="0" smtClean="0">
                <a:latin typeface="Palatino Linotype" panose="02040502050505030304" pitchFamily="18" charset="0"/>
              </a:rPr>
              <a:t>Στέφανος. </a:t>
            </a:r>
            <a:r>
              <a:rPr lang="en-US" sz="2800" dirty="0" smtClean="0">
                <a:latin typeface="Palatino Linotype" panose="02040502050505030304" pitchFamily="18" charset="0"/>
              </a:rPr>
              <a:t>Carmina </a:t>
            </a:r>
            <a:r>
              <a:rPr lang="en-US" sz="2800" dirty="0" err="1" smtClean="0">
                <a:latin typeface="Palatino Linotype" panose="02040502050505030304" pitchFamily="18" charset="0"/>
              </a:rPr>
              <a:t>partim</a:t>
            </a:r>
            <a:r>
              <a:rPr lang="en-US" sz="2800" dirty="0" smtClean="0">
                <a:latin typeface="Palatino Linotype" panose="02040502050505030304" pitchFamily="18" charset="0"/>
              </a:rPr>
              <a:t> </a:t>
            </a:r>
            <a:r>
              <a:rPr lang="en-US" sz="2800" dirty="0" err="1" smtClean="0">
                <a:latin typeface="Palatino Linotype" panose="02040502050505030304" pitchFamily="18" charset="0"/>
              </a:rPr>
              <a:t>sua</a:t>
            </a:r>
            <a:r>
              <a:rPr lang="en-US" sz="2800" dirty="0" smtClean="0">
                <a:latin typeface="Palatino Linotype" panose="02040502050505030304" pitchFamily="18" charset="0"/>
              </a:rPr>
              <a:t> </a:t>
            </a:r>
            <a:r>
              <a:rPr lang="en-US" sz="2800" dirty="0" err="1" smtClean="0">
                <a:latin typeface="Palatino Linotype" panose="02040502050505030304" pitchFamily="18" charset="0"/>
              </a:rPr>
              <a:t>Graeca</a:t>
            </a:r>
            <a:r>
              <a:rPr lang="en-US" sz="2800" dirty="0" smtClean="0">
                <a:latin typeface="Palatino Linotype" panose="02040502050505030304" pitchFamily="18" charset="0"/>
              </a:rPr>
              <a:t> et Latina </a:t>
            </a:r>
            <a:r>
              <a:rPr lang="en-US" sz="2800" dirty="0" err="1" smtClean="0">
                <a:latin typeface="Palatino Linotype" panose="02040502050505030304" pitchFamily="18" charset="0"/>
              </a:rPr>
              <a:t>partim</a:t>
            </a:r>
            <a:r>
              <a:rPr lang="en-US" sz="2800" dirty="0" smtClean="0">
                <a:latin typeface="Palatino Linotype" panose="02040502050505030304" pitchFamily="18" charset="0"/>
              </a:rPr>
              <a:t> </a:t>
            </a:r>
            <a:r>
              <a:rPr lang="en-US" sz="2800" dirty="0" err="1" smtClean="0">
                <a:latin typeface="Palatino Linotype" panose="02040502050505030304" pitchFamily="18" charset="0"/>
              </a:rPr>
              <a:t>aliena</a:t>
            </a:r>
            <a:r>
              <a:rPr lang="en-US" sz="2800" dirty="0" smtClean="0">
                <a:latin typeface="Palatino Linotype" panose="02040502050505030304" pitchFamily="18" charset="0"/>
              </a:rPr>
              <a:t> in </a:t>
            </a:r>
            <a:r>
              <a:rPr lang="en-US" sz="2800" dirty="0" err="1" smtClean="0">
                <a:latin typeface="Palatino Linotype" panose="02040502050505030304" pitchFamily="18" charset="0"/>
              </a:rPr>
              <a:t>alterutram</a:t>
            </a:r>
            <a:endParaRPr lang="en-US" sz="2800" dirty="0" smtClean="0">
              <a:latin typeface="Palatino Linotype" panose="02040502050505030304" pitchFamily="18" charset="0"/>
            </a:endParaRPr>
          </a:p>
          <a:p>
            <a:pPr algn="r"/>
            <a:r>
              <a:rPr lang="en-US" sz="2800" dirty="0" err="1" smtClean="0">
                <a:latin typeface="Palatino Linotype" panose="02040502050505030304" pitchFamily="18" charset="0"/>
              </a:rPr>
              <a:t>linguam</a:t>
            </a:r>
            <a:r>
              <a:rPr lang="en-US" sz="2800" dirty="0" smtClean="0">
                <a:latin typeface="Palatino Linotype" panose="02040502050505030304" pitchFamily="18" charset="0"/>
              </a:rPr>
              <a:t> ab se conversa elegit </a:t>
            </a:r>
            <a:r>
              <a:rPr lang="en-US" sz="2800" dirty="0" err="1" smtClean="0">
                <a:latin typeface="Palatino Linotype" panose="02040502050505030304" pitchFamily="18" charset="0"/>
              </a:rPr>
              <a:t>recensuit</a:t>
            </a:r>
            <a:r>
              <a:rPr lang="en-US" sz="2800" dirty="0" smtClean="0">
                <a:latin typeface="Palatino Linotype" panose="02040502050505030304" pitchFamily="18" charset="0"/>
              </a:rPr>
              <a:t> in </a:t>
            </a:r>
            <a:r>
              <a:rPr lang="en-US" sz="2800" dirty="0" err="1" smtClean="0">
                <a:latin typeface="Palatino Linotype" panose="02040502050505030304" pitchFamily="18" charset="0"/>
              </a:rPr>
              <a:t>ordinem</a:t>
            </a:r>
            <a:r>
              <a:rPr lang="en-US" sz="2800" dirty="0" smtClean="0">
                <a:latin typeface="Palatino Linotype" panose="02040502050505030304" pitchFamily="18" charset="0"/>
              </a:rPr>
              <a:t> </a:t>
            </a:r>
            <a:r>
              <a:rPr lang="en-US" sz="2800" dirty="0" err="1" smtClean="0">
                <a:latin typeface="Palatino Linotype" panose="02040502050505030304" pitchFamily="18" charset="0"/>
              </a:rPr>
              <a:t>redegit</a:t>
            </a:r>
            <a:r>
              <a:rPr lang="en-US" sz="2800" dirty="0" smtClean="0">
                <a:latin typeface="Palatino Linotype" panose="02040502050505030304" pitchFamily="18" charset="0"/>
              </a:rPr>
              <a:t> </a:t>
            </a:r>
            <a:r>
              <a:rPr lang="en-US" sz="2800" dirty="0" err="1" smtClean="0">
                <a:latin typeface="Palatino Linotype" panose="02040502050505030304" pitchFamily="18" charset="0"/>
              </a:rPr>
              <a:t>Theodorus</a:t>
            </a:r>
            <a:r>
              <a:rPr lang="en-US" sz="2800" dirty="0" smtClean="0">
                <a:latin typeface="Palatino Linotype" panose="02040502050505030304" pitchFamily="18" charset="0"/>
              </a:rPr>
              <a:t> Korsch.</a:t>
            </a:r>
          </a:p>
          <a:p>
            <a:pPr algn="r"/>
            <a:r>
              <a:rPr lang="en-US" sz="2800" dirty="0" err="1" smtClean="0">
                <a:latin typeface="Palatino Linotype" panose="02040502050505030304" pitchFamily="18" charset="0"/>
              </a:rPr>
              <a:t>Hauniae</a:t>
            </a:r>
            <a:r>
              <a:rPr lang="en-US" sz="2800" dirty="0" smtClean="0">
                <a:latin typeface="Palatino Linotype" panose="02040502050505030304" pitchFamily="18" charset="0"/>
              </a:rPr>
              <a:t>, MDCCCLXXXVI.</a:t>
            </a:r>
            <a:endParaRPr lang="ru-RU" sz="28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244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Palatino Linotype" panose="02040502050505030304" pitchFamily="18" charset="0"/>
              </a:rPr>
              <a:t>Cur </a:t>
            </a:r>
            <a:r>
              <a:rPr lang="en-US" dirty="0" err="1" smtClean="0">
                <a:latin typeface="Palatino Linotype" panose="02040502050505030304" pitchFamily="18" charset="0"/>
              </a:rPr>
              <a:t>aspirationis</a:t>
            </a:r>
            <a:r>
              <a:rPr lang="en-US" dirty="0" smtClean="0">
                <a:latin typeface="Palatino Linotype" panose="02040502050505030304" pitchFamily="18" charset="0"/>
              </a:rPr>
              <a:t> rectus </a:t>
            </a:r>
            <a:r>
              <a:rPr lang="en-US" dirty="0" err="1" smtClean="0">
                <a:latin typeface="Palatino Linotype" panose="02040502050505030304" pitchFamily="18" charset="0"/>
              </a:rPr>
              <a:t>pronuntiatus</a:t>
            </a:r>
            <a:r>
              <a:rPr lang="en-US" dirty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magni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momenti</a:t>
            </a:r>
            <a:r>
              <a:rPr lang="en-US" dirty="0" smtClean="0">
                <a:latin typeface="Palatino Linotype" panose="02040502050505030304" pitchFamily="18" charset="0"/>
              </a:rPr>
              <a:t> sit</a:t>
            </a:r>
            <a:endParaRPr lang="ru-RU" dirty="0">
              <a:latin typeface="Palatino Linotype" panose="020405020505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err="1" smtClean="0">
                <a:latin typeface="Palatino Linotype" panose="02040502050505030304" pitchFamily="18" charset="0"/>
              </a:rPr>
              <a:t>Perfecti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reduplicatio</a:t>
            </a:r>
            <a:r>
              <a:rPr lang="en-US" dirty="0" smtClean="0">
                <a:latin typeface="Palatino Linotype" panose="02040502050505030304" pitchFamily="18" charset="0"/>
              </a:rPr>
              <a:t>: </a:t>
            </a:r>
            <a:r>
              <a:rPr lang="el-GR" dirty="0" smtClean="0">
                <a:latin typeface="Palatino Linotype" panose="02040502050505030304" pitchFamily="18" charset="0"/>
              </a:rPr>
              <a:t>φεύγω</a:t>
            </a:r>
            <a:r>
              <a:rPr lang="ru-RU" dirty="0" smtClean="0">
                <a:latin typeface="Palatino Linotype" panose="02040502050505030304" pitchFamily="18" charset="0"/>
              </a:rPr>
              <a:t> — </a:t>
            </a:r>
            <a:r>
              <a:rPr lang="el-GR" dirty="0" smtClean="0">
                <a:latin typeface="Palatino Linotype" panose="02040502050505030304" pitchFamily="18" charset="0"/>
              </a:rPr>
              <a:t>πέφευγα, θαυμάζω</a:t>
            </a:r>
            <a:r>
              <a:rPr lang="ru-RU" dirty="0" smtClean="0">
                <a:latin typeface="Palatino Linotype" panose="02040502050505030304" pitchFamily="18" charset="0"/>
              </a:rPr>
              <a:t> — </a:t>
            </a:r>
            <a:r>
              <a:rPr lang="el-GR" dirty="0" smtClean="0">
                <a:latin typeface="Palatino Linotype" panose="02040502050505030304" pitchFamily="18" charset="0"/>
              </a:rPr>
              <a:t>τεθαύμακα, χαίρω</a:t>
            </a:r>
            <a:r>
              <a:rPr lang="ru-RU" dirty="0" smtClean="0">
                <a:latin typeface="Palatino Linotype" panose="02040502050505030304" pitchFamily="18" charset="0"/>
              </a:rPr>
              <a:t> — </a:t>
            </a:r>
            <a:r>
              <a:rPr lang="el-GR" dirty="0" smtClean="0">
                <a:latin typeface="Palatino Linotype" panose="02040502050505030304" pitchFamily="18" charset="0"/>
              </a:rPr>
              <a:t>κεχάρηκα</a:t>
            </a:r>
            <a:endParaRPr lang="ru-RU" dirty="0" smtClean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dirty="0" err="1" smtClean="0">
                <a:latin typeface="Palatino Linotype" panose="02040502050505030304" pitchFamily="18" charset="0"/>
              </a:rPr>
              <a:t>Consonantium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assimilatio</a:t>
            </a:r>
            <a:r>
              <a:rPr lang="ru-RU" dirty="0" smtClean="0">
                <a:latin typeface="Palatino Linotype" panose="02040502050505030304" pitchFamily="18" charset="0"/>
              </a:rPr>
              <a:t> </a:t>
            </a:r>
            <a:r>
              <a:rPr lang="en-US" dirty="0" smtClean="0">
                <a:latin typeface="Palatino Linotype" panose="02040502050505030304" pitchFamily="18" charset="0"/>
              </a:rPr>
              <a:t>et </a:t>
            </a:r>
            <a:r>
              <a:rPr lang="el-GR" dirty="0" smtClean="0">
                <a:latin typeface="Palatino Linotype" panose="02040502050505030304" pitchFamily="18" charset="0"/>
              </a:rPr>
              <a:t>κρᾶσις</a:t>
            </a:r>
            <a:r>
              <a:rPr lang="en-US" dirty="0" smtClean="0">
                <a:latin typeface="Palatino Linotype" panose="02040502050505030304" pitchFamily="18" charset="0"/>
              </a:rPr>
              <a:t>: </a:t>
            </a:r>
            <a:r>
              <a:rPr lang="el-GR" dirty="0" smtClean="0">
                <a:latin typeface="Palatino Linotype" panose="02040502050505030304" pitchFamily="18" charset="0"/>
              </a:rPr>
              <a:t>ἐφ</a:t>
            </a:r>
            <a:r>
              <a:rPr lang="ru-RU" dirty="0" smtClean="0">
                <a:latin typeface="Palatino Linotype" panose="02040502050505030304" pitchFamily="18" charset="0"/>
              </a:rPr>
              <a:t>’</a:t>
            </a:r>
            <a:r>
              <a:rPr lang="el-GR" dirty="0" smtClean="0">
                <a:latin typeface="Palatino Linotype" panose="02040502050505030304" pitchFamily="18" charset="0"/>
              </a:rPr>
              <a:t> ἵππων</a:t>
            </a:r>
            <a:r>
              <a:rPr lang="en-US" dirty="0" smtClean="0">
                <a:latin typeface="Palatino Linotype" panose="02040502050505030304" pitchFamily="18" charset="0"/>
              </a:rPr>
              <a:t>, </a:t>
            </a:r>
            <a:r>
              <a:rPr lang="el-GR" dirty="0" smtClean="0">
                <a:latin typeface="Palatino Linotype" panose="02040502050505030304" pitchFamily="18" charset="0"/>
              </a:rPr>
              <a:t>χοἰ </a:t>
            </a:r>
            <a:r>
              <a:rPr lang="en-US" dirty="0" smtClean="0">
                <a:latin typeface="Palatino Linotype" panose="02040502050505030304" pitchFamily="18" charset="0"/>
              </a:rPr>
              <a:t>(</a:t>
            </a:r>
            <a:r>
              <a:rPr lang="el-GR" dirty="0" smtClean="0">
                <a:latin typeface="Palatino Linotype" panose="02040502050505030304" pitchFamily="18" charset="0"/>
              </a:rPr>
              <a:t>= καὶ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l-GR" dirty="0" smtClean="0">
                <a:latin typeface="Palatino Linotype" panose="02040502050505030304" pitchFamily="18" charset="0"/>
              </a:rPr>
              <a:t>οἱ</a:t>
            </a:r>
            <a:r>
              <a:rPr lang="en-US" dirty="0" smtClean="0">
                <a:latin typeface="Palatino Linotype" panose="02040502050505030304" pitchFamily="18" charset="0"/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en-US" dirty="0" err="1" smtClean="0">
                <a:latin typeface="Palatino Linotype" panose="02040502050505030304" pitchFamily="18" charset="0"/>
              </a:rPr>
              <a:t>Vocabulorum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compositorum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interaspiratione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instructorum</a:t>
            </a:r>
            <a:r>
              <a:rPr lang="en-US" dirty="0" smtClean="0">
                <a:latin typeface="Palatino Linotype" panose="02040502050505030304" pitchFamily="18" charset="0"/>
              </a:rPr>
              <a:t> rectus </a:t>
            </a:r>
            <a:r>
              <a:rPr lang="en-US" dirty="0" err="1" smtClean="0">
                <a:latin typeface="Palatino Linotype" panose="02040502050505030304" pitchFamily="18" charset="0"/>
              </a:rPr>
              <a:t>pronuntiatus</a:t>
            </a:r>
            <a:endParaRPr lang="en-US" dirty="0" smtClean="0">
              <a:latin typeface="Palatino Linotype" panose="0204050205050503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dirty="0" err="1" smtClean="0">
                <a:latin typeface="Palatino Linotype" panose="02040502050505030304" pitchFamily="18" charset="0"/>
              </a:rPr>
              <a:t>Figurae</a:t>
            </a:r>
            <a:r>
              <a:rPr lang="en-US" dirty="0" smtClean="0">
                <a:latin typeface="Palatino Linotype" panose="02040502050505030304" pitchFamily="18" charset="0"/>
              </a:rPr>
              <a:t> ad </a:t>
            </a:r>
            <a:r>
              <a:rPr lang="en-US" dirty="0" err="1" smtClean="0">
                <a:latin typeface="Palatino Linotype" panose="02040502050505030304" pitchFamily="18" charset="0"/>
              </a:rPr>
              <a:t>consonantium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atque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uocalium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compositionem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pertinentes</a:t>
            </a:r>
            <a:r>
              <a:rPr lang="ru-RU" dirty="0" smtClean="0">
                <a:latin typeface="Palatino Linotype" panose="02040502050505030304" pitchFamily="18" charset="0"/>
              </a:rPr>
              <a:t> (</a:t>
            </a:r>
            <a:r>
              <a:rPr lang="en-US" dirty="0" err="1" smtClean="0">
                <a:latin typeface="Palatino Linotype" panose="02040502050505030304" pitchFamily="18" charset="0"/>
              </a:rPr>
              <a:t>praecipue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apud</a:t>
            </a:r>
            <a:r>
              <a:rPr lang="en-US" dirty="0" smtClean="0">
                <a:latin typeface="Palatino Linotype" panose="02040502050505030304" pitchFamily="18" charset="0"/>
              </a:rPr>
              <a:t> </a:t>
            </a:r>
            <a:r>
              <a:rPr lang="en-US" dirty="0" err="1" smtClean="0">
                <a:latin typeface="Palatino Linotype" panose="02040502050505030304" pitchFamily="18" charset="0"/>
              </a:rPr>
              <a:t>poetas</a:t>
            </a:r>
            <a:r>
              <a:rPr lang="ru-RU" dirty="0" smtClean="0">
                <a:latin typeface="Palatino Linotype" panose="02040502050505030304" pitchFamily="18" charset="0"/>
              </a:rPr>
              <a:t>)</a:t>
            </a:r>
            <a:endParaRPr lang="ru-RU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107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429</Words>
  <Application>Microsoft Office PowerPoint</Application>
  <PresentationFormat>Широкоэкранный</PresentationFormat>
  <Paragraphs>120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Palatino Linotype</vt:lpstr>
      <vt:lpstr>Тема Office</vt:lpstr>
      <vt:lpstr>Qvomodo aspirationis atqve consonantivm aspiratarvm Graecarvm pronvntiatvs varie praeceptvs sit</vt:lpstr>
      <vt:lpstr>Aspiratio et consonantes aspiratae Graecae (secundum Dionysium (Sydneium) Allen)</vt:lpstr>
      <vt:lpstr>Презентация PowerPoint</vt:lpstr>
      <vt:lpstr>Quomodo harum consonantium pronuntiatus uarie praeceptus sit</vt:lpstr>
      <vt:lpstr>Theodori Korschii Monumentum (1867~1890)</vt:lpstr>
      <vt:lpstr>Cur aspirationis rectus pronuntiatus magni momenti sit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Quomodo aspirationis atque consonantium aspiratarum Graecarum pronuntiatus uarie praeceptus sit</dc:title>
  <dc:creator>Учетная запись Майкрософт</dc:creator>
  <cp:lastModifiedBy>Учетная запись Майкрософт</cp:lastModifiedBy>
  <cp:revision>54</cp:revision>
  <dcterms:created xsi:type="dcterms:W3CDTF">2020-12-10T19:55:46Z</dcterms:created>
  <dcterms:modified xsi:type="dcterms:W3CDTF">2020-12-14T18:10:00Z</dcterms:modified>
</cp:coreProperties>
</file>