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8" r:id="rId3"/>
    <p:sldId id="269" r:id="rId4"/>
    <p:sldId id="257" r:id="rId5"/>
    <p:sldId id="258" r:id="rId6"/>
    <p:sldId id="259" r:id="rId7"/>
    <p:sldId id="260" r:id="rId8"/>
    <p:sldId id="261" r:id="rId9"/>
    <p:sldId id="262" r:id="rId10"/>
    <p:sldId id="263" r:id="rId11"/>
    <p:sldId id="264" r:id="rId12"/>
    <p:sldId id="265" r:id="rId13"/>
    <p:sldId id="266" r:id="rId14"/>
    <p:sldId id="267" r:id="rId15"/>
    <p:sldId id="268" r:id="rId16"/>
    <p:sldId id="270" r:id="rId17"/>
    <p:sldId id="272" r:id="rId18"/>
    <p:sldId id="273" r:id="rId19"/>
    <p:sldId id="274" r:id="rId20"/>
    <p:sldId id="275" r:id="rId21"/>
    <p:sldId id="271" r:id="rId22"/>
    <p:sldId id="276"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10" d="100"/>
          <a:sy n="110" d="100"/>
        </p:scale>
        <p:origin x="59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BB10DE2-BC8E-4EE3-9057-7B7A3B71E015}" type="datetimeFigureOut">
              <a:rPr lang="ru-RU" smtClean="0"/>
              <a:t>17.12.2020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4289443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BB10DE2-BC8E-4EE3-9057-7B7A3B71E015}" type="datetimeFigureOut">
              <a:rPr lang="ru-RU" smtClean="0"/>
              <a:t>17.12.2020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229513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BB10DE2-BC8E-4EE3-9057-7B7A3B71E015}" type="datetimeFigureOut">
              <a:rPr lang="ru-RU" smtClean="0"/>
              <a:t>17.12.2020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4C081D-0846-4CC9-9AFB-E23FF779ABB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5869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BB10DE2-BC8E-4EE3-9057-7B7A3B71E015}" type="datetimeFigureOut">
              <a:rPr lang="ru-RU" smtClean="0"/>
              <a:t>17.12.2020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3842597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BB10DE2-BC8E-4EE3-9057-7B7A3B71E015}" type="datetimeFigureOut">
              <a:rPr lang="ru-RU" smtClean="0"/>
              <a:t>17.12.2020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4C081D-0846-4CC9-9AFB-E23FF779ABB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2578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BB10DE2-BC8E-4EE3-9057-7B7A3B71E015}" type="datetimeFigureOut">
              <a:rPr lang="ru-RU" smtClean="0"/>
              <a:t>17.12.2020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1720957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BB10DE2-BC8E-4EE3-9057-7B7A3B71E015}" type="datetimeFigureOut">
              <a:rPr lang="ru-RU" smtClean="0"/>
              <a:t>17.12.2020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3219944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BB10DE2-BC8E-4EE3-9057-7B7A3B71E015}" type="datetimeFigureOut">
              <a:rPr lang="ru-RU" smtClean="0"/>
              <a:t>17.12.2020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3056736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BB10DE2-BC8E-4EE3-9057-7B7A3B71E015}" type="datetimeFigureOut">
              <a:rPr lang="ru-RU" smtClean="0"/>
              <a:t>17.12.2020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1273834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BB10DE2-BC8E-4EE3-9057-7B7A3B71E015}" type="datetimeFigureOut">
              <a:rPr lang="ru-RU" smtClean="0"/>
              <a:t>17.12.2020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117937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BB10DE2-BC8E-4EE3-9057-7B7A3B71E015}" type="datetimeFigureOut">
              <a:rPr lang="ru-RU" smtClean="0"/>
              <a:t>17.12.2020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1179550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BB10DE2-BC8E-4EE3-9057-7B7A3B71E015}" type="datetimeFigureOut">
              <a:rPr lang="ru-RU" smtClean="0"/>
              <a:t>17.12.2020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73433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BB10DE2-BC8E-4EE3-9057-7B7A3B71E015}" type="datetimeFigureOut">
              <a:rPr lang="ru-RU" smtClean="0"/>
              <a:t>17.12.2020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4070430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B10DE2-BC8E-4EE3-9057-7B7A3B71E015}" type="datetimeFigureOut">
              <a:rPr lang="ru-RU" smtClean="0"/>
              <a:t>17.12.2020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1279629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B10DE2-BC8E-4EE3-9057-7B7A3B71E015}" type="datetimeFigureOut">
              <a:rPr lang="ru-RU" smtClean="0"/>
              <a:t>17.12.2020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4C081D-0846-4CC9-9AFB-E23FF779ABB2}" type="slidenum">
              <a:rPr lang="ru-RU" smtClean="0"/>
              <a:t>‹#›</a:t>
            </a:fld>
            <a:endParaRPr lang="ru-RU"/>
          </a:p>
        </p:txBody>
      </p:sp>
    </p:spTree>
    <p:extLst>
      <p:ext uri="{BB962C8B-B14F-4D97-AF65-F5344CB8AC3E}">
        <p14:creationId xmlns:p14="http://schemas.microsoft.com/office/powerpoint/2010/main" val="2626397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4C081D-0846-4CC9-9AFB-E23FF779ABB2}" type="slidenum">
              <a:rPr lang="ru-RU" smtClean="0"/>
              <a:t>‹#›</a:t>
            </a:fld>
            <a:endParaRPr lang="ru-RU"/>
          </a:p>
        </p:txBody>
      </p:sp>
      <p:sp>
        <p:nvSpPr>
          <p:cNvPr id="5" name="Date Placeholder 4"/>
          <p:cNvSpPr>
            <a:spLocks noGrp="1"/>
          </p:cNvSpPr>
          <p:nvPr>
            <p:ph type="dt" sz="half" idx="10"/>
          </p:nvPr>
        </p:nvSpPr>
        <p:spPr/>
        <p:txBody>
          <a:bodyPr/>
          <a:lstStyle/>
          <a:p>
            <a:fld id="{0BB10DE2-BC8E-4EE3-9057-7B7A3B71E015}" type="datetimeFigureOut">
              <a:rPr lang="ru-RU" smtClean="0"/>
              <a:t>17.12.2020</a:t>
            </a:fld>
            <a:endParaRPr lang="ru-RU"/>
          </a:p>
        </p:txBody>
      </p:sp>
    </p:spTree>
    <p:extLst>
      <p:ext uri="{BB962C8B-B14F-4D97-AF65-F5344CB8AC3E}">
        <p14:creationId xmlns:p14="http://schemas.microsoft.com/office/powerpoint/2010/main" val="244982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B10DE2-BC8E-4EE3-9057-7B7A3B71E015}" type="datetimeFigureOut">
              <a:rPr lang="ru-RU" smtClean="0"/>
              <a:t>17.12.2020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4C081D-0846-4CC9-9AFB-E23FF779ABB2}" type="slidenum">
              <a:rPr lang="ru-RU" smtClean="0"/>
              <a:t>‹#›</a:t>
            </a:fld>
            <a:endParaRPr lang="ru-RU"/>
          </a:p>
        </p:txBody>
      </p:sp>
    </p:spTree>
    <p:extLst>
      <p:ext uri="{BB962C8B-B14F-4D97-AF65-F5344CB8AC3E}">
        <p14:creationId xmlns:p14="http://schemas.microsoft.com/office/powerpoint/2010/main" val="231094783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lex-sib@mail.ru"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consultantplus://offline/ref=DC496808AA8E66E2A1F04DDA367B37FA87BCACA5CC1974C8C9D18745A87709C675E04E045947236B786786072989E5E5B43913896DEF3955K2eFD" TargetMode="External"/><Relationship Id="rId2" Type="http://schemas.openxmlformats.org/officeDocument/2006/relationships/hyperlink" Target="consultantplus://offline/ref=DC496808AA8E66E2A1F04DDA367B37FA8EB8AAA2C01A29C2C1888B47AF7856D172A9420559472A627538831238D1E9E1AF26109571ED3BK5e7D" TargetMode="External"/><Relationship Id="rId1" Type="http://schemas.openxmlformats.org/officeDocument/2006/relationships/slideLayout" Target="../slideLayouts/slideLayout3.xml"/><Relationship Id="rId6" Type="http://schemas.openxmlformats.org/officeDocument/2006/relationships/image" Target="../media/image1.jpeg"/><Relationship Id="rId5" Type="http://schemas.openxmlformats.org/officeDocument/2006/relationships/hyperlink" Target="consultantplus://offline/ref=DC496808AA8E66E2A1F04DDA367B37FA84B9AEA0C01274C8C9D18745A87709C675E04E045947236A7C6786072989E5E5B43913896DEF3955K2eFD" TargetMode="External"/><Relationship Id="rId4" Type="http://schemas.openxmlformats.org/officeDocument/2006/relationships/hyperlink" Target="consultantplus://offline/ref=DC496808AA8E66E2A1F04DDA367B37FA84BBA6A9CE1774C8C9D18745A87709C675E04E045947236A796786072989E5E5B43913896DEF3955K2eFD"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consultantplus://offline/ref=8FA7984F2D4FDF26540EFFCE972ABAC63E4E1B7BADD1316DA4D2233F06D2B041B6CC9FC431B574B0092BC0810ED981FE95D799A9B260DAB6V8H8E" TargetMode="External"/><Relationship Id="rId3" Type="http://schemas.openxmlformats.org/officeDocument/2006/relationships/hyperlink" Target="consultantplus://offline/ref=4746C64654649524EAB66B8A82CFE8ECAF1B860D1CE687BE736B7B0A1C3C0BC00DC1CB1DC31B4913076BA9A90C28A27A42914543A475AC3FjCGFE" TargetMode="External"/><Relationship Id="rId7" Type="http://schemas.openxmlformats.org/officeDocument/2006/relationships/hyperlink" Target="consultantplus://offline/ref=8FA7984F2D4FDF26540EFFCE972ABAC63E4E1B7BADD1316DA4D2233F06D2B041B6CC9FC431B574B0082BC0810ED981FE95D799A9B260DAB6V8H8E" TargetMode="External"/><Relationship Id="rId2" Type="http://schemas.openxmlformats.org/officeDocument/2006/relationships/hyperlink" Target="consultantplus://offline/ref=4746C64654649524EAB66B8A82CFE8ECAF1B860D1CE687BE736B7B0A1C3C0BC00DC1CB1DC01F4F1C5031B9AD457CAA65468D5A43BA75jAGCE" TargetMode="External"/><Relationship Id="rId1" Type="http://schemas.openxmlformats.org/officeDocument/2006/relationships/slideLayout" Target="../slideLayouts/slideLayout3.xml"/><Relationship Id="rId6" Type="http://schemas.openxmlformats.org/officeDocument/2006/relationships/hyperlink" Target="consultantplus://offline/ref=8FA7984F2D4FDF26540EFFCE972ABAC63E4E1B7BADD1316DA4D2233F06D2B041B6CC9FC431B576B80F2BC0810ED981FE95D799A9B260DAB6V8H8E" TargetMode="External"/><Relationship Id="rId5" Type="http://schemas.openxmlformats.org/officeDocument/2006/relationships/hyperlink" Target="consultantplus://offline/ref=8FA7984F2D4FDF26540EFFCE972ABAC63E4E1B7BADD1316DA4D2233F06D2B041B6CC9FC432B072B35871D085478D89E191CB86A9AC60VDHAE" TargetMode="External"/><Relationship Id="rId10" Type="http://schemas.openxmlformats.org/officeDocument/2006/relationships/image" Target="../media/image1.jpeg"/><Relationship Id="rId4" Type="http://schemas.openxmlformats.org/officeDocument/2006/relationships/hyperlink" Target="consultantplus://offline/ref=8FA7984F2D4FDF26540EFFCE972ABAC63E4E1B7BADD1316DA4D2233F06D2B041B6CC9FC032B575B35871D085478D89E191CB86A9AC60VDHAE" TargetMode="External"/><Relationship Id="rId9" Type="http://schemas.openxmlformats.org/officeDocument/2006/relationships/hyperlink" Target="consultantplus://offline/ref=8FA7984F2D4FDF26540EFFCE972ABAC63E4E1B7BADD1316DA4D2233F06D2B041B6CC9FC431B576B8082BC0810ED981FE95D799A9B260DAB6V8H8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consultantplus://offline/ref=8626545C42FE3AB10031BC06BC0395EA864B77650C5907F0A5D2880FEFDD90D6000FF3925422A3CEE812D3D32FE072AA6E6407B688AD90F6e1J0E" TargetMode="External"/><Relationship Id="rId2" Type="http://schemas.openxmlformats.org/officeDocument/2006/relationships/hyperlink" Target="consultantplus://offline/ref=5D083B82F94E78110BC17F21F32BDE29041A9841CA16FA6E3CE8AE376B8E45A2499B32B41FB4FCD62A0EB3310B8DD5CF88A483F5E6ACB88AG0JCE" TargetMode="Externa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hyperlink" Target="consultantplus://offline/ref=C97E9B3AE2D537BD13B9D4B9F3F4E877EF6F383C1DA47F83D5D0D9F75869E93B1CBA46A5D6E47EF404F78F9E54EF185123D23616D6DEF25EiBKEE" TargetMode="External"/><Relationship Id="rId2" Type="http://schemas.openxmlformats.org/officeDocument/2006/relationships/hyperlink" Target="consultantplus://offline/ref=0989B23345E91C09722C93A80157FAF5C1AAD10A63A32B8D7AFB919353EF03B2FC5C665C00B6EB8CC3D2348B3C93934787D158C06311FD6FM8KEE" TargetMode="Externa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hyperlink" Target="consultantplus://offline/ref=6BA61FA94E02999DECB969FC0A6D2028649C5FB88727702111E7D357D8AFA31AD8083F634A1AA2D2292E376E95809EE7D80D3C44C4C43117aBLCE" TargetMode="External"/><Relationship Id="rId2" Type="http://schemas.openxmlformats.org/officeDocument/2006/relationships/hyperlink" Target="consultantplus://offline/ref=6FA2DA215F4748A581C8B0A88A093561243723C14E5361AA877CDCEFE3CE7B8983226CE44BDFC1A2B26FCD52E0FEFBC4919265E27F315AADLCL0E" TargetMode="Externa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hyperlink" Target="mailto:insolcentermsu@mail.ru"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consultantplus://offline/ref=B24AF2D1CEB373FED0EDC3F042852BAC781F92EAEDA3A3EEBA55990E8CFBF7F1EFE41B135E07A063FC4DC758B600E799EAEFC002C7557D17n2MEE" TargetMode="External"/><Relationship Id="rId2" Type="http://schemas.openxmlformats.org/officeDocument/2006/relationships/hyperlink" Target="consultantplus://offline/ref=96FB583E4AB1A5B9DF0C68F32E83A6C7CA853D0E34C88775052862988BD246AD3DF45647E42AC92BABD750718F208A8B4A91C72850A34B87UAMDE" TargetMode="Externa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consultantplus://offline/ref=1D48782A7A23F4435F4B5F60FD7E85A046A3008C36EE61E5AC6ADEC24FBC6C660306ABE77302E83492F16566831Em7C"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consultantplus://offline/ref=DE9C96E35920C71B395E583C8922FFCD8C7F942B2736D2EAB59131835E658E2EAE5AA755EBEB759BB99A4A83CCx8H7D"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514" y="2342607"/>
            <a:ext cx="9710057" cy="2184842"/>
          </a:xfrm>
        </p:spPr>
        <p:txBody>
          <a:bodyPr>
            <a:normAutofit fontScale="90000"/>
          </a:bodyPr>
          <a:lstStyle/>
          <a:p>
            <a:r>
              <a:rPr lang="ru-RU" b="1" dirty="0" smtClean="0">
                <a:solidFill>
                  <a:srgbClr val="0070C0"/>
                </a:solidFill>
              </a:rPr>
              <a:t>ПРОБЛЕМЫ ЮРИДИЧЕСКОЙ ИДЕНТИФИКАЦИИ СУБЪЕКТА КАК КОНТРОЛИРУЮЩЕГО ДОЛЖНИКА ЛИЦА В ДЕЛЕ О БАНКРОТСТВЕ</a:t>
            </a:r>
            <a:endParaRPr lang="ru-RU" dirty="0">
              <a:solidFill>
                <a:srgbClr val="0070C0"/>
              </a:solidFill>
            </a:endParaRPr>
          </a:p>
        </p:txBody>
      </p:sp>
      <p:sp>
        <p:nvSpPr>
          <p:cNvPr id="3" name="Текст 2"/>
          <p:cNvSpPr>
            <a:spLocks noGrp="1"/>
          </p:cNvSpPr>
          <p:nvPr>
            <p:ph type="body" idx="1"/>
          </p:nvPr>
        </p:nvSpPr>
        <p:spPr/>
        <p:txBody>
          <a:bodyPr>
            <a:normAutofit fontScale="70000" lnSpcReduction="20000"/>
          </a:bodyPr>
          <a:lstStyle/>
          <a:p>
            <a:pPr algn="r"/>
            <a:r>
              <a:rPr lang="ru-RU" dirty="0" smtClean="0">
                <a:solidFill>
                  <a:srgbClr val="0070C0"/>
                </a:solidFill>
              </a:rPr>
              <a:t>доцент, кандидат юридических наук </a:t>
            </a:r>
          </a:p>
          <a:p>
            <a:pPr algn="r"/>
            <a:r>
              <a:rPr lang="ru-RU" dirty="0" smtClean="0">
                <a:solidFill>
                  <a:srgbClr val="0070C0"/>
                </a:solidFill>
              </a:rPr>
              <a:t>Фролов Игорь Валентинович</a:t>
            </a:r>
          </a:p>
          <a:p>
            <a:pPr algn="r"/>
            <a:r>
              <a:rPr lang="en-GB" dirty="0" smtClean="0">
                <a:solidFill>
                  <a:srgbClr val="0070C0"/>
                </a:solidFill>
              </a:rPr>
              <a:t>E-mail</a:t>
            </a:r>
            <a:r>
              <a:rPr lang="ru-RU" dirty="0" smtClean="0">
                <a:solidFill>
                  <a:srgbClr val="0070C0"/>
                </a:solidFill>
              </a:rPr>
              <a:t>: </a:t>
            </a:r>
            <a:r>
              <a:rPr lang="en-GB" dirty="0" smtClean="0">
                <a:hlinkClick r:id="rId2"/>
              </a:rPr>
              <a:t>lex-sib@mail.ru</a:t>
            </a:r>
            <a:r>
              <a:rPr lang="ru-RU" dirty="0" smtClean="0"/>
              <a:t> </a:t>
            </a:r>
            <a:endParaRPr lang="ru-RU" dirty="0"/>
          </a:p>
        </p:txBody>
      </p:sp>
      <p:sp>
        <p:nvSpPr>
          <p:cNvPr id="4" name="AutoShape 2" descr="Юридический факультет МГУ — Википедия"/>
          <p:cNvSpPr>
            <a:spLocks noChangeAspect="1" noChangeArrowheads="1"/>
          </p:cNvSpPr>
          <p:nvPr/>
        </p:nvSpPr>
        <p:spPr bwMode="auto">
          <a:xfrm>
            <a:off x="155575" y="-852488"/>
            <a:ext cx="1971675" cy="1781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Юридический факультет МГУ — Википедия"/>
          <p:cNvSpPr>
            <a:spLocks noChangeAspect="1" noChangeArrowheads="1"/>
          </p:cNvSpPr>
          <p:nvPr/>
        </p:nvSpPr>
        <p:spPr bwMode="auto">
          <a:xfrm>
            <a:off x="307975" y="-700088"/>
            <a:ext cx="1971675" cy="1781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3740984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6022" y="192799"/>
            <a:ext cx="8507649" cy="1061236"/>
          </a:xfrm>
        </p:spPr>
        <p:txBody>
          <a:bodyPr>
            <a:normAutofit fontScale="90000"/>
          </a:bodyPr>
          <a:lstStyle/>
          <a:p>
            <a:r>
              <a:rPr lang="ru-RU" sz="3600" dirty="0" smtClean="0">
                <a:solidFill>
                  <a:srgbClr val="0070C0"/>
                </a:solidFill>
              </a:rPr>
              <a:t>Становление конструкции </a:t>
            </a:r>
            <a:r>
              <a:rPr lang="ru-RU" sz="3600" dirty="0">
                <a:solidFill>
                  <a:srgbClr val="0070C0"/>
                </a:solidFill>
              </a:rPr>
              <a:t>контролирующего должника лица </a:t>
            </a:r>
            <a:r>
              <a:rPr lang="ru-RU" sz="3600" dirty="0" smtClean="0">
                <a:solidFill>
                  <a:srgbClr val="0070C0"/>
                </a:solidFill>
              </a:rPr>
              <a:t>(3): </a:t>
            </a:r>
            <a:endParaRPr lang="ru-RU" sz="3600" dirty="0"/>
          </a:p>
        </p:txBody>
      </p:sp>
      <p:sp>
        <p:nvSpPr>
          <p:cNvPr id="3" name="Текст 2"/>
          <p:cNvSpPr>
            <a:spLocks noGrp="1"/>
          </p:cNvSpPr>
          <p:nvPr>
            <p:ph type="body" idx="1"/>
          </p:nvPr>
        </p:nvSpPr>
        <p:spPr>
          <a:xfrm>
            <a:off x="766353" y="1402081"/>
            <a:ext cx="9953898" cy="5068388"/>
          </a:xfrm>
        </p:spPr>
        <p:txBody>
          <a:bodyPr>
            <a:normAutofit fontScale="92500" lnSpcReduction="20000"/>
          </a:bodyPr>
          <a:lstStyle/>
          <a:p>
            <a:r>
              <a:rPr lang="ru-RU" b="1" dirty="0" smtClean="0"/>
              <a:t>В </a:t>
            </a:r>
            <a:r>
              <a:rPr lang="ru-RU" b="1" dirty="0"/>
              <a:t>2016 г. в понятии контролирующее должника лицо был заменен и один из содержательных признаков: </a:t>
            </a:r>
            <a:r>
              <a:rPr lang="ru-RU" b="1" dirty="0">
                <a:solidFill>
                  <a:srgbClr val="FF0000"/>
                </a:solidFill>
              </a:rPr>
              <a:t>"слово "</a:t>
            </a:r>
            <a:r>
              <a:rPr lang="ru-RU" b="1" dirty="0"/>
              <a:t>два" заменить словом </a:t>
            </a:r>
            <a:r>
              <a:rPr lang="ru-RU" b="1" dirty="0">
                <a:solidFill>
                  <a:srgbClr val="FF0000"/>
                </a:solidFill>
              </a:rPr>
              <a:t>"три"</a:t>
            </a:r>
            <a:r>
              <a:rPr lang="ru-RU" b="1" dirty="0"/>
              <a:t>, после слов </a:t>
            </a:r>
            <a:r>
              <a:rPr lang="ru-RU" b="1" dirty="0">
                <a:solidFill>
                  <a:srgbClr val="FF0000"/>
                </a:solidFill>
              </a:rPr>
              <a:t>"или возможность" </a:t>
            </a:r>
            <a:r>
              <a:rPr lang="ru-RU" b="1" dirty="0"/>
              <a:t>дополнить </a:t>
            </a:r>
            <a:r>
              <a:rPr lang="ru-RU" b="1" dirty="0">
                <a:solidFill>
                  <a:srgbClr val="FF0000"/>
                </a:solidFill>
              </a:rPr>
              <a:t>словами "в силу нахождения с должником в отношениях родства или свойства, должностного положения либо" </a:t>
            </a:r>
            <a:r>
              <a:rPr lang="ru-RU" b="1" dirty="0" smtClean="0"/>
              <a:t>(такая трактовка контролирующего </a:t>
            </a:r>
            <a:r>
              <a:rPr lang="ru-RU" b="1" dirty="0"/>
              <a:t>должника лица вступило в силу с 1 сентября 2016 г</a:t>
            </a:r>
            <a:r>
              <a:rPr lang="ru-RU" b="1" dirty="0" smtClean="0"/>
              <a:t>.)</a:t>
            </a:r>
            <a:endParaRPr lang="ru-RU" b="1" dirty="0"/>
          </a:p>
          <a:p>
            <a:r>
              <a:rPr lang="ru-RU" dirty="0" smtClean="0">
                <a:solidFill>
                  <a:srgbClr val="FF0000"/>
                </a:solidFill>
              </a:rPr>
              <a:t>Таким образом, с 1 сентября 2016 г. к контролирующим должника лицам были отнесены:</a:t>
            </a:r>
          </a:p>
          <a:p>
            <a:r>
              <a:rPr lang="ru-RU" b="1" dirty="0" smtClean="0"/>
              <a:t>1) лицо, имеющее право давать обязательные для исполнения должником указания или возможность иным образом определять действия должника;</a:t>
            </a:r>
          </a:p>
          <a:p>
            <a:r>
              <a:rPr lang="ru-RU" b="1" dirty="0" smtClean="0"/>
              <a:t>2</a:t>
            </a:r>
            <a:r>
              <a:rPr lang="ru-RU" b="1" dirty="0"/>
              <a:t>) лицо, имевшее в течение менее чем три года до принятия арбитражным судом заявления о признании должника банкротом право давать обязательные для исполнения должником указания или возможность иным образом определять действия должника</a:t>
            </a:r>
            <a:r>
              <a:rPr lang="ru-RU" b="1" dirty="0" smtClean="0"/>
              <a:t>.</a:t>
            </a:r>
          </a:p>
          <a:p>
            <a:r>
              <a:rPr lang="ru-RU" b="1" dirty="0"/>
              <a:t>Эти положения действовали до 30 июля 2017 г. - даты вступления в силу Закона, признавшего утратившим силу как само вышеуказанное понятие "контролирующее должника лицо", так </a:t>
            </a:r>
            <a:r>
              <a:rPr lang="ru-RU" b="1" dirty="0" smtClean="0"/>
              <a:t>и </a:t>
            </a:r>
            <a:r>
              <a:rPr lang="ru-RU" b="1" dirty="0"/>
              <a:t>так </a:t>
            </a:r>
            <a:r>
              <a:rPr lang="ru-RU" b="1" dirty="0" smtClean="0"/>
              <a:t>и ст. 10 Закона </a:t>
            </a:r>
            <a:r>
              <a:rPr lang="ru-RU" b="1" dirty="0"/>
              <a:t>Этим же нормативным актом в Закон "О несостоятельности (банкротстве)" введена новая глава III.2 "Ответственность руководителя должника и иных лиц в деле о банкротстве", </a:t>
            </a:r>
            <a:r>
              <a:rPr lang="ru-RU" b="1" dirty="0" smtClean="0"/>
              <a:t>охватившая ст. 61.10 – 61.22 Закона о банкротстве</a:t>
            </a:r>
            <a:endParaRPr lang="ru-RU" b="1" dirty="0"/>
          </a:p>
          <a:p>
            <a:endParaRPr lang="ru-RU" b="1" dirty="0"/>
          </a:p>
          <a:p>
            <a:endParaRPr lang="ru-RU" b="1" dirty="0"/>
          </a:p>
          <a:p>
            <a:endParaRPr lang="ru-RU" b="1" dirty="0"/>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1590665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4767" y="322216"/>
            <a:ext cx="8307350" cy="1105989"/>
          </a:xfrm>
        </p:spPr>
        <p:txBody>
          <a:bodyPr>
            <a:normAutofit fontScale="90000"/>
          </a:bodyPr>
          <a:lstStyle/>
          <a:p>
            <a:r>
              <a:rPr lang="ru-RU" dirty="0" smtClean="0">
                <a:solidFill>
                  <a:srgbClr val="0070C0"/>
                </a:solidFill>
              </a:rPr>
              <a:t>Современная конструкция модели контролирующего должника лица  </a:t>
            </a:r>
            <a:endParaRPr lang="ru-RU" dirty="0">
              <a:solidFill>
                <a:srgbClr val="0070C0"/>
              </a:solidFill>
            </a:endParaRPr>
          </a:p>
        </p:txBody>
      </p:sp>
      <p:sp>
        <p:nvSpPr>
          <p:cNvPr id="3" name="Текст 2"/>
          <p:cNvSpPr>
            <a:spLocks noGrp="1"/>
          </p:cNvSpPr>
          <p:nvPr>
            <p:ph type="body" idx="1"/>
          </p:nvPr>
        </p:nvSpPr>
        <p:spPr>
          <a:xfrm>
            <a:off x="574767" y="1584960"/>
            <a:ext cx="8821159" cy="4711337"/>
          </a:xfrm>
        </p:spPr>
        <p:txBody>
          <a:bodyPr>
            <a:normAutofit fontScale="77500" lnSpcReduction="20000"/>
          </a:bodyPr>
          <a:lstStyle/>
          <a:p>
            <a:r>
              <a:rPr lang="ru-RU" b="1" dirty="0" smtClean="0"/>
              <a:t>В соответствии с п.1 ст. 61.10 Закона о банкротстве, получившей название </a:t>
            </a:r>
            <a:r>
              <a:rPr lang="ru-RU" b="1" dirty="0"/>
              <a:t> </a:t>
            </a:r>
            <a:r>
              <a:rPr lang="ru-RU" b="1" dirty="0" smtClean="0"/>
              <a:t>"</a:t>
            </a:r>
            <a:r>
              <a:rPr lang="ru-RU" b="1" dirty="0"/>
              <a:t>Контролирующее должника лицо", "</a:t>
            </a:r>
            <a:r>
              <a:rPr lang="ru-RU" b="1" dirty="0">
                <a:solidFill>
                  <a:srgbClr val="00B0F0"/>
                </a:solidFill>
              </a:rPr>
              <a:t>если иное не предусмотрено настоящим Федеральным законом, в целях настоящего Федерального закона под контролирующим должника лицом понимается физическое или юридическое лицо, имеющее либо имевшее не более чем за три года, предшествующих возникновению признаков банкротства, а также после их возникновения до принятия арбитражным судом заявления о признании должника банкротом право давать обязательные для исполнения должником указания или возможность иным образом определять действия должника, в том числе по совершению сделок и определению их условий</a:t>
            </a:r>
            <a:r>
              <a:rPr lang="ru-RU" b="1" dirty="0" smtClean="0"/>
              <a:t>".</a:t>
            </a:r>
          </a:p>
          <a:p>
            <a:r>
              <a:rPr lang="ru-RU" dirty="0">
                <a:solidFill>
                  <a:srgbClr val="FF0000"/>
                </a:solidFill>
              </a:rPr>
              <a:t>Из этого определения мы </a:t>
            </a:r>
            <a:r>
              <a:rPr lang="ru-RU" dirty="0" smtClean="0">
                <a:solidFill>
                  <a:srgbClr val="FF0000"/>
                </a:solidFill>
              </a:rPr>
              <a:t>выводим </a:t>
            </a:r>
            <a:r>
              <a:rPr lang="ru-RU" u="sng" dirty="0" smtClean="0">
                <a:solidFill>
                  <a:srgbClr val="FF0000"/>
                </a:solidFill>
              </a:rPr>
              <a:t>три </a:t>
            </a:r>
            <a:r>
              <a:rPr lang="ru-RU" u="sng" dirty="0">
                <a:solidFill>
                  <a:srgbClr val="FF0000"/>
                </a:solidFill>
              </a:rPr>
              <a:t>группы контролирующих должника лиц и некоторые принципиальные изменения их признаков</a:t>
            </a:r>
            <a:r>
              <a:rPr lang="ru-RU" b="1" dirty="0"/>
              <a:t>:</a:t>
            </a:r>
          </a:p>
          <a:p>
            <a:r>
              <a:rPr lang="ru-RU" b="1" dirty="0"/>
              <a:t>1) лицо, имеющее право давать обязательные для исполнения должником указания или возможность иным образом определять действия должника;</a:t>
            </a:r>
          </a:p>
          <a:p>
            <a:r>
              <a:rPr lang="ru-RU" b="1" dirty="0"/>
              <a:t>2) лицо, имевшее не более чем за три года, предшествующих возникновению признаков банкротства, право давать обязательные для исполнения должником указания или возможность иным образом определять действия должника;</a:t>
            </a:r>
          </a:p>
          <a:p>
            <a:r>
              <a:rPr lang="ru-RU" b="1" dirty="0"/>
              <a:t>3) лицо, имевшее в период с момента возникновения признаков банкротства и до принятия арбитражным судом заявления о признании должника банкротом право давать обязательные для исполнения должником указания или возможность иным образом определять действия должника</a:t>
            </a:r>
            <a:r>
              <a:rPr lang="ru-RU" b="1" dirty="0" smtClean="0"/>
              <a:t>.</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1622174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7647" y="271176"/>
            <a:ext cx="8516356" cy="939315"/>
          </a:xfrm>
        </p:spPr>
        <p:txBody>
          <a:bodyPr>
            <a:normAutofit/>
          </a:bodyPr>
          <a:lstStyle/>
          <a:p>
            <a:r>
              <a:rPr lang="ru-RU" sz="2200" b="1" dirty="0" smtClean="0">
                <a:solidFill>
                  <a:srgbClr val="0070C0"/>
                </a:solidFill>
              </a:rPr>
              <a:t>Динамика </a:t>
            </a:r>
            <a:r>
              <a:rPr lang="ru-RU" sz="2200" b="1" dirty="0">
                <a:solidFill>
                  <a:srgbClr val="0070C0"/>
                </a:solidFill>
              </a:rPr>
              <a:t>легализации понятия контролирующего должника лица (2002 - 2017 гг</a:t>
            </a:r>
            <a:r>
              <a:rPr lang="ru-RU" sz="2200" b="1" dirty="0" smtClean="0">
                <a:solidFill>
                  <a:srgbClr val="0070C0"/>
                </a:solidFill>
              </a:rPr>
              <a:t>.).</a:t>
            </a:r>
            <a:endParaRPr lang="ru-RU" dirty="0">
              <a:solidFill>
                <a:srgbClr val="0070C0"/>
              </a:solidFill>
            </a:endParaRPr>
          </a:p>
        </p:txBody>
      </p:sp>
      <p:sp>
        <p:nvSpPr>
          <p:cNvPr id="3" name="Текст 2"/>
          <p:cNvSpPr>
            <a:spLocks noGrp="1"/>
          </p:cNvSpPr>
          <p:nvPr>
            <p:ph type="body" idx="1"/>
          </p:nvPr>
        </p:nvSpPr>
        <p:spPr>
          <a:xfrm>
            <a:off x="757647" y="1341119"/>
            <a:ext cx="9353004" cy="5164183"/>
          </a:xfrm>
        </p:spPr>
        <p:txBody>
          <a:bodyPr>
            <a:normAutofit fontScale="55000" lnSpcReduction="20000"/>
          </a:bodyPr>
          <a:lstStyle/>
          <a:p>
            <a:r>
              <a:rPr lang="ru-RU" b="1" dirty="0"/>
              <a:t>С 02.12.2002</a:t>
            </a:r>
          </a:p>
          <a:p>
            <a:r>
              <a:rPr lang="ru-RU" b="1" dirty="0"/>
              <a:t>(</a:t>
            </a:r>
            <a:r>
              <a:rPr lang="ru-RU" b="1" dirty="0">
                <a:hlinkClick r:id="rId2"/>
              </a:rPr>
              <a:t>ФЗ N 127)	- лицо, которое имеет право давать обязательные для должника указания или имеет возможность иным образом определять его действия	</a:t>
            </a:r>
          </a:p>
          <a:p>
            <a:r>
              <a:rPr lang="ru-RU" b="1" dirty="0"/>
              <a:t>С 05.06.2009</a:t>
            </a:r>
          </a:p>
          <a:p>
            <a:r>
              <a:rPr lang="ru-RU" b="1" dirty="0"/>
              <a:t>(</a:t>
            </a:r>
            <a:r>
              <a:rPr lang="ru-RU" b="1" dirty="0">
                <a:hlinkClick r:id="rId3"/>
              </a:rPr>
              <a:t>ФЗ N 73)	- лицо, имеющее право давать обязательные для исполнения должником указания или возможность иным образом определять действия должника;</a:t>
            </a:r>
          </a:p>
          <a:p>
            <a:r>
              <a:rPr lang="ru-RU" b="1" dirty="0"/>
              <a:t>- лицо, имевшее в течение менее чем два года до принятия арбитражным судом заявления о признании должника банкротом право давать обязательные для исполнения должником указания или возможность иным образом определять действия должника	</a:t>
            </a:r>
          </a:p>
          <a:p>
            <a:r>
              <a:rPr lang="ru-RU" b="1" dirty="0"/>
              <a:t>С 01.09.2016</a:t>
            </a:r>
          </a:p>
          <a:p>
            <a:r>
              <a:rPr lang="ru-RU" b="1" dirty="0"/>
              <a:t>(</a:t>
            </a:r>
            <a:r>
              <a:rPr lang="ru-RU" b="1" dirty="0">
                <a:hlinkClick r:id="rId4"/>
              </a:rPr>
              <a:t>ФЗ N 222)	- лицо, имеющее право давать обязательные для исполнения должником указания или возможность иным образом определять действия должника;</a:t>
            </a:r>
          </a:p>
          <a:p>
            <a:r>
              <a:rPr lang="ru-RU" b="1" dirty="0"/>
              <a:t>- лицо, имевшее в течение менее чем три года до принятия арбитражным судом заявления о признании должника банкротом право давать обязательные для исполнения должником указания или возможность иным образом определять действия должника	</a:t>
            </a:r>
          </a:p>
          <a:p>
            <a:r>
              <a:rPr lang="ru-RU" b="1" dirty="0"/>
              <a:t>С 30.07.2017 - по настоящее время (</a:t>
            </a:r>
            <a:r>
              <a:rPr lang="ru-RU" b="1" dirty="0">
                <a:hlinkClick r:id="rId5"/>
              </a:rPr>
              <a:t>ФЗ N 266)	- лицо, имеющее право давать обязательные для исполнения должником указания или возможность иным образом определять действия должника;</a:t>
            </a:r>
          </a:p>
          <a:p>
            <a:r>
              <a:rPr lang="ru-RU" b="1" dirty="0"/>
              <a:t>- лицо, имевшее не более чем за три года, предшествующих возникновению признаков банкротства, право давать обязательные для исполнения должником указания или возможность иным образом определять действия должника;</a:t>
            </a:r>
          </a:p>
          <a:p>
            <a:r>
              <a:rPr lang="ru-RU" b="1" dirty="0" smtClean="0"/>
              <a:t>- лицо</a:t>
            </a:r>
            <a:r>
              <a:rPr lang="ru-RU" b="1" dirty="0"/>
              <a:t>, имевшее в период с момента возникновения признаков банкротства и до принятия арбитражным судом заявления о признании должника банкротом право давать обязательные для исполнения должником указания или возможность иным образом определять действия </a:t>
            </a:r>
            <a:r>
              <a:rPr lang="ru-RU" b="1" dirty="0" smtClean="0"/>
              <a:t>должника</a:t>
            </a:r>
          </a:p>
          <a:p>
            <a:r>
              <a:rPr lang="ru-RU" b="1" dirty="0"/>
              <a:t>	</a:t>
            </a:r>
          </a:p>
          <a:p>
            <a:r>
              <a:rPr lang="ru-RU" b="1" dirty="0">
                <a:solidFill>
                  <a:srgbClr val="FF0000"/>
                </a:solidFill>
              </a:rPr>
              <a:t>Как мы видим, начиная с 5 июня 2009 г. в понятии контролирующего должника лица появился обязательный признак - период влияния на должника (сначала 2 года, потом 3 года).</a:t>
            </a:r>
          </a:p>
          <a:p>
            <a:endParaRPr lang="ru-RU" dirty="0"/>
          </a:p>
        </p:txBody>
      </p:sp>
      <p:pic>
        <p:nvPicPr>
          <p:cNvPr id="4" name="Рисунок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4186329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8273" y="419221"/>
            <a:ext cx="8316061" cy="1435705"/>
          </a:xfrm>
        </p:spPr>
        <p:txBody>
          <a:bodyPr>
            <a:noAutofit/>
          </a:bodyPr>
          <a:lstStyle/>
          <a:p>
            <a:r>
              <a:rPr lang="ru-RU" sz="3200" dirty="0" smtClean="0">
                <a:solidFill>
                  <a:srgbClr val="0070C0"/>
                </a:solidFill>
              </a:rPr>
              <a:t>К вопросу о период</a:t>
            </a:r>
            <a:r>
              <a:rPr lang="ru-RU" sz="3200" dirty="0">
                <a:solidFill>
                  <a:srgbClr val="0070C0"/>
                </a:solidFill>
              </a:rPr>
              <a:t>е</a:t>
            </a:r>
            <a:r>
              <a:rPr lang="ru-RU" sz="3200" dirty="0" smtClean="0">
                <a:solidFill>
                  <a:srgbClr val="0070C0"/>
                </a:solidFill>
              </a:rPr>
              <a:t> влияния для идентификации контролирующего должника лица</a:t>
            </a:r>
            <a:endParaRPr lang="ru-RU" sz="3200" dirty="0">
              <a:solidFill>
                <a:srgbClr val="0070C0"/>
              </a:solidFill>
            </a:endParaRPr>
          </a:p>
        </p:txBody>
      </p:sp>
      <p:sp>
        <p:nvSpPr>
          <p:cNvPr id="3" name="Текст 2"/>
          <p:cNvSpPr>
            <a:spLocks noGrp="1"/>
          </p:cNvSpPr>
          <p:nvPr>
            <p:ph type="body" idx="1"/>
          </p:nvPr>
        </p:nvSpPr>
        <p:spPr>
          <a:xfrm>
            <a:off x="627017" y="2107474"/>
            <a:ext cx="9814560" cy="4484915"/>
          </a:xfrm>
        </p:spPr>
        <p:txBody>
          <a:bodyPr>
            <a:normAutofit fontScale="85000" lnSpcReduction="10000"/>
          </a:bodyPr>
          <a:lstStyle/>
          <a:p>
            <a:r>
              <a:rPr lang="ru-RU" dirty="0">
                <a:solidFill>
                  <a:srgbClr val="FF0000"/>
                </a:solidFill>
              </a:rPr>
              <a:t>Как мы видим, начиная с 5 июня 2009 г. в понятии контролирующего должника лица появился обязательный признак - период влияния на должника (сначала 2 года, потом 3 года).</a:t>
            </a:r>
          </a:p>
          <a:p>
            <a:r>
              <a:rPr lang="ru-RU" b="1" dirty="0" smtClean="0"/>
              <a:t>ВНИМАНИЕ!!! Период влияния имеет </a:t>
            </a:r>
            <a:r>
              <a:rPr lang="ru-RU" b="1" dirty="0"/>
              <a:t>отношение не к субъекту правонарушения - контролирующему должника лицу, а к объективной стороне правонарушения - противоправному действию (бездействию), совершенному под влиянием контролирующего лица, которое привело к банкротству должника.</a:t>
            </a:r>
          </a:p>
          <a:p>
            <a:r>
              <a:rPr lang="ru-RU" dirty="0">
                <a:solidFill>
                  <a:srgbClr val="FF0000"/>
                </a:solidFill>
              </a:rPr>
              <a:t>Для привлечения к субсидиарной ответственности важен не период влияния </a:t>
            </a:r>
            <a:r>
              <a:rPr lang="ru-RU" b="1" dirty="0"/>
              <a:t>(существование права давать обязательные для исполнения должником указания или возможности иным образом определять действия должника), этот период может быть и очень длинным (значительно более 3 лет) и очень коротким (один день</a:t>
            </a:r>
            <a:r>
              <a:rPr lang="ru-RU" dirty="0">
                <a:solidFill>
                  <a:srgbClr val="FF0000"/>
                </a:solidFill>
              </a:rPr>
              <a:t>). Важно другое обстоятельство: период или дата, когда совершено действие (бездействие), приведшее к банкротству должника. </a:t>
            </a:r>
            <a:r>
              <a:rPr lang="ru-RU" b="1" dirty="0"/>
              <a:t>Очевидно, что законодатель, вводя этот срок, имел в виду, что приведшее к банкротству действие (бездействие) контролирующего должника лица должно быть совершено в течение этого срока, чтобы возникло такое условие для привлечения к субсидиарной ответственности, как противоправное поведение субъекта правонарушения.</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3511051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00891" y="766354"/>
            <a:ext cx="8673111" cy="6091646"/>
          </a:xfrm>
        </p:spPr>
        <p:txBody>
          <a:bodyPr>
            <a:normAutofit fontScale="92500" lnSpcReduction="10000"/>
          </a:bodyPr>
          <a:lstStyle/>
          <a:p>
            <a:r>
              <a:rPr lang="ru-RU" b="1" dirty="0"/>
              <a:t>Г</a:t>
            </a:r>
            <a:r>
              <a:rPr lang="ru-RU" b="1" dirty="0" smtClean="0"/>
              <a:t>оворя </a:t>
            </a:r>
            <a:r>
              <a:rPr lang="ru-RU" b="1" dirty="0"/>
              <a:t>об определении понятия контролирующего должника лица, Верховный Суд РФ со ссылкой </a:t>
            </a:r>
            <a:r>
              <a:rPr lang="ru-RU" b="1" dirty="0" smtClean="0"/>
              <a:t>на п.3 ст. 53.1 ГК РФ, п.1 ст. 61.10 Закона о банкротстве  </a:t>
            </a:r>
            <a:r>
              <a:rPr lang="ru-RU" b="1" dirty="0"/>
              <a:t>отметил, что "</a:t>
            </a:r>
            <a:r>
              <a:rPr lang="ru-RU" i="1" dirty="0"/>
              <a:t>необходимым условием отнесения лица к числу контролирующих должника является наличие у него фактической возможности давать должнику обязательные для исполнения указания или иным образом определять его </a:t>
            </a:r>
            <a:r>
              <a:rPr lang="ru-RU" i="1" dirty="0" smtClean="0"/>
              <a:t>действия</a:t>
            </a:r>
            <a:r>
              <a:rPr lang="ru-RU" b="1" dirty="0" smtClean="0"/>
              <a:t>» </a:t>
            </a:r>
          </a:p>
          <a:p>
            <a:r>
              <a:rPr lang="ru-RU" b="1" dirty="0" smtClean="0"/>
              <a:t>(См.: п.2 Постановления </a:t>
            </a:r>
            <a:r>
              <a:rPr lang="ru-RU" b="1" dirty="0"/>
              <a:t>Пленума Верховного Суда РФ от 21 декабря 2017 г. N 53 "О некоторых вопросах, связанных с привлечением контролирующих должника лиц к ответственности при банкротстве" (далее - Постановление ВС РФ N 53</a:t>
            </a:r>
            <a:r>
              <a:rPr lang="ru-RU" b="1" dirty="0" smtClean="0"/>
              <a:t>)).</a:t>
            </a:r>
          </a:p>
          <a:p>
            <a:r>
              <a:rPr lang="ru-RU" b="1" dirty="0" smtClean="0"/>
              <a:t>ВЫВОД: </a:t>
            </a:r>
          </a:p>
          <a:p>
            <a:r>
              <a:rPr lang="ru-RU" b="1" dirty="0" smtClean="0"/>
              <a:t>Таким образом в настоящее время под контролирующем должника лицом следует понимать </a:t>
            </a:r>
            <a:r>
              <a:rPr lang="ru-RU" b="1" dirty="0" smtClean="0">
                <a:solidFill>
                  <a:srgbClr val="FF0000"/>
                </a:solidFill>
              </a:rPr>
              <a:t>лицо</a:t>
            </a:r>
            <a:r>
              <a:rPr lang="ru-RU" b="1" dirty="0">
                <a:solidFill>
                  <a:srgbClr val="FF0000"/>
                </a:solidFill>
              </a:rPr>
              <a:t>, имевшее право давать обязательные для исполнения должником указания или фактическую возможность иным образом определять действия должника. </a:t>
            </a:r>
            <a:r>
              <a:rPr lang="ru-RU" b="1" u="sng" dirty="0">
                <a:solidFill>
                  <a:srgbClr val="FF0000"/>
                </a:solidFill>
              </a:rPr>
              <a:t>Период существования такого права или возможности относится к объективной стороне правонарушения и представляет собой юридически значимый период</a:t>
            </a:r>
            <a:r>
              <a:rPr lang="ru-RU" b="1" dirty="0">
                <a:solidFill>
                  <a:srgbClr val="FF0000"/>
                </a:solidFill>
              </a:rPr>
              <a:t>, внутри которого контролирующее должника лицо совершило противоправное действие (бездействие), приведшее к вредным последствиям.</a:t>
            </a:r>
          </a:p>
          <a:p>
            <a:endParaRPr lang="ru-RU" b="1" dirty="0"/>
          </a:p>
          <a:p>
            <a:endParaRPr lang="ru-RU" b="1" dirty="0"/>
          </a:p>
          <a:p>
            <a:endParaRPr lang="ru-RU" b="1" dirty="0"/>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2651029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9302" y="661851"/>
            <a:ext cx="8916950" cy="1219201"/>
          </a:xfrm>
        </p:spPr>
        <p:txBody>
          <a:bodyPr>
            <a:noAutofit/>
          </a:bodyPr>
          <a:lstStyle/>
          <a:p>
            <a:r>
              <a:rPr lang="ru-RU" sz="1600" b="1" dirty="0">
                <a:solidFill>
                  <a:srgbClr val="0070C0"/>
                </a:solidFill>
              </a:rPr>
              <a:t>В</a:t>
            </a:r>
            <a:r>
              <a:rPr lang="ru-RU" sz="1600" b="1" dirty="0" smtClean="0">
                <a:solidFill>
                  <a:srgbClr val="0070C0"/>
                </a:solidFill>
              </a:rPr>
              <a:t> </a:t>
            </a:r>
            <a:r>
              <a:rPr lang="ru-RU" sz="1600" b="1" dirty="0">
                <a:solidFill>
                  <a:srgbClr val="0070C0"/>
                </a:solidFill>
              </a:rPr>
              <a:t>настоящее </a:t>
            </a:r>
            <a:r>
              <a:rPr lang="ru-RU" sz="1600" b="1" dirty="0" smtClean="0">
                <a:solidFill>
                  <a:srgbClr val="0070C0"/>
                </a:solidFill>
              </a:rPr>
              <a:t>время законодательство выделяет четыре </a:t>
            </a:r>
            <a:r>
              <a:rPr lang="ru-RU" sz="1600" b="1" dirty="0">
                <a:solidFill>
                  <a:srgbClr val="0070C0"/>
                </a:solidFill>
              </a:rPr>
              <a:t>условия субсидиарной ответственности контролирующего должника </a:t>
            </a:r>
            <a:r>
              <a:rPr lang="ru-RU" sz="1600" b="1" dirty="0" smtClean="0">
                <a:solidFill>
                  <a:srgbClr val="0070C0"/>
                </a:solidFill>
              </a:rPr>
              <a:t>лица (См.: Постановление </a:t>
            </a:r>
            <a:r>
              <a:rPr lang="ru-RU" sz="1600" b="1" dirty="0">
                <a:solidFill>
                  <a:srgbClr val="0070C0"/>
                </a:solidFill>
              </a:rPr>
              <a:t>Пленума Верховного Суда РФ от 21.12.2017 N 53</a:t>
            </a:r>
            <a:br>
              <a:rPr lang="ru-RU" sz="1600" b="1" dirty="0">
                <a:solidFill>
                  <a:srgbClr val="0070C0"/>
                </a:solidFill>
              </a:rPr>
            </a:br>
            <a:r>
              <a:rPr lang="ru-RU" sz="1600" b="1" dirty="0">
                <a:solidFill>
                  <a:srgbClr val="0070C0"/>
                </a:solidFill>
              </a:rPr>
              <a:t>"О некоторых вопросах, связанных с привлечением контролирующих должника лиц к ответственности при </a:t>
            </a:r>
            <a:r>
              <a:rPr lang="ru-RU" sz="1600" b="1" dirty="0" smtClean="0">
                <a:solidFill>
                  <a:srgbClr val="0070C0"/>
                </a:solidFill>
              </a:rPr>
              <a:t>банкротстве«): </a:t>
            </a:r>
            <a:endParaRPr lang="ru-RU" sz="1600" dirty="0">
              <a:solidFill>
                <a:srgbClr val="0070C0"/>
              </a:solidFill>
            </a:endParaRPr>
          </a:p>
        </p:txBody>
      </p:sp>
      <p:sp>
        <p:nvSpPr>
          <p:cNvPr id="3" name="Текст 2"/>
          <p:cNvSpPr>
            <a:spLocks noGrp="1"/>
          </p:cNvSpPr>
          <p:nvPr>
            <p:ph type="body" idx="1"/>
          </p:nvPr>
        </p:nvSpPr>
        <p:spPr>
          <a:xfrm>
            <a:off x="409302" y="2029098"/>
            <a:ext cx="10519955" cy="4310742"/>
          </a:xfrm>
        </p:spPr>
        <p:txBody>
          <a:bodyPr>
            <a:normAutofit/>
          </a:bodyPr>
          <a:lstStyle/>
          <a:p>
            <a:r>
              <a:rPr lang="ru-RU" sz="1400" b="1" dirty="0" smtClean="0">
                <a:solidFill>
                  <a:srgbClr val="FF0000"/>
                </a:solidFill>
              </a:rPr>
              <a:t>1) Противоправное </a:t>
            </a:r>
            <a:r>
              <a:rPr lang="ru-RU" sz="1400" b="1" dirty="0">
                <a:solidFill>
                  <a:srgbClr val="FF0000"/>
                </a:solidFill>
              </a:rPr>
              <a:t>поведение </a:t>
            </a:r>
            <a:r>
              <a:rPr lang="ru-RU" sz="1400" b="1" dirty="0"/>
              <a:t>- действие и (или) бездействие контролирующего должника лица, повлекшее невозможность полного погашения требований кредиторов. Такое поведение должно иметь место не более чем за три года, предшествующих возникновению признаков банкротства, а также после их возникновения до принятия арбитражным судом заявления о признании должника банкротом</a:t>
            </a:r>
            <a:r>
              <a:rPr lang="ru-RU" sz="1400" b="1" dirty="0" smtClean="0"/>
              <a:t>. </a:t>
            </a:r>
          </a:p>
          <a:p>
            <a:pPr algn="r"/>
            <a:r>
              <a:rPr lang="ru-RU" sz="1000" b="1" dirty="0" smtClean="0">
                <a:solidFill>
                  <a:schemeClr val="tx1"/>
                </a:solidFill>
              </a:rPr>
              <a:t>По </a:t>
            </a:r>
            <a:r>
              <a:rPr lang="ru-RU" sz="1000" b="1" dirty="0">
                <a:solidFill>
                  <a:schemeClr val="tx1"/>
                </a:solidFill>
              </a:rPr>
              <a:t>мнению Верховного Суда РФ, должен приниматься во внимание трехлетний период, предшествующий моменту, в который должник стал неспособен в полном объеме удовлетворить требования кредиторов из-за превышения совокупного размера обязательств над реальной стоимостью его активов (объективное банкротство) </a:t>
            </a:r>
            <a:r>
              <a:rPr lang="ru-RU" sz="1000" b="1" dirty="0" smtClean="0">
                <a:solidFill>
                  <a:schemeClr val="tx1"/>
                </a:solidFill>
              </a:rPr>
              <a:t>п.4 Постановления ВС № 53</a:t>
            </a:r>
            <a:endParaRPr lang="ru-RU" sz="1000" b="1" dirty="0">
              <a:solidFill>
                <a:schemeClr val="tx1"/>
              </a:solidFill>
            </a:endParaRPr>
          </a:p>
          <a:p>
            <a:r>
              <a:rPr lang="ru-RU" sz="1500" b="1" dirty="0" smtClean="0"/>
              <a:t>2) </a:t>
            </a:r>
            <a:r>
              <a:rPr lang="ru-RU" sz="1500" b="1" dirty="0">
                <a:solidFill>
                  <a:srgbClr val="FF0000"/>
                </a:solidFill>
              </a:rPr>
              <a:t>Вредные последствия </a:t>
            </a:r>
            <a:r>
              <a:rPr lang="ru-RU" sz="1500" b="1" dirty="0"/>
              <a:t>- невозможность полного погашения требований кредиторов из-за превышения совокупного размера обязательств над реальной стоимостью его активов (объективное банкротство) </a:t>
            </a:r>
            <a:endParaRPr lang="ru-RU" sz="1500" b="1" dirty="0" smtClean="0"/>
          </a:p>
          <a:p>
            <a:r>
              <a:rPr lang="ru-RU" sz="1500" b="1" dirty="0" smtClean="0"/>
              <a:t>3) </a:t>
            </a:r>
            <a:r>
              <a:rPr lang="ru-RU" sz="1500" b="1" dirty="0">
                <a:solidFill>
                  <a:srgbClr val="FF0000"/>
                </a:solidFill>
              </a:rPr>
              <a:t>Причинно-следственная связь между действиями (бездействием) контролирующего должника лица и наступлением невозможности полного погашения требований кредиторов</a:t>
            </a:r>
            <a:r>
              <a:rPr lang="ru-RU" sz="1500" b="1" dirty="0" smtClean="0"/>
              <a:t>.</a:t>
            </a:r>
          </a:p>
          <a:p>
            <a:r>
              <a:rPr lang="ru-RU" sz="1500" b="1" dirty="0" smtClean="0"/>
              <a:t>4) </a:t>
            </a:r>
            <a:r>
              <a:rPr lang="ru-RU" sz="1500" b="1" dirty="0">
                <a:solidFill>
                  <a:srgbClr val="FF0000"/>
                </a:solidFill>
              </a:rPr>
              <a:t>Вина контролирующего должника лица, </a:t>
            </a:r>
            <a:r>
              <a:rPr lang="ru-RU" sz="1500" b="1" dirty="0"/>
              <a:t>которая </a:t>
            </a:r>
            <a:r>
              <a:rPr lang="ru-RU" sz="1500" b="1" dirty="0" err="1"/>
              <a:t>презюмируется</a:t>
            </a:r>
            <a:r>
              <a:rPr lang="ru-RU" sz="1500" b="1" dirty="0"/>
              <a:t>.</a:t>
            </a:r>
          </a:p>
          <a:p>
            <a:pPr algn="r"/>
            <a:r>
              <a:rPr lang="ru-RU" b="1" dirty="0"/>
              <a:t> </a:t>
            </a:r>
            <a:r>
              <a:rPr lang="ru-RU" sz="1000" b="1" dirty="0">
                <a:solidFill>
                  <a:schemeClr val="tx1"/>
                </a:solidFill>
              </a:rPr>
              <a:t>К</a:t>
            </a:r>
            <a:r>
              <a:rPr lang="ru-RU" sz="1000" b="1" dirty="0" smtClean="0">
                <a:solidFill>
                  <a:schemeClr val="tx1"/>
                </a:solidFill>
              </a:rPr>
              <a:t>онтролирующее </a:t>
            </a:r>
            <a:r>
              <a:rPr lang="ru-RU" sz="1000" b="1" dirty="0">
                <a:solidFill>
                  <a:schemeClr val="tx1"/>
                </a:solidFill>
              </a:rPr>
              <a:t>должника лицо признается невиновным, если оно докажет, что действовало согласно обычным условиям гражданского оборота, добросовестно и разумно в интересах должника, его учредителей (участников), не нарушая при этом имущественные права кредиторов, и если докажет, что его действия совершены для предотвращения еще большего ущерба интересам кредиторов. </a:t>
            </a:r>
            <a:r>
              <a:rPr lang="ru-RU" sz="1000" b="1" dirty="0" smtClean="0">
                <a:solidFill>
                  <a:schemeClr val="tx1"/>
                </a:solidFill>
              </a:rPr>
              <a:t>Это означает что вина </a:t>
            </a:r>
            <a:r>
              <a:rPr lang="ru-RU" sz="1000" b="1" dirty="0">
                <a:solidFill>
                  <a:schemeClr val="tx1"/>
                </a:solidFill>
              </a:rPr>
              <a:t>определяется через поведение </a:t>
            </a:r>
            <a:r>
              <a:rPr lang="ru-RU" sz="1000" b="1" dirty="0" smtClean="0">
                <a:solidFill>
                  <a:schemeClr val="tx1"/>
                </a:solidFill>
              </a:rPr>
              <a:t>субъекта (объективистское </a:t>
            </a:r>
            <a:r>
              <a:rPr lang="ru-RU" sz="1000" b="1" dirty="0">
                <a:solidFill>
                  <a:schemeClr val="tx1"/>
                </a:solidFill>
              </a:rPr>
              <a:t>понимание </a:t>
            </a:r>
            <a:r>
              <a:rPr lang="ru-RU" sz="1000" b="1" dirty="0" smtClean="0">
                <a:solidFill>
                  <a:schemeClr val="tx1"/>
                </a:solidFill>
              </a:rPr>
              <a:t>вины). Закон о банкротстве </a:t>
            </a:r>
            <a:r>
              <a:rPr lang="ru-RU" sz="1000" b="1" dirty="0">
                <a:solidFill>
                  <a:schemeClr val="tx1"/>
                </a:solidFill>
              </a:rPr>
              <a:t>"О несостоятельности (банкротстве)" не отменяет действие презумпции вины, вина не доказывается заявителем, а </a:t>
            </a:r>
            <a:r>
              <a:rPr lang="ru-RU" sz="1100" b="1" dirty="0"/>
              <a:t>предполагается</a:t>
            </a:r>
            <a:r>
              <a:rPr lang="ru-RU" sz="1100" b="1" dirty="0" smtClean="0"/>
              <a:t>.</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2605992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5096" y="149256"/>
            <a:ext cx="8481523" cy="608390"/>
          </a:xfrm>
        </p:spPr>
        <p:txBody>
          <a:bodyPr>
            <a:normAutofit fontScale="90000"/>
          </a:bodyPr>
          <a:lstStyle/>
          <a:p>
            <a:r>
              <a:rPr lang="ru-RU" sz="2000" b="1" dirty="0">
                <a:solidFill>
                  <a:srgbClr val="0070C0"/>
                </a:solidFill>
              </a:rPr>
              <a:t>Специальные составы субсидиарной ответственности контролирующих должника </a:t>
            </a:r>
            <a:r>
              <a:rPr lang="ru-RU" sz="2000" b="1" dirty="0" smtClean="0">
                <a:solidFill>
                  <a:srgbClr val="0070C0"/>
                </a:solidFill>
              </a:rPr>
              <a:t>лиц (состав №1): </a:t>
            </a:r>
            <a:endParaRPr lang="ru-RU" sz="2000" b="1" dirty="0">
              <a:solidFill>
                <a:srgbClr val="0070C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131132778"/>
              </p:ext>
            </p:extLst>
          </p:nvPr>
        </p:nvGraphicFramePr>
        <p:xfrm>
          <a:off x="505094" y="992777"/>
          <a:ext cx="10467705" cy="5590903"/>
        </p:xfrm>
        <a:graphic>
          <a:graphicData uri="http://schemas.openxmlformats.org/drawingml/2006/table">
            <a:tbl>
              <a:tblPr firstRow="1" bandRow="1">
                <a:tableStyleId>{5C22544A-7EE6-4342-B048-85BDC9FD1C3A}</a:tableStyleId>
              </a:tblPr>
              <a:tblGrid>
                <a:gridCol w="4467369"/>
                <a:gridCol w="6000336"/>
              </a:tblGrid>
              <a:tr h="1505243">
                <a:tc>
                  <a:txBody>
                    <a:bodyPr/>
                    <a:lstStyle/>
                    <a:p>
                      <a:r>
                        <a:rPr lang="ru-RU" sz="1800" b="1" kern="1200" dirty="0" smtClean="0">
                          <a:solidFill>
                            <a:schemeClr val="lt1"/>
                          </a:solidFill>
                          <a:latin typeface="+mn-lt"/>
                          <a:ea typeface="+mn-ea"/>
                          <a:cs typeface="+mn-cs"/>
                        </a:rPr>
                        <a:t>Противоправное поведение </a:t>
                      </a:r>
                      <a:endParaRPr lang="ru-RU" dirty="0"/>
                    </a:p>
                  </a:txBody>
                  <a:tcPr/>
                </a:tc>
                <a:tc>
                  <a:txBody>
                    <a:bodyPr/>
                    <a:lstStyle/>
                    <a:p>
                      <a:r>
                        <a:rPr lang="ru-RU" sz="1800" b="1" kern="1200" dirty="0" smtClean="0">
                          <a:solidFill>
                            <a:schemeClr val="lt1"/>
                          </a:solidFill>
                          <a:latin typeface="+mn-lt"/>
                          <a:ea typeface="+mn-ea"/>
                          <a:cs typeface="+mn-cs"/>
                        </a:rPr>
                        <a:t>Субъект субсидиарной ответственности </a:t>
                      </a:r>
                      <a:endParaRPr lang="ru-RU" dirty="0"/>
                    </a:p>
                  </a:txBody>
                  <a:tcPr/>
                </a:tc>
              </a:tr>
              <a:tr h="4085660">
                <a:tc>
                  <a:txBody>
                    <a:bodyPr/>
                    <a:lstStyle/>
                    <a:p>
                      <a:r>
                        <a:rPr lang="ru-RU" sz="1600" b="1" i="0" u="none" strike="noStrike" kern="1200" baseline="0" dirty="0" smtClean="0">
                          <a:solidFill>
                            <a:schemeClr val="tx2"/>
                          </a:solidFill>
                          <a:latin typeface="+mn-lt"/>
                          <a:ea typeface="+mn-ea"/>
                          <a:cs typeface="+mn-cs"/>
                        </a:rPr>
                        <a:t>Неисполнение обязанности в случаях и в срок, которые установлены </a:t>
                      </a:r>
                      <a:r>
                        <a:rPr lang="ru-RU" sz="1600" b="1" i="0" u="none" strike="noStrike" kern="1200" baseline="0" dirty="0" smtClean="0">
                          <a:solidFill>
                            <a:schemeClr val="dk1"/>
                          </a:solidFill>
                          <a:latin typeface="+mn-lt"/>
                          <a:ea typeface="+mn-ea"/>
                          <a:cs typeface="+mn-cs"/>
                          <a:hlinkClick r:id="rId2"/>
                        </a:rPr>
                        <a:t>статьей 9 ФЗ "О несостоятельности (банкротстве)":</a:t>
                      </a:r>
                    </a:p>
                    <a:p>
                      <a:r>
                        <a:rPr lang="ru-RU" sz="1600" b="1" i="0" u="none" strike="noStrike" kern="1200" baseline="0" dirty="0" smtClean="0">
                          <a:solidFill>
                            <a:schemeClr val="tx2"/>
                          </a:solidFill>
                          <a:latin typeface="+mn-lt"/>
                          <a:ea typeface="+mn-ea"/>
                          <a:cs typeface="+mn-cs"/>
                        </a:rPr>
                        <a:t>- по созыву заседания для принятия решения о подаче заявления должника в арбитражный суд;</a:t>
                      </a:r>
                    </a:p>
                    <a:p>
                      <a:r>
                        <a:rPr lang="ru-RU" sz="1600" b="1" i="0" u="none" strike="noStrike" kern="1200" baseline="0" dirty="0" smtClean="0">
                          <a:solidFill>
                            <a:schemeClr val="tx2"/>
                          </a:solidFill>
                          <a:latin typeface="+mn-lt"/>
                          <a:ea typeface="+mn-ea"/>
                          <a:cs typeface="+mn-cs"/>
                        </a:rPr>
                        <a:t>- принятию такого решения;</a:t>
                      </a:r>
                    </a:p>
                    <a:p>
                      <a:r>
                        <a:rPr lang="ru-RU" sz="1600" b="1" i="0" u="none" strike="noStrike" kern="1200" baseline="0" dirty="0" smtClean="0">
                          <a:solidFill>
                            <a:schemeClr val="tx2"/>
                          </a:solidFill>
                          <a:latin typeface="+mn-lt"/>
                          <a:ea typeface="+mn-ea"/>
                          <a:cs typeface="+mn-cs"/>
                        </a:rPr>
                        <a:t>- подаче данного заявления в арбитражный суд </a:t>
                      </a:r>
                      <a:r>
                        <a:rPr lang="ru-RU" sz="1600" b="1" i="0" u="none" strike="noStrike" kern="1200" baseline="0" dirty="0" smtClean="0">
                          <a:solidFill>
                            <a:schemeClr val="dk1"/>
                          </a:solidFill>
                          <a:latin typeface="+mn-lt"/>
                          <a:ea typeface="+mn-ea"/>
                          <a:cs typeface="+mn-cs"/>
                          <a:hlinkClick r:id="rId3"/>
                        </a:rPr>
                        <a:t>(пункт 1 статьи 61.12)</a:t>
                      </a:r>
                    </a:p>
                    <a:p>
                      <a:endParaRPr lang="ru-RU" sz="1600" dirty="0"/>
                    </a:p>
                  </a:txBody>
                  <a:tcPr>
                    <a:solidFill>
                      <a:schemeClr val="bg2"/>
                    </a:solidFill>
                  </a:tcPr>
                </a:tc>
                <a:tc>
                  <a:txBody>
                    <a:bodyPr/>
                    <a:lstStyle/>
                    <a:p>
                      <a:r>
                        <a:rPr lang="ru-RU" sz="1400" b="1" i="0" u="none" strike="noStrike" kern="1200" baseline="0" dirty="0" smtClean="0">
                          <a:solidFill>
                            <a:schemeClr val="tx2"/>
                          </a:solidFill>
                          <a:latin typeface="+mn-lt"/>
                          <a:ea typeface="+mn-ea"/>
                          <a:cs typeface="+mn-cs"/>
                        </a:rPr>
                        <a:t>- За неподачу заявления - руководитель должника </a:t>
                      </a:r>
                      <a:r>
                        <a:rPr lang="ru-RU" sz="1400" b="1" i="0" u="none" strike="noStrike" kern="1200" baseline="0" dirty="0" smtClean="0">
                          <a:solidFill>
                            <a:schemeClr val="dk1"/>
                          </a:solidFill>
                          <a:latin typeface="+mn-lt"/>
                          <a:ea typeface="+mn-ea"/>
                          <a:cs typeface="+mn-cs"/>
                          <a:hlinkClick r:id="rId4"/>
                        </a:rPr>
                        <a:t>(пункт 1 статьи 9);</a:t>
                      </a:r>
                    </a:p>
                    <a:p>
                      <a:r>
                        <a:rPr lang="ru-RU" sz="1400" b="1" i="0" u="none" strike="noStrike" kern="1200" baseline="0" dirty="0" smtClean="0">
                          <a:solidFill>
                            <a:schemeClr val="dk1"/>
                          </a:solidFill>
                          <a:latin typeface="+mn-lt"/>
                          <a:ea typeface="+mn-ea"/>
                          <a:cs typeface="+mn-cs"/>
                        </a:rPr>
                        <a:t>- за неподачу заявления - ликвидационная комиссия должника (</a:t>
                      </a:r>
                      <a:r>
                        <a:rPr lang="ru-RU" sz="1400" b="1" i="0" u="none" strike="noStrike" kern="1200" baseline="0" dirty="0" smtClean="0">
                          <a:solidFill>
                            <a:schemeClr val="dk1"/>
                          </a:solidFill>
                          <a:latin typeface="+mn-lt"/>
                          <a:ea typeface="+mn-ea"/>
                          <a:cs typeface="+mn-cs"/>
                          <a:hlinkClick r:id="rId5"/>
                        </a:rPr>
                        <a:t>пункт 3 статьи 9, </a:t>
                      </a:r>
                      <a:r>
                        <a:rPr lang="ru-RU" sz="1400" b="1" i="0" u="none" strike="noStrike" kern="1200" baseline="0" dirty="0" smtClean="0">
                          <a:solidFill>
                            <a:schemeClr val="dk1"/>
                          </a:solidFill>
                          <a:latin typeface="+mn-lt"/>
                          <a:ea typeface="+mn-ea"/>
                          <a:cs typeface="+mn-cs"/>
                          <a:hlinkClick r:id="rId6"/>
                        </a:rPr>
                        <a:t>пункт 2 статьи 224);</a:t>
                      </a:r>
                    </a:p>
                    <a:p>
                      <a:r>
                        <a:rPr lang="ru-RU" sz="1400" b="1" i="0" u="none" strike="noStrike" kern="1200" baseline="0" dirty="0" smtClean="0">
                          <a:solidFill>
                            <a:schemeClr val="dk1"/>
                          </a:solidFill>
                          <a:latin typeface="+mn-lt"/>
                          <a:ea typeface="+mn-ea"/>
                          <a:cs typeface="+mn-cs"/>
                        </a:rPr>
                        <a:t>- за непринятие решения - собственник имущества должника - унитарного предприятия </a:t>
                      </a:r>
                      <a:r>
                        <a:rPr lang="ru-RU" sz="1400" b="1" i="0" u="none" strike="noStrike" kern="1200" baseline="0" dirty="0" smtClean="0">
                          <a:solidFill>
                            <a:schemeClr val="dk1"/>
                          </a:solidFill>
                          <a:latin typeface="+mn-lt"/>
                          <a:ea typeface="+mn-ea"/>
                          <a:cs typeface="+mn-cs"/>
                          <a:hlinkClick r:id="rId7"/>
                        </a:rPr>
                        <a:t>(абзац 2 пункта 3.1 статьи 9) (новый субъект отвечает только за противоправное поведение, совершенное после 30.07.2017);</a:t>
                      </a:r>
                    </a:p>
                    <a:p>
                      <a:r>
                        <a:rPr lang="ru-RU" sz="1400" b="1" i="0" u="none" strike="noStrike" kern="1200" baseline="0" dirty="0" smtClean="0">
                          <a:solidFill>
                            <a:schemeClr val="dk1"/>
                          </a:solidFill>
                          <a:latin typeface="+mn-lt"/>
                          <a:ea typeface="+mn-ea"/>
                          <a:cs typeface="+mn-cs"/>
                        </a:rPr>
                        <a:t>- за </a:t>
                      </a:r>
                      <a:r>
                        <a:rPr lang="ru-RU" sz="1400" b="1" i="0" u="none" strike="noStrike" kern="1200" baseline="0" dirty="0" err="1" smtClean="0">
                          <a:solidFill>
                            <a:schemeClr val="dk1"/>
                          </a:solidFill>
                          <a:latin typeface="+mn-lt"/>
                          <a:ea typeface="+mn-ea"/>
                          <a:cs typeface="+mn-cs"/>
                        </a:rPr>
                        <a:t>несозыв</a:t>
                      </a:r>
                      <a:r>
                        <a:rPr lang="ru-RU" sz="1400" b="1" i="0" u="none" strike="noStrike" kern="1200" baseline="0" dirty="0" smtClean="0">
                          <a:solidFill>
                            <a:schemeClr val="dk1"/>
                          </a:solidFill>
                          <a:latin typeface="+mn-lt"/>
                          <a:ea typeface="+mn-ea"/>
                          <a:cs typeface="+mn-cs"/>
                        </a:rPr>
                        <a:t> заседания - лица, имеющие право инициировать созыв внеочередного общего собрания акционеров (участников) должника, либо иные контролирующие должника лица </a:t>
                      </a:r>
                      <a:r>
                        <a:rPr lang="ru-RU" sz="1400" b="1" i="0" u="none" strike="noStrike" kern="1200" baseline="0" dirty="0" smtClean="0">
                          <a:solidFill>
                            <a:schemeClr val="dk1"/>
                          </a:solidFill>
                          <a:latin typeface="+mn-lt"/>
                          <a:ea typeface="+mn-ea"/>
                          <a:cs typeface="+mn-cs"/>
                          <a:hlinkClick r:id="rId8"/>
                        </a:rPr>
                        <a:t>(абзац 3 пункта 3.1 статьи 9) (новый субъект отвечает только за противоправное поведение, совершенное после 30.07.2017) &lt;2&gt;;</a:t>
                      </a:r>
                    </a:p>
                    <a:p>
                      <a:r>
                        <a:rPr lang="ru-RU" sz="1400" b="1" i="0" u="none" strike="noStrike" kern="1200" baseline="0" dirty="0" smtClean="0">
                          <a:solidFill>
                            <a:schemeClr val="dk1"/>
                          </a:solidFill>
                          <a:latin typeface="+mn-lt"/>
                          <a:ea typeface="+mn-ea"/>
                          <a:cs typeface="+mn-cs"/>
                        </a:rPr>
                        <a:t>- за неподачу заявления - собственник имущества должника - унитарного предприятия, учредитель (участник) должника ликвидируемого должника до создания ликвидационной комиссии (назначения ликвидатора) </a:t>
                      </a:r>
                      <a:r>
                        <a:rPr lang="ru-RU" sz="1400" b="1" i="0" u="none" strike="noStrike" kern="1200" baseline="0" dirty="0" smtClean="0">
                          <a:solidFill>
                            <a:schemeClr val="dk1"/>
                          </a:solidFill>
                          <a:latin typeface="+mn-lt"/>
                          <a:ea typeface="+mn-ea"/>
                          <a:cs typeface="+mn-cs"/>
                          <a:hlinkClick r:id="rId9"/>
                        </a:rPr>
                        <a:t>(пункт 3 статьи 224)</a:t>
                      </a:r>
                    </a:p>
                    <a:p>
                      <a:endParaRPr lang="ru-RU" sz="1600" dirty="0"/>
                    </a:p>
                  </a:txBody>
                  <a:tcPr>
                    <a:solidFill>
                      <a:schemeClr val="bg2"/>
                    </a:solidFill>
                  </a:tcPr>
                </a:tc>
              </a:tr>
            </a:tbl>
          </a:graphicData>
        </a:graphic>
      </p:graphicFrame>
      <p:pic>
        <p:nvPicPr>
          <p:cNvPr id="5" name="Рисунок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1293205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5096" y="149256"/>
            <a:ext cx="8481523" cy="608390"/>
          </a:xfrm>
        </p:spPr>
        <p:txBody>
          <a:bodyPr>
            <a:normAutofit fontScale="90000"/>
          </a:bodyPr>
          <a:lstStyle/>
          <a:p>
            <a:r>
              <a:rPr lang="ru-RU" sz="2000" b="1" dirty="0">
                <a:solidFill>
                  <a:srgbClr val="0070C0"/>
                </a:solidFill>
              </a:rPr>
              <a:t>Специальные составы субсидиарной ответственности контролирующих должника </a:t>
            </a:r>
            <a:r>
              <a:rPr lang="ru-RU" sz="2000" b="1" dirty="0" smtClean="0">
                <a:solidFill>
                  <a:srgbClr val="0070C0"/>
                </a:solidFill>
              </a:rPr>
              <a:t>лиц (состав №2): </a:t>
            </a:r>
            <a:endParaRPr lang="ru-RU" sz="2000" b="1" dirty="0">
              <a:solidFill>
                <a:srgbClr val="0070C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809247712"/>
              </p:ext>
            </p:extLst>
          </p:nvPr>
        </p:nvGraphicFramePr>
        <p:xfrm>
          <a:off x="505094" y="992777"/>
          <a:ext cx="10467705" cy="5590903"/>
        </p:xfrm>
        <a:graphic>
          <a:graphicData uri="http://schemas.openxmlformats.org/drawingml/2006/table">
            <a:tbl>
              <a:tblPr firstRow="1" bandRow="1">
                <a:tableStyleId>{5C22544A-7EE6-4342-B048-85BDC9FD1C3A}</a:tableStyleId>
              </a:tblPr>
              <a:tblGrid>
                <a:gridCol w="4467369"/>
                <a:gridCol w="6000336"/>
              </a:tblGrid>
              <a:tr h="1505243">
                <a:tc>
                  <a:txBody>
                    <a:bodyPr/>
                    <a:lstStyle/>
                    <a:p>
                      <a:r>
                        <a:rPr lang="ru-RU" sz="1800" b="1" kern="1200" dirty="0" smtClean="0">
                          <a:solidFill>
                            <a:schemeClr val="lt1"/>
                          </a:solidFill>
                          <a:latin typeface="+mn-lt"/>
                          <a:ea typeface="+mn-ea"/>
                          <a:cs typeface="+mn-cs"/>
                        </a:rPr>
                        <a:t>Противоправное поведение </a:t>
                      </a:r>
                      <a:endParaRPr lang="ru-RU" dirty="0"/>
                    </a:p>
                  </a:txBody>
                  <a:tcPr/>
                </a:tc>
                <a:tc>
                  <a:txBody>
                    <a:bodyPr/>
                    <a:lstStyle/>
                    <a:p>
                      <a:r>
                        <a:rPr lang="ru-RU" sz="1800" b="1" kern="1200" dirty="0" smtClean="0">
                          <a:solidFill>
                            <a:schemeClr val="lt1"/>
                          </a:solidFill>
                          <a:latin typeface="+mn-lt"/>
                          <a:ea typeface="+mn-ea"/>
                          <a:cs typeface="+mn-cs"/>
                        </a:rPr>
                        <a:t>Субъект субсидиарной ответственности </a:t>
                      </a:r>
                      <a:endParaRPr lang="ru-RU" dirty="0"/>
                    </a:p>
                  </a:txBody>
                  <a:tcPr/>
                </a:tc>
              </a:tr>
              <a:tr h="4085660">
                <a:tc>
                  <a:txBody>
                    <a:bodyPr/>
                    <a:lstStyle/>
                    <a:p>
                      <a:r>
                        <a:rPr lang="ru-RU" sz="1400" b="1" i="0" u="none" strike="noStrike" kern="1200" baseline="0" dirty="0" smtClean="0">
                          <a:solidFill>
                            <a:schemeClr val="tx2"/>
                          </a:solidFill>
                          <a:latin typeface="+mn-lt"/>
                          <a:ea typeface="+mn-ea"/>
                          <a:cs typeface="+mn-cs"/>
                        </a:rPr>
                        <a:t>Неисполнение обязанности по организации ведения, ведению и хранению документов бухгалтерского учета и (или) отчетности:</a:t>
                      </a:r>
                    </a:p>
                    <a:p>
                      <a:r>
                        <a:rPr lang="ru-RU" sz="1400" b="1" i="0" u="none" strike="noStrike" kern="1200" baseline="0" dirty="0" smtClean="0">
                          <a:solidFill>
                            <a:schemeClr val="tx2"/>
                          </a:solidFill>
                          <a:latin typeface="+mn-lt"/>
                          <a:ea typeface="+mn-ea"/>
                          <a:cs typeface="+mn-cs"/>
                        </a:rPr>
                        <a:t>- документы отсутствуют;</a:t>
                      </a:r>
                    </a:p>
                    <a:p>
                      <a:r>
                        <a:rPr lang="ru-RU" sz="1400" b="1" i="0" u="none" strike="noStrike" kern="1200" baseline="0" dirty="0" smtClean="0">
                          <a:solidFill>
                            <a:schemeClr val="tx2"/>
                          </a:solidFill>
                          <a:latin typeface="+mn-lt"/>
                          <a:ea typeface="+mn-ea"/>
                          <a:cs typeface="+mn-cs"/>
                        </a:rPr>
                        <a:t>- документы не содержат информацию об объектах, предусмотренных законодательством РФ, либо указанная информация искажена </a:t>
                      </a:r>
                      <a:r>
                        <a:rPr lang="ru-RU" sz="1400" b="1" i="0" u="none" strike="noStrike" kern="1200" baseline="0" dirty="0" smtClean="0">
                          <a:solidFill>
                            <a:schemeClr val="dk1"/>
                          </a:solidFill>
                          <a:latin typeface="+mn-lt"/>
                          <a:ea typeface="+mn-ea"/>
                          <a:cs typeface="+mn-cs"/>
                          <a:hlinkClick r:id="rId2"/>
                        </a:rPr>
                        <a:t>(подпункт 2 пункта 2 статьи 61.11).</a:t>
                      </a:r>
                    </a:p>
                    <a:p>
                      <a:r>
                        <a:rPr lang="ru-RU" sz="1400" b="1" i="0" u="none" strike="noStrike" kern="1200" baseline="0" dirty="0" smtClean="0">
                          <a:solidFill>
                            <a:schemeClr val="tx2"/>
                          </a:solidFill>
                          <a:latin typeface="+mn-lt"/>
                          <a:ea typeface="+mn-ea"/>
                          <a:cs typeface="+mn-cs"/>
                        </a:rPr>
                        <a:t>Этот состав дополнен нарушением обязанности по ведению документов (а не только обязанностей по организации ведения и хранению документов)</a:t>
                      </a:r>
                    </a:p>
                    <a:p>
                      <a:endParaRPr lang="ru-RU" sz="1400" dirty="0"/>
                    </a:p>
                  </a:txBody>
                  <a:tcPr>
                    <a:solidFill>
                      <a:schemeClr val="bg2"/>
                    </a:solidFill>
                  </a:tcPr>
                </a:tc>
                <a:tc>
                  <a:txBody>
                    <a:bodyPr/>
                    <a:lstStyle/>
                    <a:p>
                      <a:r>
                        <a:rPr lang="ru-RU" sz="1400" b="1" i="0" u="none" strike="noStrike" kern="1200" baseline="0" dirty="0" smtClean="0">
                          <a:solidFill>
                            <a:schemeClr val="tx2"/>
                          </a:solidFill>
                          <a:latin typeface="+mn-lt"/>
                          <a:ea typeface="+mn-ea"/>
                          <a:cs typeface="+mn-cs"/>
                        </a:rPr>
                        <a:t>- Лицо, на которое возложена обязанность организации ведения бухгалтерского учета и хранения документов бухгалтерского учета и (или) бухгалтерской (финансовой) отчетности должника;</a:t>
                      </a:r>
                    </a:p>
                    <a:p>
                      <a:r>
                        <a:rPr lang="ru-RU" sz="1400" b="1" i="0" u="none" strike="noStrike" kern="1200" baseline="0" dirty="0" smtClean="0">
                          <a:solidFill>
                            <a:schemeClr val="tx2"/>
                          </a:solidFill>
                          <a:latin typeface="+mn-lt"/>
                          <a:ea typeface="+mn-ea"/>
                          <a:cs typeface="+mn-cs"/>
                        </a:rPr>
                        <a:t>- лицо, на которое возложена обязанность ведения бухгалтерского учета и хранения документов бухгалтерского учета и (или) бухгалтерской (финансовой) отчетности должника </a:t>
                      </a:r>
                      <a:r>
                        <a:rPr lang="ru-RU" sz="1400" b="1" i="0" u="none" strike="noStrike" kern="1200" baseline="0" dirty="0" smtClean="0">
                          <a:solidFill>
                            <a:schemeClr val="dk1"/>
                          </a:solidFill>
                          <a:latin typeface="+mn-lt"/>
                          <a:ea typeface="+mn-ea"/>
                          <a:cs typeface="+mn-cs"/>
                          <a:hlinkClick r:id="rId3"/>
                        </a:rPr>
                        <a:t>(пункт 4 статьи 61.11)</a:t>
                      </a:r>
                    </a:p>
                    <a:p>
                      <a:endParaRPr lang="ru-RU" sz="1400" dirty="0"/>
                    </a:p>
                  </a:txBody>
                  <a:tcPr>
                    <a:solidFill>
                      <a:schemeClr val="bg2"/>
                    </a:solidFill>
                  </a:tcPr>
                </a:tc>
              </a:tr>
            </a:tbl>
          </a:graphicData>
        </a:graphic>
      </p:graphicFrame>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3573475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5096" y="149256"/>
            <a:ext cx="8481523" cy="608390"/>
          </a:xfrm>
        </p:spPr>
        <p:txBody>
          <a:bodyPr>
            <a:normAutofit fontScale="90000"/>
          </a:bodyPr>
          <a:lstStyle/>
          <a:p>
            <a:r>
              <a:rPr lang="ru-RU" sz="2000" b="1" dirty="0">
                <a:solidFill>
                  <a:srgbClr val="0070C0"/>
                </a:solidFill>
              </a:rPr>
              <a:t>Специальные составы субсидиарной ответственности контролирующих должника </a:t>
            </a:r>
            <a:r>
              <a:rPr lang="ru-RU" sz="2000" b="1" dirty="0" smtClean="0">
                <a:solidFill>
                  <a:srgbClr val="0070C0"/>
                </a:solidFill>
              </a:rPr>
              <a:t>лиц (состав №3): </a:t>
            </a:r>
            <a:endParaRPr lang="ru-RU" sz="2000" b="1" dirty="0">
              <a:solidFill>
                <a:srgbClr val="0070C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842607351"/>
              </p:ext>
            </p:extLst>
          </p:nvPr>
        </p:nvGraphicFramePr>
        <p:xfrm>
          <a:off x="505094" y="992777"/>
          <a:ext cx="10467705" cy="5590903"/>
        </p:xfrm>
        <a:graphic>
          <a:graphicData uri="http://schemas.openxmlformats.org/drawingml/2006/table">
            <a:tbl>
              <a:tblPr firstRow="1" bandRow="1">
                <a:tableStyleId>{5C22544A-7EE6-4342-B048-85BDC9FD1C3A}</a:tableStyleId>
              </a:tblPr>
              <a:tblGrid>
                <a:gridCol w="4467369"/>
                <a:gridCol w="6000336"/>
              </a:tblGrid>
              <a:tr h="1505243">
                <a:tc>
                  <a:txBody>
                    <a:bodyPr/>
                    <a:lstStyle/>
                    <a:p>
                      <a:r>
                        <a:rPr lang="ru-RU" sz="1800" b="1" kern="1200" dirty="0" smtClean="0">
                          <a:solidFill>
                            <a:schemeClr val="lt1"/>
                          </a:solidFill>
                          <a:latin typeface="+mn-lt"/>
                          <a:ea typeface="+mn-ea"/>
                          <a:cs typeface="+mn-cs"/>
                        </a:rPr>
                        <a:t>Противоправное поведение </a:t>
                      </a:r>
                      <a:endParaRPr lang="ru-RU" dirty="0"/>
                    </a:p>
                  </a:txBody>
                  <a:tcPr/>
                </a:tc>
                <a:tc>
                  <a:txBody>
                    <a:bodyPr/>
                    <a:lstStyle/>
                    <a:p>
                      <a:r>
                        <a:rPr lang="ru-RU" sz="1800" b="1" kern="1200" dirty="0" smtClean="0">
                          <a:solidFill>
                            <a:schemeClr val="lt1"/>
                          </a:solidFill>
                          <a:latin typeface="+mn-lt"/>
                          <a:ea typeface="+mn-ea"/>
                          <a:cs typeface="+mn-cs"/>
                        </a:rPr>
                        <a:t>Субъект субсидиарной ответственности </a:t>
                      </a:r>
                      <a:endParaRPr lang="ru-RU" dirty="0"/>
                    </a:p>
                  </a:txBody>
                  <a:tcPr/>
                </a:tc>
              </a:tr>
              <a:tr h="40856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600" b="1" i="0" u="none" strike="noStrike" kern="1200" baseline="0" dirty="0" smtClean="0">
                          <a:solidFill>
                            <a:schemeClr val="tx2"/>
                          </a:solidFill>
                          <a:latin typeface="+mn-lt"/>
                          <a:ea typeface="+mn-ea"/>
                          <a:cs typeface="+mn-cs"/>
                        </a:rPr>
                        <a:t>Совершение уголовного административного, налогового правонарушения (на основании вступившего в силу решения), вследствие которого у должника возникла задолженность, размер которой превышает 50% всей задолженности кредиторам третьей очереди </a:t>
                      </a:r>
                      <a:r>
                        <a:rPr lang="ru-RU" sz="1600" b="1" i="0" u="none" strike="noStrike" kern="1200" baseline="0" dirty="0" smtClean="0">
                          <a:solidFill>
                            <a:schemeClr val="dk1"/>
                          </a:solidFill>
                          <a:latin typeface="+mn-lt"/>
                          <a:ea typeface="+mn-ea"/>
                          <a:cs typeface="+mn-cs"/>
                          <a:hlinkClick r:id="rId2"/>
                        </a:rPr>
                        <a:t>(подпункт 3 пункта 2 статьи 61.11)</a:t>
                      </a:r>
                    </a:p>
                    <a:p>
                      <a:endParaRPr lang="ru-RU" sz="1600" dirty="0"/>
                    </a:p>
                  </a:txBody>
                  <a:tcPr>
                    <a:solidFill>
                      <a:schemeClr val="bg2"/>
                    </a:solidFill>
                  </a:tcPr>
                </a:tc>
                <a:tc>
                  <a:txBody>
                    <a:bodyPr/>
                    <a:lstStyle/>
                    <a:p>
                      <a:r>
                        <a:rPr lang="ru-RU" sz="1600" b="1" i="0" u="none" strike="noStrike" kern="1200" baseline="0" dirty="0" smtClean="0">
                          <a:solidFill>
                            <a:schemeClr val="tx2"/>
                          </a:solidFill>
                          <a:latin typeface="+mn-lt"/>
                          <a:ea typeface="+mn-ea"/>
                          <a:cs typeface="+mn-cs"/>
                        </a:rPr>
                        <a:t>- Лицо, являвшееся единоличным исполнительным органом должника в период совершения должником или его единоличным исполнительным органом соответствующего правонарушения;</a:t>
                      </a:r>
                    </a:p>
                    <a:p>
                      <a:r>
                        <a:rPr lang="ru-RU" sz="1600" b="1" i="0" u="none" strike="noStrike" kern="1200" baseline="0" dirty="0" smtClean="0">
                          <a:solidFill>
                            <a:schemeClr val="tx2"/>
                          </a:solidFill>
                          <a:latin typeface="+mn-lt"/>
                          <a:ea typeface="+mn-ea"/>
                          <a:cs typeface="+mn-cs"/>
                        </a:rPr>
                        <a:t>- иные контролирующие должника лица (новый субъект отвечает только за противоправное поведение, совершенное после 30.07.2017) </a:t>
                      </a:r>
                      <a:r>
                        <a:rPr lang="ru-RU" sz="1600" b="1" i="0" u="none" strike="noStrike" kern="1200" baseline="0" dirty="0" smtClean="0">
                          <a:solidFill>
                            <a:schemeClr val="dk1"/>
                          </a:solidFill>
                          <a:latin typeface="+mn-lt"/>
                          <a:ea typeface="+mn-ea"/>
                          <a:cs typeface="+mn-cs"/>
                          <a:hlinkClick r:id="rId3"/>
                        </a:rPr>
                        <a:t>(пункт 5 статьи 61.11)</a:t>
                      </a:r>
                    </a:p>
                    <a:p>
                      <a:endParaRPr lang="ru-RU" sz="1600" dirty="0"/>
                    </a:p>
                  </a:txBody>
                  <a:tcPr>
                    <a:solidFill>
                      <a:schemeClr val="bg2"/>
                    </a:solidFill>
                  </a:tcPr>
                </a:tc>
              </a:tr>
            </a:tbl>
          </a:graphicData>
        </a:graphic>
      </p:graphicFrame>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349554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5096" y="149256"/>
            <a:ext cx="8481523" cy="608390"/>
          </a:xfrm>
        </p:spPr>
        <p:txBody>
          <a:bodyPr>
            <a:normAutofit fontScale="90000"/>
          </a:bodyPr>
          <a:lstStyle/>
          <a:p>
            <a:r>
              <a:rPr lang="ru-RU" sz="2000" b="1" dirty="0">
                <a:solidFill>
                  <a:srgbClr val="0070C0"/>
                </a:solidFill>
              </a:rPr>
              <a:t>Специальные составы субсидиарной ответственности контролирующих должника </a:t>
            </a:r>
            <a:r>
              <a:rPr lang="ru-RU" sz="2000" b="1" dirty="0" smtClean="0">
                <a:solidFill>
                  <a:srgbClr val="0070C0"/>
                </a:solidFill>
              </a:rPr>
              <a:t>лиц (состав №4): </a:t>
            </a:r>
            <a:endParaRPr lang="ru-RU" sz="2000" b="1" dirty="0">
              <a:solidFill>
                <a:srgbClr val="0070C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300947302"/>
              </p:ext>
            </p:extLst>
          </p:nvPr>
        </p:nvGraphicFramePr>
        <p:xfrm>
          <a:off x="505094" y="992777"/>
          <a:ext cx="10467705" cy="5590903"/>
        </p:xfrm>
        <a:graphic>
          <a:graphicData uri="http://schemas.openxmlformats.org/drawingml/2006/table">
            <a:tbl>
              <a:tblPr firstRow="1" bandRow="1">
                <a:tableStyleId>{5C22544A-7EE6-4342-B048-85BDC9FD1C3A}</a:tableStyleId>
              </a:tblPr>
              <a:tblGrid>
                <a:gridCol w="4467369"/>
                <a:gridCol w="6000336"/>
              </a:tblGrid>
              <a:tr h="1505243">
                <a:tc>
                  <a:txBody>
                    <a:bodyPr/>
                    <a:lstStyle/>
                    <a:p>
                      <a:r>
                        <a:rPr lang="ru-RU" sz="1800" b="1" kern="1200" dirty="0" smtClean="0">
                          <a:solidFill>
                            <a:schemeClr val="lt1"/>
                          </a:solidFill>
                          <a:latin typeface="+mn-lt"/>
                          <a:ea typeface="+mn-ea"/>
                          <a:cs typeface="+mn-cs"/>
                        </a:rPr>
                        <a:t>Противоправное поведение </a:t>
                      </a:r>
                      <a:endParaRPr lang="ru-RU" dirty="0"/>
                    </a:p>
                  </a:txBody>
                  <a:tcPr/>
                </a:tc>
                <a:tc>
                  <a:txBody>
                    <a:bodyPr/>
                    <a:lstStyle/>
                    <a:p>
                      <a:r>
                        <a:rPr lang="ru-RU" sz="1800" b="1" kern="1200" dirty="0" smtClean="0">
                          <a:solidFill>
                            <a:schemeClr val="lt1"/>
                          </a:solidFill>
                          <a:latin typeface="+mn-lt"/>
                          <a:ea typeface="+mn-ea"/>
                          <a:cs typeface="+mn-cs"/>
                        </a:rPr>
                        <a:t>Субъект субсидиарной ответственности </a:t>
                      </a:r>
                      <a:endParaRPr lang="ru-RU" dirty="0"/>
                    </a:p>
                  </a:txBody>
                  <a:tcPr/>
                </a:tc>
              </a:tr>
              <a:tr h="4085660">
                <a:tc>
                  <a:txBody>
                    <a:bodyPr/>
                    <a:lstStyle/>
                    <a:p>
                      <a:r>
                        <a:rPr lang="ru-RU" sz="1600" b="1" i="0" u="none" strike="noStrike" kern="1200" baseline="0" dirty="0" smtClean="0">
                          <a:solidFill>
                            <a:schemeClr val="tx2"/>
                          </a:solidFill>
                          <a:latin typeface="+mn-lt"/>
                          <a:ea typeface="+mn-ea"/>
                          <a:cs typeface="+mn-cs"/>
                        </a:rPr>
                        <a:t>Неисполнение обязанности по составлению и хранению корпоративных документов (документы отсутствуют либо искажены) </a:t>
                      </a:r>
                      <a:r>
                        <a:rPr lang="ru-RU" sz="1600" b="1" i="0" u="none" strike="noStrike" kern="1200" baseline="0" dirty="0" smtClean="0">
                          <a:solidFill>
                            <a:schemeClr val="dk1"/>
                          </a:solidFill>
                          <a:latin typeface="+mn-lt"/>
                          <a:ea typeface="+mn-ea"/>
                          <a:cs typeface="+mn-cs"/>
                          <a:hlinkClick r:id="rId2"/>
                        </a:rPr>
                        <a:t>(подпункт 4 пункта 2 статьи 61.11).</a:t>
                      </a:r>
                    </a:p>
                    <a:p>
                      <a:r>
                        <a:rPr lang="ru-RU" sz="1600" b="1" i="0" u="none" strike="noStrike" kern="1200" baseline="0" dirty="0" smtClean="0">
                          <a:solidFill>
                            <a:srgbClr val="FF0000"/>
                          </a:solidFill>
                          <a:latin typeface="+mn-lt"/>
                          <a:ea typeface="+mn-ea"/>
                          <a:cs typeface="+mn-cs"/>
                        </a:rPr>
                        <a:t>(Новый состав)</a:t>
                      </a:r>
                    </a:p>
                    <a:p>
                      <a:endParaRPr lang="ru-RU" sz="1600" dirty="0"/>
                    </a:p>
                  </a:txBody>
                  <a:tcPr>
                    <a:solidFill>
                      <a:schemeClr val="bg2"/>
                    </a:solidFill>
                  </a:tcPr>
                </a:tc>
                <a:tc>
                  <a:txBody>
                    <a:bodyPr/>
                    <a:lstStyle/>
                    <a:p>
                      <a:r>
                        <a:rPr lang="ru-RU" sz="1600" b="1" i="0" u="none" strike="noStrike" kern="1200" baseline="0" dirty="0" smtClean="0">
                          <a:solidFill>
                            <a:schemeClr val="tx2"/>
                          </a:solidFill>
                          <a:latin typeface="+mn-lt"/>
                          <a:ea typeface="+mn-ea"/>
                          <a:cs typeface="+mn-cs"/>
                        </a:rPr>
                        <a:t>- Единоличный исполнительный орган юридического лица;</a:t>
                      </a:r>
                    </a:p>
                    <a:p>
                      <a:r>
                        <a:rPr lang="ru-RU" sz="1600" b="1" i="0" u="none" strike="noStrike" kern="1200" baseline="0" dirty="0" smtClean="0">
                          <a:solidFill>
                            <a:schemeClr val="tx2"/>
                          </a:solidFill>
                          <a:latin typeface="+mn-lt"/>
                          <a:ea typeface="+mn-ea"/>
                          <a:cs typeface="+mn-cs"/>
                        </a:rPr>
                        <a:t>- иные лица, на которых возложены обязанности по составлению и хранению документов </a:t>
                      </a:r>
                      <a:r>
                        <a:rPr lang="ru-RU" sz="1600" b="1" i="0" u="none" strike="noStrike" kern="1200" baseline="0" dirty="0" smtClean="0">
                          <a:solidFill>
                            <a:schemeClr val="dk1"/>
                          </a:solidFill>
                          <a:latin typeface="+mn-lt"/>
                          <a:ea typeface="+mn-ea"/>
                          <a:cs typeface="+mn-cs"/>
                          <a:hlinkClick r:id="rId3"/>
                        </a:rPr>
                        <a:t>(пункт 6 статьи 61.11)</a:t>
                      </a:r>
                    </a:p>
                    <a:p>
                      <a:endParaRPr lang="ru-RU" sz="1600" dirty="0"/>
                    </a:p>
                  </a:txBody>
                  <a:tcPr>
                    <a:solidFill>
                      <a:schemeClr val="bg2"/>
                    </a:solidFill>
                  </a:tcPr>
                </a:tc>
              </a:tr>
            </a:tbl>
          </a:graphicData>
        </a:graphic>
      </p:graphicFrame>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2255827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932" y="1515291"/>
            <a:ext cx="8734072" cy="4789715"/>
          </a:xfrm>
        </p:spPr>
        <p:txBody>
          <a:bodyPr>
            <a:noAutofit/>
          </a:bodyPr>
          <a:lstStyle/>
          <a:p>
            <a:r>
              <a:rPr lang="ru-RU" sz="6000" dirty="0" smtClean="0">
                <a:hlinkClick r:id="rId2"/>
              </a:rPr>
              <a:t/>
            </a:r>
            <a:br>
              <a:rPr lang="ru-RU" sz="6000" dirty="0" smtClean="0">
                <a:hlinkClick r:id="rId2"/>
              </a:rPr>
            </a:br>
            <a:r>
              <a:rPr lang="ru-RU" sz="6000" dirty="0">
                <a:hlinkClick r:id="rId2"/>
              </a:rPr>
              <a:t/>
            </a:r>
            <a:br>
              <a:rPr lang="ru-RU" sz="6000" dirty="0">
                <a:hlinkClick r:id="rId2"/>
              </a:rPr>
            </a:br>
            <a:r>
              <a:rPr lang="ru-RU" sz="6000" dirty="0" smtClean="0">
                <a:solidFill>
                  <a:srgbClr val="FF0000"/>
                </a:solidFill>
              </a:rPr>
              <a:t>Для получения сертификата участника:</a:t>
            </a:r>
            <a:br>
              <a:rPr lang="ru-RU" sz="6000" dirty="0" smtClean="0">
                <a:solidFill>
                  <a:srgbClr val="FF0000"/>
                </a:solidFill>
              </a:rPr>
            </a:br>
            <a:r>
              <a:rPr lang="en-GB" sz="6000" dirty="0" smtClean="0">
                <a:hlinkClick r:id="rId2"/>
              </a:rPr>
              <a:t>insolcentermsu@mail.ru</a:t>
            </a:r>
            <a:endParaRPr lang="ru-RU" sz="6000" dirty="0">
              <a:solidFill>
                <a:srgbClr val="FF0000"/>
              </a:solidFill>
            </a:endParaRPr>
          </a:p>
        </p:txBody>
      </p:sp>
    </p:spTree>
    <p:extLst>
      <p:ext uri="{BB962C8B-B14F-4D97-AF65-F5344CB8AC3E}">
        <p14:creationId xmlns:p14="http://schemas.microsoft.com/office/powerpoint/2010/main" val="1099216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5096" y="149256"/>
            <a:ext cx="8481523" cy="608390"/>
          </a:xfrm>
        </p:spPr>
        <p:txBody>
          <a:bodyPr>
            <a:normAutofit fontScale="90000"/>
          </a:bodyPr>
          <a:lstStyle/>
          <a:p>
            <a:r>
              <a:rPr lang="ru-RU" sz="2000" b="1" dirty="0">
                <a:solidFill>
                  <a:srgbClr val="0070C0"/>
                </a:solidFill>
              </a:rPr>
              <a:t>Специальные составы субсидиарной ответственности контролирующих должника </a:t>
            </a:r>
            <a:r>
              <a:rPr lang="ru-RU" sz="2000" b="1" dirty="0" smtClean="0">
                <a:solidFill>
                  <a:srgbClr val="0070C0"/>
                </a:solidFill>
              </a:rPr>
              <a:t>лиц (состав №5): </a:t>
            </a:r>
            <a:endParaRPr lang="ru-RU" sz="2000" b="1" dirty="0">
              <a:solidFill>
                <a:srgbClr val="0070C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463961368"/>
              </p:ext>
            </p:extLst>
          </p:nvPr>
        </p:nvGraphicFramePr>
        <p:xfrm>
          <a:off x="505094" y="992777"/>
          <a:ext cx="10467705" cy="5590903"/>
        </p:xfrm>
        <a:graphic>
          <a:graphicData uri="http://schemas.openxmlformats.org/drawingml/2006/table">
            <a:tbl>
              <a:tblPr firstRow="1" bandRow="1">
                <a:tableStyleId>{5C22544A-7EE6-4342-B048-85BDC9FD1C3A}</a:tableStyleId>
              </a:tblPr>
              <a:tblGrid>
                <a:gridCol w="4467369"/>
                <a:gridCol w="6000336"/>
              </a:tblGrid>
              <a:tr h="1505243">
                <a:tc>
                  <a:txBody>
                    <a:bodyPr/>
                    <a:lstStyle/>
                    <a:p>
                      <a:r>
                        <a:rPr lang="ru-RU" sz="1800" b="1" kern="1200" dirty="0" smtClean="0">
                          <a:solidFill>
                            <a:schemeClr val="lt1"/>
                          </a:solidFill>
                          <a:latin typeface="+mn-lt"/>
                          <a:ea typeface="+mn-ea"/>
                          <a:cs typeface="+mn-cs"/>
                        </a:rPr>
                        <a:t>Противоправное поведение </a:t>
                      </a:r>
                      <a:endParaRPr lang="ru-RU" dirty="0"/>
                    </a:p>
                  </a:txBody>
                  <a:tcPr/>
                </a:tc>
                <a:tc>
                  <a:txBody>
                    <a:bodyPr/>
                    <a:lstStyle/>
                    <a:p>
                      <a:r>
                        <a:rPr lang="ru-RU" sz="1800" b="1" kern="1200" dirty="0" smtClean="0">
                          <a:solidFill>
                            <a:schemeClr val="lt1"/>
                          </a:solidFill>
                          <a:latin typeface="+mn-lt"/>
                          <a:ea typeface="+mn-ea"/>
                          <a:cs typeface="+mn-cs"/>
                        </a:rPr>
                        <a:t>Субъект субсидиарной ответственности </a:t>
                      </a:r>
                      <a:endParaRPr lang="ru-RU" dirty="0"/>
                    </a:p>
                  </a:txBody>
                  <a:tcPr/>
                </a:tc>
              </a:tr>
              <a:tr h="4085660">
                <a:tc>
                  <a:txBody>
                    <a:bodyPr/>
                    <a:lstStyle/>
                    <a:p>
                      <a:r>
                        <a:rPr lang="ru-RU" sz="1600" b="1" i="0" u="none" strike="noStrike" kern="1200" baseline="0" dirty="0" smtClean="0">
                          <a:solidFill>
                            <a:schemeClr val="tx1">
                              <a:lumMod val="65000"/>
                              <a:lumOff val="35000"/>
                            </a:schemeClr>
                          </a:solidFill>
                          <a:latin typeface="+mn-lt"/>
                          <a:ea typeface="+mn-ea"/>
                          <a:cs typeface="+mn-cs"/>
                        </a:rPr>
                        <a:t>Неисполнение обязанности по внесению подлежащих обязательному внесению либо внесены недостоверные сведения о юридическом лице:</a:t>
                      </a:r>
                    </a:p>
                    <a:p>
                      <a:r>
                        <a:rPr lang="ru-RU" sz="1600" b="1" i="0" u="none" strike="noStrike" kern="1200" baseline="0" dirty="0" smtClean="0">
                          <a:solidFill>
                            <a:schemeClr val="tx1">
                              <a:lumMod val="65000"/>
                              <a:lumOff val="35000"/>
                            </a:schemeClr>
                          </a:solidFill>
                          <a:latin typeface="+mn-lt"/>
                          <a:ea typeface="+mn-ea"/>
                          <a:cs typeface="+mn-cs"/>
                        </a:rPr>
                        <a:t>- в Единый государственный реестр юридических лиц на основании представленных таким юридическим лицом документов;</a:t>
                      </a:r>
                    </a:p>
                    <a:p>
                      <a:r>
                        <a:rPr lang="ru-RU" sz="1600" b="1" i="0" u="none" strike="noStrike" kern="1200" baseline="0" dirty="0" smtClean="0">
                          <a:solidFill>
                            <a:schemeClr val="tx1">
                              <a:lumMod val="65000"/>
                              <a:lumOff val="35000"/>
                            </a:schemeClr>
                          </a:solidFill>
                          <a:latin typeface="+mn-lt"/>
                          <a:ea typeface="+mn-ea"/>
                          <a:cs typeface="+mn-cs"/>
                        </a:rPr>
                        <a:t>- в Единый федеральный реестр сведений о фактах деятельности юридических лиц в части сведений, обязанность по внесению которых возложена на юридическое лицо </a:t>
                      </a:r>
                      <a:r>
                        <a:rPr lang="ru-RU" sz="1600" b="1" i="0" u="none" strike="noStrike" kern="1200" baseline="0" dirty="0" smtClean="0">
                          <a:solidFill>
                            <a:schemeClr val="dk1"/>
                          </a:solidFill>
                          <a:latin typeface="+mn-lt"/>
                          <a:ea typeface="+mn-ea"/>
                          <a:cs typeface="+mn-cs"/>
                          <a:hlinkClick r:id="rId2"/>
                        </a:rPr>
                        <a:t>(подпункт 5 пункта 2 статьи 61.11).</a:t>
                      </a:r>
                    </a:p>
                    <a:p>
                      <a:r>
                        <a:rPr lang="ru-RU" sz="1600" b="1" i="0" u="none" strike="noStrike" kern="1200" baseline="0" dirty="0" smtClean="0">
                          <a:solidFill>
                            <a:srgbClr val="FF0000"/>
                          </a:solidFill>
                          <a:latin typeface="+mn-lt"/>
                          <a:ea typeface="+mn-ea"/>
                          <a:cs typeface="+mn-cs"/>
                        </a:rPr>
                        <a:t>(Новый состав)</a:t>
                      </a:r>
                    </a:p>
                    <a:p>
                      <a:endParaRPr lang="ru-RU" sz="1600" dirty="0"/>
                    </a:p>
                  </a:txBody>
                  <a:tcPr>
                    <a:solidFill>
                      <a:schemeClr val="bg2"/>
                    </a:solidFill>
                  </a:tcPr>
                </a:tc>
                <a:tc>
                  <a:txBody>
                    <a:bodyPr/>
                    <a:lstStyle/>
                    <a:p>
                      <a:r>
                        <a:rPr lang="ru-RU" sz="1600" b="1" i="0" u="none" strike="noStrike" kern="1200" baseline="0" dirty="0" smtClean="0">
                          <a:solidFill>
                            <a:schemeClr val="tx2"/>
                          </a:solidFill>
                          <a:latin typeface="+mn-lt"/>
                          <a:ea typeface="+mn-ea"/>
                          <a:cs typeface="+mn-cs"/>
                        </a:rPr>
                        <a:t>- Единоличный исполнительный орган юридического лица;</a:t>
                      </a:r>
                    </a:p>
                    <a:p>
                      <a:r>
                        <a:rPr lang="ru-RU" sz="1600" b="1" i="0" u="none" strike="noStrike" kern="1200" baseline="0" dirty="0" smtClean="0">
                          <a:solidFill>
                            <a:schemeClr val="tx2"/>
                          </a:solidFill>
                          <a:latin typeface="+mn-lt"/>
                          <a:ea typeface="+mn-ea"/>
                          <a:cs typeface="+mn-cs"/>
                        </a:rPr>
                        <a:t>- иные лица, на которые от имени юридического лица возложены обязанности по представлению документов для государственной регистрации либо обязанности по внесению сведений в Единый федеральный реестр сведений о фактах деятельности юридических лиц </a:t>
                      </a:r>
                      <a:r>
                        <a:rPr lang="ru-RU" sz="1600" b="1" i="0" u="none" strike="noStrike" kern="1200" baseline="0" dirty="0" smtClean="0">
                          <a:solidFill>
                            <a:schemeClr val="dk1"/>
                          </a:solidFill>
                          <a:latin typeface="+mn-lt"/>
                          <a:ea typeface="+mn-ea"/>
                          <a:cs typeface="+mn-cs"/>
                          <a:hlinkClick r:id="rId3"/>
                        </a:rPr>
                        <a:t>(пункт 7 статьи 61.11</a:t>
                      </a:r>
                    </a:p>
                    <a:p>
                      <a:endParaRPr lang="ru-RU" sz="1600" dirty="0"/>
                    </a:p>
                  </a:txBody>
                  <a:tcPr>
                    <a:solidFill>
                      <a:schemeClr val="bg2"/>
                    </a:solidFill>
                  </a:tcPr>
                </a:tc>
              </a:tr>
            </a:tbl>
          </a:graphicData>
        </a:graphic>
      </p:graphicFrame>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2153133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3142" y="462059"/>
            <a:ext cx="8638278" cy="582264"/>
          </a:xfrm>
        </p:spPr>
        <p:txBody>
          <a:bodyPr>
            <a:normAutofit/>
          </a:bodyPr>
          <a:lstStyle/>
          <a:p>
            <a:r>
              <a:rPr lang="ru-RU" sz="3200" dirty="0" smtClean="0">
                <a:solidFill>
                  <a:srgbClr val="0070C0"/>
                </a:solidFill>
              </a:rPr>
              <a:t>ВЫВОДЫ: </a:t>
            </a:r>
            <a:endParaRPr lang="ru-RU" sz="3200" dirty="0">
              <a:solidFill>
                <a:srgbClr val="0070C0"/>
              </a:solidFill>
            </a:endParaRPr>
          </a:p>
        </p:txBody>
      </p:sp>
      <p:sp>
        <p:nvSpPr>
          <p:cNvPr id="3" name="Текст 2"/>
          <p:cNvSpPr>
            <a:spLocks noGrp="1"/>
          </p:cNvSpPr>
          <p:nvPr>
            <p:ph type="body" idx="1"/>
          </p:nvPr>
        </p:nvSpPr>
        <p:spPr>
          <a:xfrm>
            <a:off x="653142" y="1288869"/>
            <a:ext cx="9910355" cy="5077097"/>
          </a:xfrm>
        </p:spPr>
        <p:txBody>
          <a:bodyPr>
            <a:normAutofit fontScale="62500" lnSpcReduction="20000"/>
          </a:bodyPr>
          <a:lstStyle/>
          <a:p>
            <a:r>
              <a:rPr lang="ru-RU" b="1" dirty="0" smtClean="0"/>
              <a:t>1) Прослеживается </a:t>
            </a:r>
            <a:r>
              <a:rPr lang="ru-RU" b="1" dirty="0"/>
              <a:t>очевидная тенденция последовательного </a:t>
            </a:r>
            <a:r>
              <a:rPr lang="ru-RU" b="1" dirty="0">
                <a:solidFill>
                  <a:srgbClr val="FF0000"/>
                </a:solidFill>
              </a:rPr>
              <a:t>увеличения законодателем перечня контролирующих должника лиц</a:t>
            </a:r>
            <a:r>
              <a:rPr lang="ru-RU" b="1" dirty="0"/>
              <a:t>: от 4 в первой редакции </a:t>
            </a:r>
            <a:r>
              <a:rPr lang="ru-RU" b="1" dirty="0" smtClean="0"/>
              <a:t>Закона о банкротстве до 8 (ФЗ № 43), до 12 (ФЗ № 222), до 15 (ФЗ № 226).</a:t>
            </a:r>
          </a:p>
          <a:p>
            <a:r>
              <a:rPr lang="ru-RU" b="1" dirty="0" smtClean="0"/>
              <a:t>2)</a:t>
            </a:r>
            <a:r>
              <a:rPr lang="ru-RU" b="1" dirty="0"/>
              <a:t> </a:t>
            </a:r>
            <a:r>
              <a:rPr lang="ru-RU" b="1" dirty="0" smtClean="0"/>
              <a:t>При определении понятия </a:t>
            </a:r>
            <a:r>
              <a:rPr lang="ru-RU" b="1" dirty="0"/>
              <a:t>контролирующего должника лица, основание и условия его субсидиарной ответственности должны применяться </a:t>
            </a:r>
            <a:r>
              <a:rPr lang="ru-RU" b="1" dirty="0" smtClean="0">
                <a:solidFill>
                  <a:srgbClr val="FF0000"/>
                </a:solidFill>
              </a:rPr>
              <a:t>те нормы, </a:t>
            </a:r>
            <a:r>
              <a:rPr lang="ru-RU" b="1" dirty="0">
                <a:solidFill>
                  <a:srgbClr val="FF0000"/>
                </a:solidFill>
              </a:rPr>
              <a:t>которые действовали на момент совершения действия (бездействия)</a:t>
            </a:r>
            <a:r>
              <a:rPr lang="ru-RU" b="1" dirty="0"/>
              <a:t>, поскольку, согласно конституционному правилу, "никто не может нести ответственность за деяние, которое в момент его совершения не признавалось правонарушением</a:t>
            </a:r>
            <a:r>
              <a:rPr lang="ru-RU" b="1" dirty="0" smtClean="0"/>
              <a:t>".</a:t>
            </a:r>
          </a:p>
          <a:p>
            <a:r>
              <a:rPr lang="ru-RU" b="1" dirty="0" smtClean="0"/>
              <a:t>3)</a:t>
            </a:r>
            <a:r>
              <a:rPr lang="ru-RU" b="1" dirty="0"/>
              <a:t> За весь период </a:t>
            </a:r>
            <a:r>
              <a:rPr lang="ru-RU" b="1" dirty="0" smtClean="0"/>
              <a:t>действия Закона о банкротстве </a:t>
            </a:r>
            <a:r>
              <a:rPr lang="ru-RU" b="1" dirty="0">
                <a:solidFill>
                  <a:srgbClr val="FF0000"/>
                </a:solidFill>
              </a:rPr>
              <a:t>основание ответственности контролирующих должника лиц несколько раз менялось</a:t>
            </a:r>
            <a:r>
              <a:rPr lang="ru-RU" b="1" dirty="0"/>
              <a:t>. </a:t>
            </a:r>
            <a:r>
              <a:rPr lang="ru-RU" b="1" dirty="0" smtClean="0"/>
              <a:t>КДЛ отвечали</a:t>
            </a:r>
            <a:r>
              <a:rPr lang="ru-RU" b="1" dirty="0"/>
              <a:t>: за признание должника банкротом (доведение до банкротства) (с 02.12.2002 по 05.06.2009 и с 01.09.2016 по 30.07.2017); за вред, причиненный имущественным правам кредиторов (с 05.06.2009 по 01.09.2016); за невозможность полного погашения требований кредиторов (с 30.07.2017 по настоящее время</a:t>
            </a:r>
            <a:r>
              <a:rPr lang="ru-RU" b="1" dirty="0" smtClean="0"/>
              <a:t>).</a:t>
            </a:r>
          </a:p>
          <a:p>
            <a:r>
              <a:rPr lang="ru-RU" b="1" dirty="0" smtClean="0"/>
              <a:t>4)</a:t>
            </a:r>
            <a:r>
              <a:rPr lang="ru-RU" b="1" dirty="0"/>
              <a:t> </a:t>
            </a:r>
            <a:r>
              <a:rPr lang="ru-RU" b="1" dirty="0" smtClean="0"/>
              <a:t>Закон о банкротстве </a:t>
            </a:r>
            <a:r>
              <a:rPr lang="ru-RU" b="1" dirty="0" smtClean="0">
                <a:solidFill>
                  <a:srgbClr val="FF0000"/>
                </a:solidFill>
              </a:rPr>
              <a:t>содержит </a:t>
            </a:r>
            <a:r>
              <a:rPr lang="ru-RU" b="1" dirty="0">
                <a:solidFill>
                  <a:srgbClr val="FF0000"/>
                </a:solidFill>
              </a:rPr>
              <a:t>специальное (отличное от общегражданского) понятие невиновности контролирующего должника лица </a:t>
            </a:r>
            <a:r>
              <a:rPr lang="ru-RU" b="1" dirty="0"/>
              <a:t>- это совершение им действий согласно обычным условиям гражданского оборота, добросовестно и разумно, в интересах должника, его учредителей (участников), без нарушения при этом имущественных прав кредиторов, и эти действия были совершены для предотвращения еще большего ущерба интересам кредиторов</a:t>
            </a:r>
            <a:r>
              <a:rPr lang="ru-RU" b="1" dirty="0" smtClean="0"/>
              <a:t>.</a:t>
            </a:r>
          </a:p>
          <a:p>
            <a:r>
              <a:rPr lang="ru-RU" b="1" dirty="0" smtClean="0"/>
              <a:t>5</a:t>
            </a:r>
            <a:r>
              <a:rPr lang="ru-RU" b="1" dirty="0" smtClean="0">
                <a:solidFill>
                  <a:srgbClr val="FF0000"/>
                </a:solidFill>
              </a:rPr>
              <a:t>) </a:t>
            </a:r>
            <a:r>
              <a:rPr lang="ru-RU" b="1" dirty="0">
                <a:solidFill>
                  <a:srgbClr val="FF0000"/>
                </a:solidFill>
              </a:rPr>
              <a:t>Специальные составы субсидиарной ответственности контролирующих должника лиц различаются по </a:t>
            </a:r>
            <a:r>
              <a:rPr lang="ru-RU" b="1" dirty="0" smtClean="0">
                <a:solidFill>
                  <a:srgbClr val="FF0000"/>
                </a:solidFill>
              </a:rPr>
              <a:t>не по субъективному критерию вины, а по объективной </a:t>
            </a:r>
            <a:r>
              <a:rPr lang="ru-RU" b="1" dirty="0">
                <a:solidFill>
                  <a:srgbClr val="FF0000"/>
                </a:solidFill>
              </a:rPr>
              <a:t>стороне</a:t>
            </a:r>
            <a:r>
              <a:rPr lang="ru-RU" b="1" dirty="0"/>
              <a:t>, а именно по тому противоправному действию или бездействию, которое было совершено и которое привело к невозможности удовлетворения требований </a:t>
            </a:r>
            <a:r>
              <a:rPr lang="ru-RU" b="1" dirty="0" smtClean="0"/>
              <a:t>кредиторов.</a:t>
            </a:r>
          </a:p>
          <a:p>
            <a:r>
              <a:rPr lang="ru-RU" b="1" dirty="0" smtClean="0"/>
              <a:t>6) </a:t>
            </a:r>
            <a:r>
              <a:rPr lang="ru-RU" b="1" dirty="0">
                <a:solidFill>
                  <a:srgbClr val="FF0000"/>
                </a:solidFill>
              </a:rPr>
              <a:t>Законодатель увеличивает количество специальных составов субсидиарной ответственности контролирующих должника лиц:</a:t>
            </a:r>
            <a:r>
              <a:rPr lang="ru-RU" b="1" dirty="0"/>
              <a:t> от одного в первой </a:t>
            </a:r>
            <a:r>
              <a:rPr lang="ru-RU" b="1" dirty="0" smtClean="0"/>
              <a:t>редакции </a:t>
            </a:r>
            <a:r>
              <a:rPr lang="ru-RU" b="1" dirty="0" err="1" smtClean="0"/>
              <a:t>ЗоБ</a:t>
            </a:r>
            <a:r>
              <a:rPr lang="ru-RU" b="1" dirty="0" smtClean="0"/>
              <a:t>, до двух (ФЗ № 73), до трех (ФЗ № 222), до пяти (</a:t>
            </a:r>
            <a:r>
              <a:rPr lang="ru-RU" b="1" dirty="0" err="1" smtClean="0"/>
              <a:t>Фз</a:t>
            </a:r>
            <a:r>
              <a:rPr lang="ru-RU" b="1" dirty="0" smtClean="0"/>
              <a:t> № 226).</a:t>
            </a:r>
            <a:r>
              <a:rPr lang="ru-RU" b="1" dirty="0"/>
              <a:t> При этом более разнообразным становится круг субъектов, привлекаемых к ответственности за конкретный состав. Так, за неподачу заявления должника, по Закону "О несостоятельности (банкротстве)", в 2002 г. привлекалось три субъекта, с 2017 г. - пять субъектов.</a:t>
            </a:r>
          </a:p>
          <a:p>
            <a:r>
              <a:rPr lang="ru-RU" b="1" dirty="0" smtClean="0"/>
              <a:t>7) Динамика изменений правового </a:t>
            </a:r>
            <a:r>
              <a:rPr lang="ru-RU" b="1" dirty="0"/>
              <a:t>института субсидиарной ответственности контролирующих должника лиц показывает тенденцию к ее </a:t>
            </a:r>
            <a:r>
              <a:rPr lang="ru-RU" b="1" dirty="0">
                <a:solidFill>
                  <a:srgbClr val="FF0000"/>
                </a:solidFill>
              </a:rPr>
              <a:t>расширению, усилению, усложнению и излишней детализации</a:t>
            </a:r>
            <a:r>
              <a:rPr lang="ru-RU" b="1" dirty="0"/>
              <a:t>, что далеко не в полной мере соответствует провозглашенному принципу исключительности такого вида ответственности</a:t>
            </a:r>
          </a:p>
          <a:p>
            <a:endParaRPr lang="ru-RU" b="1" dirty="0"/>
          </a:p>
          <a:p>
            <a:endParaRPr lang="ru-RU" b="1" dirty="0"/>
          </a:p>
          <a:p>
            <a:endParaRPr lang="ru-RU" b="1" dirty="0"/>
          </a:p>
          <a:p>
            <a:endParaRPr lang="ru-RU" b="1" dirty="0"/>
          </a:p>
          <a:p>
            <a:endParaRPr lang="ru-RU" b="1" dirty="0"/>
          </a:p>
          <a:p>
            <a:endParaRPr lang="ru-RU" b="1" dirty="0"/>
          </a:p>
          <a:p>
            <a:endParaRPr lang="ru-RU" b="1" dirty="0"/>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4078072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990843" y="2298054"/>
            <a:ext cx="8596668" cy="860400"/>
          </a:xfrm>
        </p:spPr>
        <p:txBody>
          <a:bodyPr>
            <a:noAutofit/>
          </a:bodyPr>
          <a:lstStyle/>
          <a:p>
            <a:pPr algn="ctr"/>
            <a:r>
              <a:rPr lang="ru-RU" sz="5400" b="1" dirty="0" smtClean="0">
                <a:solidFill>
                  <a:srgbClr val="0070C0"/>
                </a:solidFill>
              </a:rPr>
              <a:t>Спасибо </a:t>
            </a:r>
            <a:r>
              <a:rPr lang="ru-RU" sz="5400" b="1" dirty="0" smtClean="0">
                <a:solidFill>
                  <a:srgbClr val="0070C0"/>
                </a:solidFill>
              </a:rPr>
              <a:t>за внимание!</a:t>
            </a:r>
            <a:endParaRPr lang="ru-RU" sz="5400" b="1" dirty="0">
              <a:solidFill>
                <a:srgbClr val="0070C0"/>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231438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79268" y="1428206"/>
            <a:ext cx="8865325" cy="3959642"/>
          </a:xfrm>
        </p:spPr>
        <p:txBody>
          <a:bodyPr>
            <a:normAutofit/>
          </a:bodyPr>
          <a:lstStyle/>
          <a:p>
            <a:r>
              <a:rPr lang="ru-RU" sz="3200" b="1" dirty="0">
                <a:solidFill>
                  <a:srgbClr val="0070C0"/>
                </a:solidFill>
              </a:rPr>
              <a:t>Верховный Суд РФ </a:t>
            </a:r>
            <a:r>
              <a:rPr lang="ru-RU" sz="3200" b="1" dirty="0" smtClean="0">
                <a:solidFill>
                  <a:srgbClr val="0070C0"/>
                </a:solidFill>
              </a:rPr>
              <a:t>: </a:t>
            </a:r>
          </a:p>
          <a:p>
            <a:r>
              <a:rPr lang="ru-RU" sz="3200" b="1" i="1" dirty="0" smtClean="0">
                <a:solidFill>
                  <a:srgbClr val="00B0F0"/>
                </a:solidFill>
              </a:rPr>
              <a:t>"</a:t>
            </a:r>
            <a:r>
              <a:rPr lang="ru-RU" sz="3200" b="1" i="1" dirty="0">
                <a:solidFill>
                  <a:srgbClr val="00B0F0"/>
                </a:solidFill>
              </a:rPr>
              <a:t>Привлечение контролирующих должника лиц к субсидиарной ответственности является </a:t>
            </a:r>
            <a:r>
              <a:rPr lang="ru-RU" sz="3200" b="1" i="1" u="sng" dirty="0">
                <a:solidFill>
                  <a:srgbClr val="00B0F0"/>
                </a:solidFill>
              </a:rPr>
              <a:t>исключительным механизмом восстановления нарушенных прав кредиторов</a:t>
            </a:r>
            <a:r>
              <a:rPr lang="ru-RU" sz="3200" b="1" i="1" dirty="0">
                <a:solidFill>
                  <a:srgbClr val="00B0F0"/>
                </a:solidFill>
              </a:rPr>
              <a:t>".</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279038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4434" y="340844"/>
            <a:ext cx="8707946" cy="1853716"/>
          </a:xfrm>
        </p:spPr>
        <p:txBody>
          <a:bodyPr>
            <a:noAutofit/>
          </a:bodyPr>
          <a:lstStyle/>
          <a:p>
            <a:r>
              <a:rPr lang="ru-RU" sz="2800" b="1" dirty="0" smtClean="0">
                <a:solidFill>
                  <a:srgbClr val="0070C0"/>
                </a:solidFill>
              </a:rPr>
              <a:t>Институт </a:t>
            </a:r>
            <a:r>
              <a:rPr lang="ru-RU" sz="2800" b="1" dirty="0">
                <a:solidFill>
                  <a:srgbClr val="0070C0"/>
                </a:solidFill>
              </a:rPr>
              <a:t>субсидиарной ответственности контролирующих должника лиц призван гарантировать максимальное удовлетворение требований кредиторов </a:t>
            </a:r>
            <a:r>
              <a:rPr lang="ru-RU" sz="2800" b="1" dirty="0" smtClean="0">
                <a:solidFill>
                  <a:srgbClr val="0070C0"/>
                </a:solidFill>
              </a:rPr>
              <a:t>должника-банкрота</a:t>
            </a:r>
            <a:endParaRPr lang="ru-RU" sz="2800" dirty="0">
              <a:solidFill>
                <a:srgbClr val="0070C0"/>
              </a:solidFill>
            </a:endParaRPr>
          </a:p>
        </p:txBody>
      </p:sp>
      <p:sp>
        <p:nvSpPr>
          <p:cNvPr id="3" name="Текст 2"/>
          <p:cNvSpPr>
            <a:spLocks noGrp="1"/>
          </p:cNvSpPr>
          <p:nvPr>
            <p:ph type="body" idx="1"/>
          </p:nvPr>
        </p:nvSpPr>
        <p:spPr>
          <a:xfrm>
            <a:off x="644434" y="2629989"/>
            <a:ext cx="9422049" cy="3387634"/>
          </a:xfrm>
        </p:spPr>
        <p:txBody>
          <a:bodyPr>
            <a:normAutofit/>
          </a:bodyPr>
          <a:lstStyle/>
          <a:p>
            <a:r>
              <a:rPr lang="ru-RU" b="1" dirty="0" smtClean="0"/>
              <a:t>В </a:t>
            </a:r>
            <a:r>
              <a:rPr lang="ru-RU" b="1" dirty="0"/>
              <a:t>настоящее время практически ни одно дело о банкротстве не обходится без постановки вопроса о привлечении к ответственности лиц, контролирующих должника и обусловивших своим контролем (влиянием) его банкротство. В период действия </a:t>
            </a:r>
            <a:r>
              <a:rPr lang="ru-RU" b="1" dirty="0" smtClean="0"/>
              <a:t>Федерального закона «О несостоятельности (банкротстве)» от </a:t>
            </a:r>
            <a:r>
              <a:rPr lang="ru-RU" b="1" dirty="0"/>
              <a:t>26.10.2002 N 127-ФЗ</a:t>
            </a:r>
          </a:p>
          <a:p>
            <a:r>
              <a:rPr lang="ru-RU" b="1" dirty="0" smtClean="0">
                <a:solidFill>
                  <a:srgbClr val="FF0000"/>
                </a:solidFill>
              </a:rPr>
              <a:t>подходы законодателя к конструкции контролирующего должника и условиям привлечения к ответственности неоднократно менялись.</a:t>
            </a:r>
            <a:endParaRPr lang="ru-RU" b="1" dirty="0">
              <a:solidFill>
                <a:srgbClr val="FF0000"/>
              </a:solidFill>
              <a:hlinkClick r:id="rId2"/>
            </a:endParaRPr>
          </a:p>
          <a:p>
            <a:endParaRPr lang="ru-RU" b="1" dirty="0">
              <a:solidFill>
                <a:srgbClr val="FF0000"/>
              </a:solidFill>
            </a:endParaRPr>
          </a:p>
          <a:p>
            <a:endParaRPr lang="ru-RU"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91593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0195" y="330925"/>
            <a:ext cx="8263808" cy="1611086"/>
          </a:xfrm>
        </p:spPr>
        <p:txBody>
          <a:bodyPr>
            <a:normAutofit fontScale="90000"/>
          </a:bodyPr>
          <a:lstStyle/>
          <a:p>
            <a:r>
              <a:rPr lang="ru-RU" b="1" dirty="0" smtClean="0">
                <a:solidFill>
                  <a:srgbClr val="0070C0"/>
                </a:solidFill>
              </a:rPr>
              <a:t>Цели правовой конструкции контролирующего должника лица </a:t>
            </a:r>
            <a:r>
              <a:rPr lang="ru-RU" b="1" dirty="0">
                <a:solidFill>
                  <a:srgbClr val="0070C0"/>
                </a:solidFill>
              </a:rPr>
              <a:t>в деле о банкротстве </a:t>
            </a:r>
            <a:r>
              <a:rPr lang="ru-RU" b="1" dirty="0" smtClean="0">
                <a:solidFill>
                  <a:srgbClr val="0070C0"/>
                </a:solidFill>
              </a:rPr>
              <a:t> </a:t>
            </a:r>
            <a:endParaRPr lang="ru-RU" b="1" dirty="0">
              <a:solidFill>
                <a:srgbClr val="0070C0"/>
              </a:solidFill>
            </a:endParaRPr>
          </a:p>
        </p:txBody>
      </p:sp>
      <p:sp>
        <p:nvSpPr>
          <p:cNvPr id="3" name="Текст 2"/>
          <p:cNvSpPr>
            <a:spLocks noGrp="1"/>
          </p:cNvSpPr>
          <p:nvPr>
            <p:ph type="body" idx="1"/>
          </p:nvPr>
        </p:nvSpPr>
        <p:spPr>
          <a:xfrm>
            <a:off x="731519" y="2342606"/>
            <a:ext cx="8542483" cy="3045242"/>
          </a:xfrm>
        </p:spPr>
        <p:txBody>
          <a:bodyPr>
            <a:normAutofit fontScale="92500" lnSpcReduction="20000"/>
          </a:bodyPr>
          <a:lstStyle/>
          <a:p>
            <a:r>
              <a:rPr lang="ru-RU" b="1" dirty="0"/>
              <a:t>Субсидиарную ответственность контролирующих должника лиц в деле о банкротстве необходимо признать </a:t>
            </a:r>
            <a:r>
              <a:rPr lang="ru-RU" b="1" dirty="0">
                <a:solidFill>
                  <a:srgbClr val="0070C0"/>
                </a:solidFill>
              </a:rPr>
              <a:t>одним из действенных правовых инструментов, призванных обеспечить интересы кредиторов должника</a:t>
            </a:r>
            <a:r>
              <a:rPr lang="ru-RU" b="1" dirty="0"/>
              <a:t>. </a:t>
            </a:r>
            <a:endParaRPr lang="ru-RU" b="1" dirty="0" smtClean="0"/>
          </a:p>
          <a:p>
            <a:r>
              <a:rPr lang="ru-RU" b="1" dirty="0" smtClean="0"/>
              <a:t>Он </a:t>
            </a:r>
            <a:r>
              <a:rPr lang="ru-RU" b="1" dirty="0"/>
              <a:t>позволяет привлечь к ответственности по долгам несостоятельной организации третьих лиц, </a:t>
            </a:r>
            <a:r>
              <a:rPr lang="ru-RU" b="1" dirty="0">
                <a:solidFill>
                  <a:srgbClr val="0070C0"/>
                </a:solidFill>
              </a:rPr>
              <a:t>оказывавших на должника определяющее влияние и фактически допустивших его банкротство.</a:t>
            </a:r>
            <a:r>
              <a:rPr lang="ru-RU" b="1" dirty="0"/>
              <a:t> </a:t>
            </a:r>
            <a:endParaRPr lang="ru-RU" b="1" dirty="0" smtClean="0"/>
          </a:p>
          <a:p>
            <a:r>
              <a:rPr lang="ru-RU" b="1" dirty="0" smtClean="0">
                <a:solidFill>
                  <a:srgbClr val="FF0000"/>
                </a:solidFill>
              </a:rPr>
              <a:t>ОЧЕНЬ ЧАСТО субсидиарная </a:t>
            </a:r>
            <a:r>
              <a:rPr lang="ru-RU" b="1" dirty="0">
                <a:solidFill>
                  <a:srgbClr val="FF0000"/>
                </a:solidFill>
              </a:rPr>
              <a:t>ответственность - единственный способ удовлетворения требований кредиторов при отсутствии имущества и иных активов</a:t>
            </a:r>
            <a:r>
              <a:rPr lang="ru-RU" b="1" dirty="0"/>
              <a:t>.</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221713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29" y="558558"/>
            <a:ext cx="8596668" cy="1826581"/>
          </a:xfrm>
        </p:spPr>
        <p:txBody>
          <a:bodyPr>
            <a:normAutofit fontScale="90000"/>
          </a:bodyPr>
          <a:lstStyle/>
          <a:p>
            <a:r>
              <a:rPr lang="ru-RU" dirty="0" smtClean="0">
                <a:solidFill>
                  <a:srgbClr val="0070C0"/>
                </a:solidFill>
              </a:rPr>
              <a:t>Контролирующее должника лицо и доктрина «</a:t>
            </a:r>
            <a:r>
              <a:rPr lang="ru-RU" b="1" dirty="0" smtClean="0">
                <a:solidFill>
                  <a:srgbClr val="0070C0"/>
                </a:solidFill>
              </a:rPr>
              <a:t>снятие </a:t>
            </a:r>
            <a:r>
              <a:rPr lang="ru-RU" b="1" dirty="0">
                <a:solidFill>
                  <a:srgbClr val="0070C0"/>
                </a:solidFill>
              </a:rPr>
              <a:t>корпоративного </a:t>
            </a:r>
            <a:r>
              <a:rPr lang="ru-RU" b="1" dirty="0" smtClean="0">
                <a:solidFill>
                  <a:srgbClr val="0070C0"/>
                </a:solidFill>
              </a:rPr>
              <a:t>покрова»</a:t>
            </a:r>
            <a:r>
              <a:rPr lang="ru-RU" dirty="0" smtClean="0">
                <a:solidFill>
                  <a:srgbClr val="0070C0"/>
                </a:solidFill>
              </a:rPr>
              <a:t> </a:t>
            </a:r>
            <a:endParaRPr lang="ru-RU" dirty="0">
              <a:solidFill>
                <a:srgbClr val="0070C0"/>
              </a:solidFill>
            </a:endParaRPr>
          </a:p>
        </p:txBody>
      </p:sp>
      <p:sp>
        <p:nvSpPr>
          <p:cNvPr id="3" name="Текст 2"/>
          <p:cNvSpPr>
            <a:spLocks noGrp="1"/>
          </p:cNvSpPr>
          <p:nvPr>
            <p:ph type="body" idx="1"/>
          </p:nvPr>
        </p:nvSpPr>
        <p:spPr>
          <a:xfrm>
            <a:off x="95794" y="2551611"/>
            <a:ext cx="9535885" cy="4306389"/>
          </a:xfrm>
        </p:spPr>
        <p:txBody>
          <a:bodyPr>
            <a:normAutofit lnSpcReduction="10000"/>
          </a:bodyPr>
          <a:lstStyle/>
          <a:p>
            <a:r>
              <a:rPr lang="ru-RU" b="1" dirty="0"/>
              <a:t> </a:t>
            </a:r>
            <a:r>
              <a:rPr lang="ru-RU" b="1" dirty="0" smtClean="0"/>
              <a:t>"никогда </a:t>
            </a:r>
            <a:r>
              <a:rPr lang="ru-RU" b="1" dirty="0"/>
              <a:t>еще не было такой необходимости проникать сквозь корпоративную завесу, как </a:t>
            </a:r>
            <a:r>
              <a:rPr lang="ru-RU" b="1" dirty="0" smtClean="0"/>
              <a:t>сегодня"</a:t>
            </a:r>
          </a:p>
          <a:p>
            <a:pPr algn="r"/>
            <a:r>
              <a:rPr lang="en-US" sz="1400" b="1" dirty="0"/>
              <a:t>Anderson H. Piercing the Corporate Veil to Reach the Money for Employees: Why, How and Where to Next? // Company and Securities Law Journal. 2019. Vol. 36. Issue 7. Pp. 536 </a:t>
            </a:r>
            <a:r>
              <a:rPr lang="en-US" sz="1400" b="1" dirty="0" smtClean="0"/>
              <a:t>– 551</a:t>
            </a:r>
            <a:endParaRPr lang="ru-RU" sz="1400" b="1" dirty="0" smtClean="0"/>
          </a:p>
          <a:p>
            <a:r>
              <a:rPr lang="ru-RU" b="1" dirty="0"/>
              <a:t>Несмотря на то что российский институт субсидиарной ответственности контролирующих должника лиц зачастую именуется "неудачным эквивалентом западной доктрины снятия корпоративного </a:t>
            </a:r>
            <a:r>
              <a:rPr lang="ru-RU" b="1" dirty="0" smtClean="0"/>
              <a:t>покрова</a:t>
            </a:r>
            <a:r>
              <a:rPr lang="ru-RU" b="1" dirty="0"/>
              <a:t>"</a:t>
            </a:r>
            <a:endParaRPr lang="ru-RU" b="1" dirty="0" smtClean="0"/>
          </a:p>
          <a:p>
            <a:pPr algn="r"/>
            <a:r>
              <a:rPr lang="ru-RU" sz="1300" b="1" dirty="0" smtClean="0"/>
              <a:t>Егоров </a:t>
            </a:r>
            <a:r>
              <a:rPr lang="ru-RU" sz="1300" b="1" dirty="0"/>
              <a:t>А.В., Усачева К.А. Субсидиарная ответственность за доведение до банкротства - неудачный эквивалент западной доктрины снятия корпоративного покрова // Вестник ВАС РФ. 2013. N 12.</a:t>
            </a:r>
          </a:p>
          <a:p>
            <a:r>
              <a:rPr lang="ru-RU" b="1" dirty="0"/>
              <a:t>"динамика изменения норм об ответственности контролирующих лиц при банкротстве вызывает удивление даже у привыкших к турбулентности российского законодательства специалистов"</a:t>
            </a:r>
          </a:p>
          <a:p>
            <a:pPr algn="r"/>
            <a:r>
              <a:rPr lang="ru-RU" b="1" dirty="0"/>
              <a:t> </a:t>
            </a:r>
            <a:r>
              <a:rPr lang="ru-RU" sz="1300" b="1" dirty="0"/>
              <a:t>Шиткина И. </a:t>
            </a:r>
            <a:r>
              <a:rPr lang="ru-RU" sz="1300" b="1" dirty="0">
                <a:hlinkClick r:id="rId2"/>
              </a:rPr>
              <a:t>Имущественная ответственность контролирующих должника лиц при банкротстве: очередные законодательные новеллы // Хозяйство и право. 2017. N 11.</a:t>
            </a:r>
          </a:p>
          <a:p>
            <a:endParaRPr lang="ru-RU" b="1" dirty="0" smtClean="0"/>
          </a:p>
          <a:p>
            <a:endParaRPr lang="ru-RU" b="1" dirty="0" smtClean="0"/>
          </a:p>
          <a:p>
            <a:endParaRPr lang="ru-RU" b="1" dirty="0"/>
          </a:p>
          <a:p>
            <a:endParaRPr lang="en-US" b="1" dirty="0"/>
          </a:p>
          <a:p>
            <a:endParaRPr lang="ru-RU" b="1" dirty="0"/>
          </a:p>
          <a:p>
            <a:endParaRPr lang="ru-RU"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2123840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3110" y="602100"/>
            <a:ext cx="8533774" cy="1688253"/>
          </a:xfrm>
        </p:spPr>
        <p:txBody>
          <a:bodyPr>
            <a:normAutofit fontScale="90000"/>
          </a:bodyPr>
          <a:lstStyle/>
          <a:p>
            <a:r>
              <a:rPr lang="ru-RU" dirty="0" smtClean="0">
                <a:solidFill>
                  <a:srgbClr val="0070C0"/>
                </a:solidFill>
              </a:rPr>
              <a:t>Предпосылки становления конструкции контролирующего должника лица </a:t>
            </a:r>
            <a:endParaRPr lang="ru-RU" dirty="0">
              <a:solidFill>
                <a:srgbClr val="0070C0"/>
              </a:solidFill>
            </a:endParaRPr>
          </a:p>
        </p:txBody>
      </p:sp>
      <p:sp>
        <p:nvSpPr>
          <p:cNvPr id="3" name="Текст 2"/>
          <p:cNvSpPr>
            <a:spLocks noGrp="1"/>
          </p:cNvSpPr>
          <p:nvPr>
            <p:ph type="body" idx="1"/>
          </p:nvPr>
        </p:nvSpPr>
        <p:spPr>
          <a:xfrm>
            <a:off x="644434" y="2473234"/>
            <a:ext cx="8629569" cy="4075612"/>
          </a:xfrm>
        </p:spPr>
        <p:txBody>
          <a:bodyPr>
            <a:normAutofit fontScale="70000" lnSpcReduction="20000"/>
          </a:bodyPr>
          <a:lstStyle/>
          <a:p>
            <a:r>
              <a:rPr lang="ru-RU" u="sng" dirty="0" smtClean="0">
                <a:solidFill>
                  <a:srgbClr val="FF0000"/>
                </a:solidFill>
              </a:rPr>
              <a:t>В первой редакции Закона "О несостоятельности (банкротстве)" не содержалось легальной дефиниции контролирующего должника лица</a:t>
            </a:r>
            <a:r>
              <a:rPr lang="ru-RU" b="1" dirty="0" smtClean="0"/>
              <a:t>.</a:t>
            </a:r>
          </a:p>
          <a:p>
            <a:r>
              <a:rPr lang="ru-RU" b="1" dirty="0" smtClean="0"/>
              <a:t>  Однако, согласно пункту 4 статьи 10 Закона о банкротстве этой редакции Закона, "</a:t>
            </a:r>
            <a:r>
              <a:rPr lang="ru-RU" b="1" dirty="0" smtClean="0">
                <a:solidFill>
                  <a:srgbClr val="00B0F0"/>
                </a:solidFill>
              </a:rPr>
              <a:t>в случае банкротства должника по вине учредителей (участников) должника, собственника имущества должника - унитарного предприятия или иных лиц, в том числе по вине руководителя должника, которые имеют право давать обязательные для должника указания или имеют возможность иным образом определять его действия, на учредителей (участников) должника или иных лиц в случае недостаточности имущества должника может быть возложена субсидиарная ответственность по его обязательствам" </a:t>
            </a:r>
          </a:p>
          <a:p>
            <a:endParaRPr lang="ru-RU" b="1" dirty="0" smtClean="0"/>
          </a:p>
          <a:p>
            <a:r>
              <a:rPr lang="ru-RU" b="1" dirty="0" smtClean="0"/>
              <a:t>При этом предельный период такого влияния на должника законодателем не устанавливался, как не устанавливался и момент наличия такой возможности (права) (принятие заявления о признании банкротом, возбуждение дела о банкротстве, признание банкротом, принятие заявления о привлечении к субсидиарной ответственности или другие моменты).</a:t>
            </a:r>
          </a:p>
          <a:p>
            <a:r>
              <a:rPr lang="ru-RU" b="1" dirty="0"/>
              <a:t>Такое понимание определяющего действия должника лица (контролирующего должника лица) действовало вплоть до 5 июня 2009 г.</a:t>
            </a:r>
          </a:p>
          <a:p>
            <a:endParaRPr lang="ru-RU" b="1" dirty="0" smtClean="0"/>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3609455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8274" y="419222"/>
            <a:ext cx="8418630" cy="843521"/>
          </a:xfrm>
        </p:spPr>
        <p:txBody>
          <a:bodyPr>
            <a:noAutofit/>
          </a:bodyPr>
          <a:lstStyle/>
          <a:p>
            <a:r>
              <a:rPr lang="ru-RU" sz="2800" dirty="0" smtClean="0">
                <a:solidFill>
                  <a:srgbClr val="0070C0"/>
                </a:solidFill>
              </a:rPr>
              <a:t>Становление конструкции контролирующего должника лица (1): </a:t>
            </a:r>
            <a:endParaRPr lang="ru-RU" sz="2800" dirty="0">
              <a:solidFill>
                <a:srgbClr val="0070C0"/>
              </a:solidFill>
            </a:endParaRPr>
          </a:p>
        </p:txBody>
      </p:sp>
      <p:sp>
        <p:nvSpPr>
          <p:cNvPr id="3" name="Текст 2"/>
          <p:cNvSpPr>
            <a:spLocks noGrp="1"/>
          </p:cNvSpPr>
          <p:nvPr>
            <p:ph type="body" idx="1"/>
          </p:nvPr>
        </p:nvSpPr>
        <p:spPr>
          <a:xfrm>
            <a:off x="644435" y="1471749"/>
            <a:ext cx="9309462" cy="4676502"/>
          </a:xfrm>
        </p:spPr>
        <p:txBody>
          <a:bodyPr>
            <a:normAutofit fontScale="92500" lnSpcReduction="20000"/>
          </a:bodyPr>
          <a:lstStyle/>
          <a:p>
            <a:r>
              <a:rPr lang="ru-RU" b="1" dirty="0" smtClean="0"/>
              <a:t>Согласно ст. 3 </a:t>
            </a:r>
            <a:r>
              <a:rPr lang="ru-RU" b="1" dirty="0"/>
              <a:t>Федерального закона от 28 апреля 2009 г. N 73-ФЗ "О внесении изменений в отдельные законодательные акты Российской </a:t>
            </a:r>
            <a:r>
              <a:rPr lang="ru-RU" b="1" dirty="0" smtClean="0"/>
              <a:t>Федерации</a:t>
            </a:r>
            <a:r>
              <a:rPr lang="ru-RU" b="1" dirty="0"/>
              <a:t>"</a:t>
            </a:r>
            <a:r>
              <a:rPr lang="ru-RU" b="1" dirty="0" smtClean="0"/>
              <a:t> статья 2 Закона </a:t>
            </a:r>
            <a:r>
              <a:rPr lang="ru-RU" b="1" dirty="0"/>
              <a:t>"О несостоятельности (банкротстве)" </a:t>
            </a:r>
            <a:r>
              <a:rPr lang="ru-RU" dirty="0"/>
              <a:t>была дополнена легальным понятием </a:t>
            </a:r>
            <a:r>
              <a:rPr lang="ru-RU" b="1" u="sng" dirty="0">
                <a:solidFill>
                  <a:srgbClr val="0070C0"/>
                </a:solidFill>
              </a:rPr>
              <a:t>контролирующего должника лица </a:t>
            </a:r>
            <a:r>
              <a:rPr lang="ru-RU" b="1" dirty="0"/>
              <a:t>- это "</a:t>
            </a:r>
            <a:r>
              <a:rPr lang="ru-RU" i="1" dirty="0">
                <a:solidFill>
                  <a:srgbClr val="00B0F0"/>
                </a:solidFill>
              </a:rPr>
              <a:t>лицо, имеющее либо имевшее в течение менее чем два года до принятия арбитражным судом заявления о признании должника банкротом право давать обязательные для исполнения должником указания или возможность иным образом определять действия должника, в том числе путем принуждения руководителя или членов органов управления должника либо оказания определяющего влияния на руководителя или членов органов управления должника иным образом (в частности, контролирующим должника лицом могут быть признаны члены ликвидационной комиссии, лицо, которое в силу полномочия, основанного на доверенности, нормативном правовом акте, специального полномочия могло совершать сделки от имени должника, лицо, которое имело право распоряжаться пятьюдесятью и более процентами голосующих акций акционерного общества или более чем половиной долей уставного капитала общества с ограниченной (дополнительной) ответственностью)"</a:t>
            </a:r>
          </a:p>
          <a:p>
            <a:endParaRPr lang="ru-RU" i="1" dirty="0">
              <a:solidFill>
                <a:srgbClr val="00B0F0"/>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4122557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2479" y="349554"/>
            <a:ext cx="8568609" cy="965441"/>
          </a:xfrm>
        </p:spPr>
        <p:txBody>
          <a:bodyPr>
            <a:normAutofit/>
          </a:bodyPr>
          <a:lstStyle/>
          <a:p>
            <a:r>
              <a:rPr lang="ru-RU" sz="2800" dirty="0" smtClean="0">
                <a:solidFill>
                  <a:srgbClr val="0070C0"/>
                </a:solidFill>
              </a:rPr>
              <a:t>Становление конструкции </a:t>
            </a:r>
            <a:r>
              <a:rPr lang="ru-RU" sz="2800" dirty="0">
                <a:solidFill>
                  <a:srgbClr val="0070C0"/>
                </a:solidFill>
              </a:rPr>
              <a:t>контролирующего должника лица </a:t>
            </a:r>
            <a:r>
              <a:rPr lang="ru-RU" sz="2800" dirty="0" smtClean="0">
                <a:solidFill>
                  <a:srgbClr val="0070C0"/>
                </a:solidFill>
              </a:rPr>
              <a:t>(2): </a:t>
            </a:r>
            <a:endParaRPr lang="ru-RU" sz="2800" dirty="0"/>
          </a:p>
        </p:txBody>
      </p:sp>
      <p:sp>
        <p:nvSpPr>
          <p:cNvPr id="3" name="Текст 2"/>
          <p:cNvSpPr>
            <a:spLocks noGrp="1"/>
          </p:cNvSpPr>
          <p:nvPr>
            <p:ph type="body" idx="1"/>
          </p:nvPr>
        </p:nvSpPr>
        <p:spPr>
          <a:xfrm>
            <a:off x="670560" y="1314995"/>
            <a:ext cx="8603444" cy="5146765"/>
          </a:xfrm>
        </p:spPr>
        <p:txBody>
          <a:bodyPr>
            <a:normAutofit/>
          </a:bodyPr>
          <a:lstStyle/>
          <a:p>
            <a:r>
              <a:rPr lang="ru-RU" b="1" dirty="0" smtClean="0"/>
              <a:t>… из </a:t>
            </a:r>
            <a:r>
              <a:rPr lang="ru-RU" b="1" dirty="0"/>
              <a:t>этого следует, что законодатель </a:t>
            </a:r>
            <a:r>
              <a:rPr lang="ru-RU" b="1" dirty="0" smtClean="0"/>
              <a:t>различал </a:t>
            </a:r>
            <a:r>
              <a:rPr lang="ru-RU" b="1" u="sng" dirty="0" smtClean="0">
                <a:solidFill>
                  <a:srgbClr val="0070C0"/>
                </a:solidFill>
              </a:rPr>
              <a:t>две группы контролирующих должника лиц</a:t>
            </a:r>
            <a:r>
              <a:rPr lang="ru-RU" b="1" dirty="0" smtClean="0"/>
              <a:t>:</a:t>
            </a:r>
            <a:endParaRPr lang="ru-RU" b="1" dirty="0"/>
          </a:p>
          <a:p>
            <a:r>
              <a:rPr lang="ru-RU" b="1" dirty="0"/>
              <a:t>1) лицо, </a:t>
            </a:r>
            <a:r>
              <a:rPr lang="ru-RU" b="1" dirty="0" smtClean="0"/>
              <a:t>имеющее </a:t>
            </a:r>
            <a:r>
              <a:rPr lang="ru-RU" b="1" dirty="0"/>
              <a:t>право давать обязательные для исполнения должником указания или возможность иным образом определять действия должника;</a:t>
            </a:r>
          </a:p>
          <a:p>
            <a:r>
              <a:rPr lang="ru-RU" b="1" dirty="0"/>
              <a:t>2) лицо, имевшее в течение менее чем два года до принятия арбитражным судом заявления о признании должника банкротом право давать обязательные для исполнения должником указания или возможность иным образом определять действия должника.</a:t>
            </a:r>
          </a:p>
          <a:p>
            <a:r>
              <a:rPr lang="ru-RU" b="1" dirty="0" smtClean="0">
                <a:solidFill>
                  <a:srgbClr val="FF0000"/>
                </a:solidFill>
              </a:rPr>
              <a:t>Данная дефиниция </a:t>
            </a:r>
            <a:r>
              <a:rPr lang="ru-RU" b="1" dirty="0">
                <a:solidFill>
                  <a:srgbClr val="FF0000"/>
                </a:solidFill>
              </a:rPr>
              <a:t>контролирующего должника лица вступила в силу с 5 июня 2009 г.</a:t>
            </a:r>
          </a:p>
          <a:p>
            <a:r>
              <a:rPr lang="ru-RU" b="1" dirty="0"/>
              <a:t>В 2013 г. это определение в части перечня подверглось небольшой технической правке: "После слова "ответственностью" дополнить словами "руководитель </a:t>
            </a:r>
            <a:r>
              <a:rPr lang="ru-RU" b="1" dirty="0" smtClean="0"/>
              <a:t>должника«</a:t>
            </a:r>
          </a:p>
          <a:p>
            <a:endParaRPr lang="ru-RU" b="1" dirty="0"/>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440" y="-4569"/>
            <a:ext cx="1035560" cy="933257"/>
          </a:xfrm>
          <a:prstGeom prst="rect">
            <a:avLst/>
          </a:prstGeom>
        </p:spPr>
      </p:pic>
    </p:spTree>
    <p:extLst>
      <p:ext uri="{BB962C8B-B14F-4D97-AF65-F5344CB8AC3E}">
        <p14:creationId xmlns:p14="http://schemas.microsoft.com/office/powerpoint/2010/main" val="1777934574"/>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428</TotalTime>
  <Words>2955</Words>
  <Application>Microsoft Office PowerPoint</Application>
  <PresentationFormat>Широкоэкранный</PresentationFormat>
  <Paragraphs>142</Paragraphs>
  <Slides>22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22</vt:i4>
      </vt:variant>
    </vt:vector>
  </HeadingPairs>
  <TitlesOfParts>
    <vt:vector size="26" baseType="lpstr">
      <vt:lpstr>Arial</vt:lpstr>
      <vt:lpstr>Trebuchet MS</vt:lpstr>
      <vt:lpstr>Wingdings 3</vt:lpstr>
      <vt:lpstr>Грань</vt:lpstr>
      <vt:lpstr>ПРОБЛЕМЫ ЮРИДИЧЕСКОЙ ИДЕНТИФИКАЦИИ СУБЪЕКТА КАК КОНТРОЛИРУЮЩЕГО ДОЛЖНИКА ЛИЦА В ДЕЛЕ О БАНКРОТСТВЕ</vt:lpstr>
      <vt:lpstr>  Для получения сертификата участника: insolcentermsu@mail.ru</vt:lpstr>
      <vt:lpstr>Презентация PowerPoint</vt:lpstr>
      <vt:lpstr>Институт субсидиарной ответственности контролирующих должника лиц призван гарантировать максимальное удовлетворение требований кредиторов должника-банкрота</vt:lpstr>
      <vt:lpstr>Цели правовой конструкции контролирующего должника лица в деле о банкротстве  </vt:lpstr>
      <vt:lpstr>Контролирующее должника лицо и доктрина «снятие корпоративного покрова» </vt:lpstr>
      <vt:lpstr>Предпосылки становления конструкции контролирующего должника лица </vt:lpstr>
      <vt:lpstr>Становление конструкции контролирующего должника лица (1): </vt:lpstr>
      <vt:lpstr>Становление конструкции контролирующего должника лица (2): </vt:lpstr>
      <vt:lpstr>Становление конструкции контролирующего должника лица (3): </vt:lpstr>
      <vt:lpstr>Современная конструкция модели контролирующего должника лица  </vt:lpstr>
      <vt:lpstr>Динамика легализации понятия контролирующего должника лица (2002 - 2017 гг.).</vt:lpstr>
      <vt:lpstr>К вопросу о периоде влияния для идентификации контролирующего должника лица</vt:lpstr>
      <vt:lpstr>Презентация PowerPoint</vt:lpstr>
      <vt:lpstr>В настоящее время законодательство выделяет четыре условия субсидиарной ответственности контролирующего должника лица (См.: Постановление Пленума Верховного Суда РФ от 21.12.2017 N 53 "О некоторых вопросах, связанных с привлечением контролирующих должника лиц к ответственности при банкротстве«): </vt:lpstr>
      <vt:lpstr>Специальные составы субсидиарной ответственности контролирующих должника лиц (состав №1): </vt:lpstr>
      <vt:lpstr>Специальные составы субсидиарной ответственности контролирующих должника лиц (состав №2): </vt:lpstr>
      <vt:lpstr>Специальные составы субсидиарной ответственности контролирующих должника лиц (состав №3): </vt:lpstr>
      <vt:lpstr>Специальные составы субсидиарной ответственности контролирующих должника лиц (состав №4): </vt:lpstr>
      <vt:lpstr>Специальные составы субсидиарной ответственности контролирующих должника лиц (состав №5): </vt:lpstr>
      <vt:lpstr>ВЫВОДЫ: </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Проблемы юридической идентификации субъекта как контролирующего должника лица в деле о банкротстве</dc:title>
  <dc:creator>Пользователь</dc:creator>
  <cp:lastModifiedBy>Пользователь</cp:lastModifiedBy>
  <cp:revision>40</cp:revision>
  <dcterms:created xsi:type="dcterms:W3CDTF">2020-12-15T02:29:50Z</dcterms:created>
  <dcterms:modified xsi:type="dcterms:W3CDTF">2020-12-17T17:48:26Z</dcterms:modified>
</cp:coreProperties>
</file>