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9787" autoAdjust="0"/>
  </p:normalViewPr>
  <p:slideViewPr>
    <p:cSldViewPr snapToGrid="0">
      <p:cViewPr varScale="1">
        <p:scale>
          <a:sx n="125" d="100"/>
          <a:sy n="125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8893-0436-4922-A1C0-7DBB45EF936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4231-51A7-471E-AC0C-B5AD9C03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75E8-FA01-4A19-8EFA-ED3CB9021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E8EA-B2AC-4D24-BDDB-A2364A96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0B29-8B07-4B4E-B37A-91FCDE53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B218-98DA-4E1F-9D9C-D263ECEE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5966-D89B-40E8-B74C-949FE544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0622-8555-4DA6-BEF1-CE621923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F548-BD48-4A68-9B2F-18C3A7A32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6B48-EE32-44A2-AFD4-DD25D5FF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C00D-B116-428B-B474-9CAB1E12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3086-1F5D-4DC0-949D-4310E9C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09BAC-560E-4DB5-8B3F-D2179A4E2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19A38-48D8-4777-A39B-C30A0CFCD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7A44-2DD0-4E92-A4E9-26F78BA2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73FD-69E0-46C8-8599-30DEA35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22DC-86E6-48AC-9D2B-EB3475A1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73B9-E2D6-4F0A-B95D-111F158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DFB2-264E-435A-91ED-1EC7A176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DC9C-3985-4A96-B974-41A8C3D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921F-C16E-4164-939F-EF9BD0BD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1220F-6C41-41A7-A0EF-74D4912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A29F-0CEB-4355-B492-DE1CD7E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3AD2A-A242-430F-86E1-62FE1FB6E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A2D4-AAEF-472E-A40C-F8FC04CF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47B2-0C4E-44DF-929B-51FA912C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3656-1F39-42E5-A1D6-4AE4EE1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C232-F795-44C0-AF2D-7F66567B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62E9-F7C0-497C-976A-011DE172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95-61ED-45D0-B7E3-BB8AB9AB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FA80-33A1-4DAE-900F-043FFF84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A692-A476-4DF9-A7FE-5DC9DFAB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DBB6-EE3F-497D-8AD0-3EBFC724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212B-4AD8-4127-A4B8-1A4576C0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13F6-25F0-4EDD-AAB2-00FB2603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2851-4F12-4666-B23E-BA1528028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CB7F7-E41A-40E2-8531-991D0975A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16DAC-9F74-4CCC-9E89-0AD79EC27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CE960-7B21-42C2-8CBC-400AACD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C2B07-8DF5-48E9-8590-6D7CEC50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418E6-39AA-43A6-9D00-AD0D71AB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9DAC-7110-4A40-B4F8-985034C4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32A0-5525-434E-847A-5CFB47A6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63F67-F85E-4318-BF01-4162CC1E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2ED02-14AE-414A-A99E-95DF870C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4A8B7-83C8-4E19-8AF6-887E9C08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4C9AA-509D-4BF2-98D7-2A0A96BE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00CB4-7D52-4EC1-9A30-188E2A43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A470-A067-4515-B4BF-9E3322EE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840D0-E3DE-4C6F-89DE-0483013A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B6AE4-2BDE-4971-BE0E-16C78716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188B5-EEB1-417A-9E13-8E7AF5B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F7FFE-94E3-4617-B0FD-EB7766B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4284-10A8-4C8F-99EB-F4E8CD9A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2EF9-7634-4ED5-AB98-391A429C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2F59B-070B-449D-8722-79C9DB6F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F94B5-2BDF-4F64-B1D0-38A26370E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F7ED-35CC-499C-B06F-9B5FA262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971F-E58B-44C0-A800-5EAB5A23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5A22D-99D2-462B-8677-6077C97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E03B8-CD5F-47D6-90CB-E62E65CB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8D9F-5868-4739-A92C-63B8CA57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10BD-9FDD-4432-B805-C33FBF92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02FA-A069-4117-98CF-879DA71C73E0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EF04-3559-4485-97E4-439DC5F9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55DE-E1A4-4A6E-8E48-88A6EF66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368796-AA21-4365-B457-7B180C710E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13560000" sx="0" sy="0" algn="ctr">
                    <a:srgbClr val="000000">
                      <a:alpha val="43130"/>
                    </a:srgbClr>
                  </a:outerShdw>
                </a:effectLst>
              </a:rPr>
              <a:t>THE RELATIONSHIP BETWEEN RISK, THE DARK TRIAD TRAITS, AND EMPATHY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T. KORNILOVA, E. PAVLOVA, Y. KRASAVTSEVA</a:t>
            </a:r>
          </a:p>
          <a:p>
            <a:r>
              <a:rPr lang="en-US" alt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Lomonosov Moscow State University (Moscow, Russian Federation)</a:t>
            </a:r>
            <a:endParaRPr lang="en-US" alt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F4AF8-8D1A-407C-9376-F01BA64CAF6D}"/>
              </a:ext>
            </a:extLst>
          </p:cNvPr>
          <p:cNvSpPr txBox="1"/>
          <p:nvPr/>
        </p:nvSpPr>
        <p:spPr>
          <a:xfrm>
            <a:off x="177347" y="902710"/>
            <a:ext cx="2940600" cy="50013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Empathy is generally viewed as a “positive” trait, while the Dark Triad traits are regarded as an unstable personality core and a “negative” side of a Dark personality. The perception of “readiness to risk” is less univocal, as risk plays a role in both courage and questionable behavior.</a:t>
            </a:r>
            <a:endParaRPr lang="ru-RU" sz="1100" dirty="0"/>
          </a:p>
          <a:p>
            <a:r>
              <a:rPr lang="en-US" sz="1100" dirty="0"/>
              <a:t> </a:t>
            </a:r>
            <a:endParaRPr lang="ru-RU" sz="1100" dirty="0"/>
          </a:p>
          <a:p>
            <a:r>
              <a:rPr lang="en-US" sz="1100" dirty="0"/>
              <a:t>We posed the following research questions:</a:t>
            </a:r>
          </a:p>
          <a:p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Is risk linked to empathy and the Dark Triad traits?</a:t>
            </a:r>
          </a:p>
          <a:p>
            <a:pPr marL="228600" indent="-228600">
              <a:buAutoNum type="arabicPeriod"/>
            </a:pPr>
            <a:r>
              <a:rPr lang="en-US" sz="1100" dirty="0"/>
              <a:t>Which traits help differentiate between participants with contrasting latent profiles (determined cumulatively for the specified personality variables)?</a:t>
            </a:r>
          </a:p>
          <a:p>
            <a:endParaRPr lang="en-US" sz="1100" dirty="0"/>
          </a:p>
          <a:p>
            <a:r>
              <a:rPr lang="en-US" sz="1100" dirty="0"/>
              <a:t>Participants (n = 250) were asked to fill in three questionnaires:</a:t>
            </a:r>
          </a:p>
          <a:p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The Dirty Dozen (</a:t>
            </a:r>
            <a:r>
              <a:rPr lang="en-US" sz="1100" dirty="0" err="1"/>
              <a:t>Jonason</a:t>
            </a:r>
            <a:r>
              <a:rPr lang="en-US" sz="1100" dirty="0"/>
              <a:t>, Webster, 2010)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Personality Factors of Decision-making (</a:t>
            </a:r>
            <a:r>
              <a:rPr lang="en-US" sz="1100" dirty="0" err="1"/>
              <a:t>Kornilova</a:t>
            </a:r>
            <a:r>
              <a:rPr lang="en-US" sz="1100" dirty="0"/>
              <a:t>, </a:t>
            </a:r>
            <a:r>
              <a:rPr lang="ru-RU" sz="1100" dirty="0"/>
              <a:t>2003)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The Questionnaire of Cognitive</a:t>
            </a:r>
            <a:r>
              <a:rPr lang="ru-RU" sz="1100" dirty="0"/>
              <a:t> </a:t>
            </a:r>
            <a:r>
              <a:rPr lang="en-US" sz="1100" dirty="0"/>
              <a:t>and Affective Empathy (QCAE)</a:t>
            </a:r>
            <a:r>
              <a:rPr lang="ru-RU" sz="1100" dirty="0"/>
              <a:t> (</a:t>
            </a:r>
            <a:r>
              <a:rPr lang="en-US" sz="1100" dirty="0" err="1"/>
              <a:t>Reniers</a:t>
            </a:r>
            <a:r>
              <a:rPr lang="en-US" sz="1100" dirty="0"/>
              <a:t> et al., 2011)</a:t>
            </a:r>
          </a:p>
          <a:p>
            <a:endParaRPr lang="en-US" sz="1100" dirty="0"/>
          </a:p>
          <a:p>
            <a:r>
              <a:rPr lang="en-US" sz="1100" dirty="0"/>
              <a:t>Correlation and Latent profile analysis (LPA) were performed. </a:t>
            </a:r>
            <a:endParaRPr lang="ru-RU" sz="1100" dirty="0"/>
          </a:p>
          <a:p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DB92A-AFA7-411B-BCB4-94470CF5EE34}"/>
              </a:ext>
            </a:extLst>
          </p:cNvPr>
          <p:cNvSpPr txBox="1"/>
          <p:nvPr/>
        </p:nvSpPr>
        <p:spPr>
          <a:xfrm>
            <a:off x="3186553" y="902710"/>
            <a:ext cx="2941411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Risk is linked to Machiavellianism, psychopathy, and decentration (positively) and to emotion contagion and affective empathy (negatively). </a:t>
            </a:r>
          </a:p>
          <a:p>
            <a:endParaRPr lang="en-US" sz="1100" dirty="0"/>
          </a:p>
          <a:p>
            <a:r>
              <a:rPr lang="en-US" sz="1100" dirty="0"/>
              <a:t>Rationality is positively correlated with cognitive empathy. Machiavellianism correlates negatively with rationality and online simulation (a cognitive empathy subscale); psychopathy is also negatively linked to empathy subscales. Narcissism is positively correlated with several empathy subscales. </a:t>
            </a:r>
            <a:endParaRPr lang="ru-RU" sz="1100" dirty="0"/>
          </a:p>
          <a:p>
            <a:r>
              <a:rPr lang="en-US" sz="1100" dirty="0"/>
              <a:t> </a:t>
            </a:r>
            <a:endParaRPr lang="ru-RU" sz="1100" dirty="0"/>
          </a:p>
          <a:p>
            <a:r>
              <a:rPr lang="en-US" sz="1100" dirty="0"/>
              <a:t>LPA established two latent profiles in the data: the smallest BIC value was obtained for the model with two profiles (log-likelihood: -3204.013, </a:t>
            </a:r>
            <a:r>
              <a:rPr lang="en-US" sz="1100" dirty="0" err="1"/>
              <a:t>df</a:t>
            </a:r>
            <a:r>
              <a:rPr lang="en-US" sz="1100" dirty="0"/>
              <a:t>=77, BIC=-6833; VEE).</a:t>
            </a:r>
          </a:p>
          <a:p>
            <a:endParaRPr lang="en-US" sz="1100" dirty="0"/>
          </a:p>
          <a:p>
            <a:r>
              <a:rPr lang="en-US" sz="1100" dirty="0"/>
              <a:t>Analysis of means revealed that Class 1 was characterized by significantly higher Dark Triad values and higher Risk, whereas Class 2 was characterized by lower Dark Triad traits, lower Risk, and higher Rationality (see Figure 1). </a:t>
            </a:r>
          </a:p>
          <a:p>
            <a:endParaRPr lang="en-US" sz="1100" dirty="0"/>
          </a:p>
          <a:p>
            <a:r>
              <a:rPr lang="en-US" sz="1100" dirty="0"/>
              <a:t>The Dark Triad traits and Risk are the more discriminative variables, while Empathy subscales do not help distinguish between the two classes of participants. 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5F5AD1-C305-4815-9B2D-DDD22D09CC1A}"/>
              </a:ext>
            </a:extLst>
          </p:cNvPr>
          <p:cNvSpPr txBox="1">
            <a:spLocks/>
          </p:cNvSpPr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was supported by the Russian Foundation for Basic Research, project 19-29-07069</a:t>
            </a:r>
          </a:p>
        </p:txBody>
      </p:sp>
      <p:sp>
        <p:nvSpPr>
          <p:cNvPr id="27" name="AutoShape 1">
            <a:extLst>
              <a:ext uri="{FF2B5EF4-FFF2-40B4-BE49-F238E27FC236}">
                <a16:creationId xmlns:a16="http://schemas.microsoft.com/office/drawing/2014/main" id="{E87DD2D4-398F-42F3-96F9-66174D19D92F}"/>
              </a:ext>
            </a:extLst>
          </p:cNvPr>
          <p:cNvSpPr>
            <a:spLocks/>
          </p:cNvSpPr>
          <p:nvPr/>
        </p:nvSpPr>
        <p:spPr bwMode="auto">
          <a:xfrm>
            <a:off x="8911041" y="6372105"/>
            <a:ext cx="3008077" cy="2907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>
              <a:lnSpc>
                <a:spcPct val="110000"/>
              </a:lnSpc>
              <a:defRPr/>
            </a:pPr>
            <a:endParaRPr lang="de-DE" dirty="0">
              <a:latin typeface="Helvetica"/>
              <a:cs typeface="Helvetica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0E049707-585A-C94A-A160-A20182468B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6570" y="934205"/>
            <a:ext cx="5936615" cy="504761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A998E-687E-0A43-809D-2745E641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47" y="6176963"/>
            <a:ext cx="677047" cy="681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13BFA2-D23A-4A4C-B476-A111836B0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6208877"/>
            <a:ext cx="631358" cy="6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sDocumentTypeId xmlns="eb3f7de7-c935-4ca6-a12c-1f73773710ec" xsi:nil="true"/>
    <Folder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65B3C28FD0AC049A10CDF8E38E511B8" ma:contentTypeVersion="9" ma:contentTypeDescription="" ma:contentTypeScope="" ma:versionID="d220de9470003e6fca3cf64e463da928">
  <xsd:schema xmlns:xsd="http://www.w3.org/2001/XMLSchema" xmlns:xs="http://www.w3.org/2001/XMLSchema" xmlns:p="http://schemas.microsoft.com/office/2006/metadata/properties" xmlns:ns2="eb3f7de7-c935-4ca6-a12c-1f73773710ec" xmlns:ns3="90c9a1ca-8583-4195-a0d9-74d3c2430c9e" targetNamespace="http://schemas.microsoft.com/office/2006/metadata/properties" ma:root="true" ma:fieldsID="9f43b0464e972241247d1bd2cba3b088" ns2:_="" ns3:_="">
    <xsd:import namespace="eb3f7de7-c935-4ca6-a12c-1f73773710ec"/>
    <xsd:import namespace="90c9a1ca-8583-4195-a0d9-74d3c2430c9e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9a1ca-8583-4195-a0d9-74d3c2430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B332F-071E-400A-B703-A87583CFA09F}">
  <ds:schemaRefs>
    <ds:schemaRef ds:uri="http://schemas.microsoft.com/office/2006/metadata/properties"/>
    <ds:schemaRef ds:uri="http://schemas.microsoft.com/office/infopath/2007/PartnerControls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EDE64263-51AE-4A29-A1ED-D59581A6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2ECA0-FFD6-4E8C-9784-751354375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90c9a1ca-8583-4195-a0d9-74d3c2430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Macintosh PowerPoint</Application>
  <PresentationFormat>Широкоэкранный</PresentationFormat>
  <Paragraphs>27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2020-07-23T19:03:51Z</dcterms:created>
  <dcterms:modified xsi:type="dcterms:W3CDTF">2021-03-22T12:04:31Z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0x01010037EA2DD516505C4D92B92F8677CFB68500065B3C28FD0AC049A10CDF8E38E511B8</vt:lpwstr>
  </property>
</Properties>
</file>