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8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A6F1A-A702-407D-913F-326286A90CC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6AFA-3EC3-4EF7-B103-A45F8464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6AFA-3EC3-4EF7-B103-A45F84643DE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7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DA02D-D2E5-4581-87F5-A1890010F572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25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3104B-F817-4F87-BDF1-D47BBC571769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4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C6E0-A25D-4F40-9716-B6805CE6E561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5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1338-91C2-4333-A3F6-2E34B00797FA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720-AC7D-4EAE-A3AF-BAE2388E3662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62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508C-E5FB-459A-B6AB-33DC24C79922}" type="datetime1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6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8DE9-F511-4C1C-A4BD-0369C60D6F6C}" type="datetime1">
              <a:rPr lang="ru-RU" smtClean="0"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6ECE-1A5F-4162-9871-5F943BB1FA75}" type="datetime1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7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AA5E-AA2D-43D7-8414-866BFB4D6797}" type="datetime1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5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5AD-BEC9-454F-B2C6-15678F2EE169}" type="datetime1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7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B57B-D4F4-45BD-867F-903286982AC7}" type="datetime1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85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1C414A8-46E7-4728-88B1-90403E1F5E2D}" type="datetime1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83618CD-3069-4A69-B918-3BAB2C85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7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200" dirty="0"/>
              <a:t>Рассказы-сновидения Нагиба Махфуза (1911-2006): конструирование мира и композиционные </a:t>
            </a:r>
            <a:r>
              <a:rPr lang="ru-RU" sz="4200" dirty="0" smtClean="0"/>
              <a:t>особенности</a:t>
            </a:r>
            <a:endParaRPr lang="ru-RU" sz="4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/>
              <a:t>Богданова Ю.А.</a:t>
            </a:r>
            <a:endParaRPr lang="ru-RU" dirty="0"/>
          </a:p>
          <a:p>
            <a:r>
              <a:rPr lang="ru-RU" i="1" dirty="0"/>
              <a:t>Аспирант</a:t>
            </a:r>
            <a:endParaRPr lang="ru-RU" dirty="0"/>
          </a:p>
          <a:p>
            <a:r>
              <a:rPr lang="ru-RU" i="1" dirty="0"/>
              <a:t>Московский государственный университет имени М.В. Ломоносова,</a:t>
            </a:r>
            <a:endParaRPr lang="ru-RU" dirty="0"/>
          </a:p>
          <a:p>
            <a:r>
              <a:rPr lang="ru-RU" i="1" dirty="0"/>
              <a:t>Институт стран Азии и </a:t>
            </a:r>
            <a:r>
              <a:rPr lang="ru-RU" i="1" dirty="0" smtClean="0"/>
              <a:t>Африки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7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Бергсон А. Материя и память. // Бергсон, А. Собр. соч. в 4 т. М.: Московский клуб, 1992. – Т. 1. – С. 309-310.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Богданова Ю.А. Перевод деепричастных значений с русского языка на арабский язык (на примере повести А.П. Чехова «Дуэль»). М., 2016 (в рукописи).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Кирпиченко В.Н. Нагиб Махфуз – эмир арабского романа. М.: Наука, 1992.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Успенский Б. Поэтика композиции. – СПб.: Азбука, 2000.	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Флоренский П. Иконостас. // Флоренский, П. Иконостас. Избранные труды по искусству. СПб.: </a:t>
            </a:r>
            <a:r>
              <a:rPr lang="ru-RU" sz="1500" b="1" dirty="0" err="1"/>
              <a:t>Мифрил</a:t>
            </a:r>
            <a:r>
              <a:rPr lang="ru-RU" sz="1500" b="1" dirty="0"/>
              <a:t>, Русская книга, 1993. – С. 4-5.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500" b="1" dirty="0"/>
              <a:t>El-</a:t>
            </a:r>
            <a:r>
              <a:rPr lang="en-US" sz="1500" b="1" dirty="0" err="1"/>
              <a:t>Enany</a:t>
            </a:r>
            <a:r>
              <a:rPr lang="en-US" sz="1500" b="1" dirty="0"/>
              <a:t> R. </a:t>
            </a:r>
            <a:r>
              <a:rPr lang="en-US" sz="1500" b="1" dirty="0" err="1"/>
              <a:t>Naguib</a:t>
            </a:r>
            <a:r>
              <a:rPr lang="en-US" sz="1500" b="1" dirty="0"/>
              <a:t> Mahfouz: The Pursuit of Meaning. London: Routledge, 1993. – P. 15.</a:t>
            </a:r>
            <a:endParaRPr lang="ru-RU" sz="1500" b="1" dirty="0"/>
          </a:p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Махфуз Н. </a:t>
            </a:r>
            <a:r>
              <a:rPr lang="ru-RU" sz="1500" b="1" dirty="0" err="1"/>
              <a:t>Ахлам</a:t>
            </a:r>
            <a:r>
              <a:rPr lang="ru-RU" sz="1500" b="1" dirty="0"/>
              <a:t> </a:t>
            </a:r>
            <a:r>
              <a:rPr lang="ru-RU" sz="1500" b="1" dirty="0" err="1"/>
              <a:t>фатрат</a:t>
            </a:r>
            <a:r>
              <a:rPr lang="ru-RU" sz="1500" b="1" dirty="0"/>
              <a:t> ан-</a:t>
            </a:r>
            <a:r>
              <a:rPr lang="ru-RU" sz="1500" b="1" dirty="0" err="1"/>
              <a:t>накаха</a:t>
            </a:r>
            <a:r>
              <a:rPr lang="ru-RU" sz="1500" b="1" dirty="0"/>
              <a:t>. Издание 6-ое: Каир: Дар </a:t>
            </a:r>
            <a:r>
              <a:rPr lang="ru-RU" sz="1500" b="1" dirty="0" err="1"/>
              <a:t>аш-шурук</a:t>
            </a:r>
            <a:r>
              <a:rPr lang="ru-RU" sz="1500" b="1" dirty="0"/>
              <a:t>, 2015. – 139 с. (Пункты 7-9 на арабском языке).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Махфуз Н. </a:t>
            </a:r>
            <a:r>
              <a:rPr lang="ru-RU" sz="1500" b="1" dirty="0" err="1"/>
              <a:t>Ахлам</a:t>
            </a:r>
            <a:r>
              <a:rPr lang="ru-RU" sz="1500" b="1" dirty="0"/>
              <a:t> </a:t>
            </a:r>
            <a:r>
              <a:rPr lang="ru-RU" sz="1500" b="1" dirty="0" err="1"/>
              <a:t>фатрат</a:t>
            </a:r>
            <a:r>
              <a:rPr lang="ru-RU" sz="1500" b="1" dirty="0"/>
              <a:t> ан-</a:t>
            </a:r>
            <a:r>
              <a:rPr lang="ru-RU" sz="1500" b="1" dirty="0" err="1"/>
              <a:t>накаха</a:t>
            </a:r>
            <a:r>
              <a:rPr lang="ru-RU" sz="1500" b="1" dirty="0"/>
              <a:t>. Ал-</a:t>
            </a:r>
            <a:r>
              <a:rPr lang="ru-RU" sz="1500" b="1" dirty="0" err="1"/>
              <a:t>Ахлам</a:t>
            </a:r>
            <a:r>
              <a:rPr lang="ru-RU" sz="1500" b="1" dirty="0"/>
              <a:t> ал-</a:t>
            </a:r>
            <a:r>
              <a:rPr lang="ru-RU" sz="1500" b="1" dirty="0" err="1"/>
              <a:t>ахира</a:t>
            </a:r>
            <a:r>
              <a:rPr lang="ru-RU" sz="1500" b="1" dirty="0"/>
              <a:t>. Каир: Дар </a:t>
            </a:r>
            <a:r>
              <a:rPr lang="ru-RU" sz="1500" b="1" dirty="0" err="1"/>
              <a:t>аш-шурук</a:t>
            </a:r>
            <a:r>
              <a:rPr lang="ru-RU" sz="1500" b="1" dirty="0"/>
              <a:t>, 2015. – 273 с.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1500" b="1" dirty="0"/>
              <a:t>Ар-</a:t>
            </a:r>
            <a:r>
              <a:rPr lang="ru-RU" sz="1500" b="1" dirty="0" err="1"/>
              <a:t>Рахави</a:t>
            </a:r>
            <a:r>
              <a:rPr lang="ru-RU" sz="1500" b="1" dirty="0"/>
              <a:t>, Й. </a:t>
            </a:r>
            <a:r>
              <a:rPr lang="ru-RU" sz="1500" b="1" dirty="0" err="1"/>
              <a:t>Ахлам</a:t>
            </a:r>
            <a:r>
              <a:rPr lang="ru-RU" sz="1500" b="1" dirty="0"/>
              <a:t> Нагиб Махфуз: </a:t>
            </a:r>
            <a:r>
              <a:rPr lang="ru-RU" sz="1500" b="1" dirty="0" err="1"/>
              <a:t>та’удд</a:t>
            </a:r>
            <a:r>
              <a:rPr lang="ru-RU" sz="1500" b="1" dirty="0"/>
              <a:t> мин кабил ал-</a:t>
            </a:r>
            <a:r>
              <a:rPr lang="ru-RU" sz="1500" b="1" dirty="0" err="1"/>
              <a:t>манамат</a:t>
            </a:r>
            <a:r>
              <a:rPr lang="ru-RU" sz="1500" b="1" dirty="0"/>
              <a:t>.. </a:t>
            </a:r>
            <a:r>
              <a:rPr lang="ru-RU" sz="1500" b="1" dirty="0" err="1"/>
              <a:t>Ам</a:t>
            </a:r>
            <a:r>
              <a:rPr lang="ru-RU" sz="1500" b="1" dirty="0"/>
              <a:t> </a:t>
            </a:r>
            <a:r>
              <a:rPr lang="ru-RU" sz="1500" b="1" dirty="0" err="1"/>
              <a:t>Хийа</a:t>
            </a:r>
            <a:r>
              <a:rPr lang="ru-RU" sz="1500" b="1" dirty="0"/>
              <a:t> </a:t>
            </a:r>
            <a:r>
              <a:rPr lang="ru-RU" sz="1500" b="1" dirty="0" err="1"/>
              <a:t>ахлам</a:t>
            </a:r>
            <a:r>
              <a:rPr lang="ru-RU" sz="1500" b="1" dirty="0"/>
              <a:t> </a:t>
            </a:r>
            <a:r>
              <a:rPr lang="ru-RU" sz="1500" b="1" dirty="0" err="1"/>
              <a:t>йакза</a:t>
            </a:r>
            <a:r>
              <a:rPr lang="ru-RU" sz="1500" b="1" dirty="0"/>
              <a:t>? // Ал-</a:t>
            </a:r>
            <a:r>
              <a:rPr lang="ru-RU" sz="1500" b="1" dirty="0" err="1"/>
              <a:t>Ибда</a:t>
            </a:r>
            <a:r>
              <a:rPr lang="ru-RU" sz="1500" b="1" dirty="0"/>
              <a:t>‘, №3-1. 1.01.2002. – С. 48</a:t>
            </a:r>
            <a:r>
              <a:rPr lang="ru-RU" sz="1500" b="1" dirty="0" smtClean="0"/>
              <a:t>.</a:t>
            </a:r>
            <a:endParaRPr lang="ru-RU" sz="1500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10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876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Нагиб Махфуз (1911-2006)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43000" y="2731541"/>
            <a:ext cx="4754880" cy="33492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/>
              <a:t>1 из наиболее прославленных писателей в Египте и за его пределами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/>
              <a:t>Родился, жил и умер в Каире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/>
              <a:t>1988 – Нобелевская премия по литературе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2731542"/>
            <a:ext cx="4754563" cy="2674441"/>
          </a:xfr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2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60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«Сны периода исцеления»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84646"/>
            <a:ext cx="2594739" cy="411188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28868" y="2057400"/>
            <a:ext cx="6493624" cy="4023360"/>
          </a:xfrm>
        </p:spPr>
        <p:txBody>
          <a:bodyPr/>
          <a:lstStyle/>
          <a:p>
            <a:r>
              <a:rPr lang="ru-RU" b="1" dirty="0" smtClean="0"/>
              <a:t>1994 – нападение на Махфуза</a:t>
            </a:r>
          </a:p>
          <a:p>
            <a:r>
              <a:rPr lang="ru-RU" b="1" dirty="0" smtClean="0"/>
              <a:t>Рассказы печатались в журналах, затем были собраны в сборник</a:t>
            </a:r>
          </a:p>
          <a:p>
            <a:r>
              <a:rPr lang="ru-RU" b="1" dirty="0" smtClean="0"/>
              <a:t>233 рассказа, озаглавлены по номерам</a:t>
            </a:r>
          </a:p>
          <a:p>
            <a:r>
              <a:rPr lang="ru-RU" b="1" i="1" dirty="0"/>
              <a:t>«Движущая сила этих рассказов – реальный сон, однако сон не равен рассказу. Сон может дать мне идею, но я долго работаю над этой идеей, чтобы она превратилась в </a:t>
            </a:r>
            <a:r>
              <a:rPr lang="ru-RU" b="1" i="1" dirty="0" smtClean="0"/>
              <a:t>рассказ»</a:t>
            </a:r>
            <a:endParaRPr lang="ru-RU" b="1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3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065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Теория </a:t>
            </a:r>
            <a:r>
              <a:rPr lang="ru-RU" dirty="0"/>
              <a:t>Б.А. Успенского (р. 1937) о точке зрения как центральном элементе композиции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556208" y="2985458"/>
            <a:ext cx="5046453" cy="2182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Планы точки зрения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136" y="2199736"/>
            <a:ext cx="3165894" cy="78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идеологический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164841" y="2199736"/>
            <a:ext cx="3165894" cy="78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фразеологический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164841" y="5245362"/>
            <a:ext cx="3165894" cy="78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психологический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1744" y="5239468"/>
            <a:ext cx="3165894" cy="78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пространственно-временной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994030" y="2984740"/>
            <a:ext cx="301925" cy="250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7832785" y="2984740"/>
            <a:ext cx="332056" cy="250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7832785" y="4908430"/>
            <a:ext cx="332056" cy="331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887638" y="4882551"/>
            <a:ext cx="421256" cy="35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4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153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Точка зрения в «Снах»: общая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605176"/>
            <a:ext cx="9872871" cy="3490823"/>
          </a:xfrm>
        </p:spPr>
        <p:txBody>
          <a:bodyPr/>
          <a:lstStyle/>
          <a:p>
            <a:r>
              <a:rPr lang="ru-RU" b="1" dirty="0" smtClean="0"/>
              <a:t>доминирующая</a:t>
            </a:r>
          </a:p>
          <a:p>
            <a:r>
              <a:rPr lang="ru-RU" b="1" dirty="0"/>
              <a:t>двойственность главного героя рассказов: он не только активный действователь в снах, но и их бессознательный </a:t>
            </a:r>
            <a:r>
              <a:rPr lang="ru-RU" b="1" dirty="0" smtClean="0"/>
              <a:t>творец</a:t>
            </a:r>
          </a:p>
          <a:p>
            <a:r>
              <a:rPr lang="ru-RU" b="1" dirty="0" smtClean="0"/>
              <a:t>Тип </a:t>
            </a:r>
            <a:r>
              <a:rPr lang="ru-RU" b="1" u="sng" dirty="0"/>
              <a:t>психологической</a:t>
            </a:r>
            <a:r>
              <a:rPr lang="ru-RU" b="1" dirty="0"/>
              <a:t> точки зрения </a:t>
            </a:r>
            <a:r>
              <a:rPr lang="ru-RU" b="1" u="sng" dirty="0"/>
              <a:t>внутренний</a:t>
            </a:r>
            <a:r>
              <a:rPr lang="ru-RU" b="1" dirty="0"/>
              <a:t>, т.е. она заведомо субъективна и принадлежит одному лицу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5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942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Идеологический и фразеологический планы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Описания и характеристики</a:t>
            </a:r>
          </a:p>
          <a:p>
            <a:pPr lvl="1"/>
            <a:r>
              <a:rPr lang="ru-RU" b="1" dirty="0" smtClean="0"/>
              <a:t>персонажи</a:t>
            </a:r>
            <a:r>
              <a:rPr lang="ru-RU" b="1" dirty="0"/>
              <a:t>, чаще женщины, не описываются предметно, но дается их краткая характеристика: «прекрасная» или «красивая» (Сны 16, 38, 40, 118), «элегантная» (Сон 121), «солидно выглядящий» (Сон 34) и мн. др. </a:t>
            </a:r>
            <a:endParaRPr lang="ru-RU" b="1" dirty="0" smtClean="0"/>
          </a:p>
          <a:p>
            <a:pPr lvl="1"/>
            <a:r>
              <a:rPr lang="ru-RU" b="1" dirty="0"/>
              <a:t>рассказчик не раз называет </a:t>
            </a:r>
            <a:r>
              <a:rPr lang="ru-RU" b="1" dirty="0" err="1"/>
              <a:t>Са‘да</a:t>
            </a:r>
            <a:r>
              <a:rPr lang="ru-RU" b="1" dirty="0"/>
              <a:t> </a:t>
            </a:r>
            <a:r>
              <a:rPr lang="ru-RU" b="1" dirty="0" err="1"/>
              <a:t>Заглула</a:t>
            </a:r>
            <a:r>
              <a:rPr lang="ru-RU" b="1" dirty="0"/>
              <a:t> «лидером», «великим лидером» </a:t>
            </a:r>
            <a:r>
              <a:rPr lang="ru-RU" b="1" dirty="0" smtClean="0"/>
              <a:t>(Сон 73)</a:t>
            </a:r>
          </a:p>
          <a:p>
            <a:r>
              <a:rPr lang="ru-RU" b="1" dirty="0" smtClean="0"/>
              <a:t>Чувства и эмоции:</a:t>
            </a:r>
          </a:p>
          <a:p>
            <a:pPr lvl="1"/>
            <a:r>
              <a:rPr lang="ru-RU" b="1" dirty="0"/>
              <a:t>в Сне 58 </a:t>
            </a:r>
            <a:r>
              <a:rPr lang="ru-RU" b="1" dirty="0" smtClean="0"/>
              <a:t>главный </a:t>
            </a:r>
            <a:r>
              <a:rPr lang="ru-RU" b="1" dirty="0"/>
              <a:t>герой полностью «очарован красотой трамвая», но поведение его пассажиров заставляет героя чувствовать стыд (например, он не дает одному из них </a:t>
            </a:r>
            <a:r>
              <a:rPr lang="ru-RU" b="1" dirty="0" smtClean="0"/>
              <a:t>съесть </a:t>
            </a:r>
            <a:r>
              <a:rPr lang="ru-RU" b="1" dirty="0"/>
              <a:t>девочку</a:t>
            </a:r>
            <a:r>
              <a:rPr lang="ru-RU" b="1" dirty="0" smtClean="0"/>
              <a:t>)</a:t>
            </a:r>
          </a:p>
          <a:p>
            <a:pPr lvl="1"/>
            <a:r>
              <a:rPr lang="ru-RU" b="1" dirty="0"/>
              <a:t>в Сне 21 </a:t>
            </a:r>
            <a:r>
              <a:rPr lang="ru-RU" b="1" dirty="0" smtClean="0"/>
              <a:t>главный </a:t>
            </a:r>
            <a:r>
              <a:rPr lang="ru-RU" b="1" dirty="0"/>
              <a:t>герой становится свидетелем </a:t>
            </a:r>
            <a:r>
              <a:rPr lang="ru-RU" b="1" dirty="0" smtClean="0"/>
              <a:t>изнасилования. </a:t>
            </a:r>
            <a:r>
              <a:rPr lang="ru-RU" b="1" dirty="0"/>
              <a:t>Он чувствует шок и отвращение из-за тягости преступления и стыд из-за того, что не нашел в себе сил вмешаться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6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232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Пространствен-ный</a:t>
            </a:r>
            <a:r>
              <a:rPr lang="ru-RU" dirty="0" smtClean="0"/>
              <a:t> план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525" y="1691217"/>
            <a:ext cx="5213350" cy="34755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Почти всегда дано описание пространства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Часто соотносится с действительными локациями: каирские кварталы ал-</a:t>
            </a:r>
            <a:r>
              <a:rPr lang="ru-RU" b="1" dirty="0" err="1" smtClean="0"/>
              <a:t>Гамалиййа</a:t>
            </a:r>
            <a:r>
              <a:rPr lang="ru-RU" b="1" dirty="0" smtClean="0"/>
              <a:t> (Сны 73, 104, 170) и ал-</a:t>
            </a:r>
            <a:r>
              <a:rPr lang="en-US" b="1" dirty="0" smtClean="0"/>
              <a:t>’</a:t>
            </a:r>
            <a:r>
              <a:rPr lang="ru-RU" b="1" dirty="0" smtClean="0"/>
              <a:t>Аббасиййа (</a:t>
            </a:r>
            <a:r>
              <a:rPr lang="ru-RU" b="1" dirty="0"/>
              <a:t>30, 35, 43, 72, </a:t>
            </a:r>
            <a:r>
              <a:rPr lang="ru-RU" b="1" dirty="0" smtClean="0"/>
              <a:t>201 и </a:t>
            </a:r>
            <a:r>
              <a:rPr lang="ru-RU" b="1" dirty="0" err="1" smtClean="0"/>
              <a:t>мн.др</a:t>
            </a:r>
            <a:r>
              <a:rPr lang="ru-RU" b="1" dirty="0" smtClean="0"/>
              <a:t>.), Александрия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Мотив замкнутого пространства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7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520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Временной план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Время действия упоминается редко, как правило, связано с действиями или состоянием: </a:t>
            </a:r>
            <a:r>
              <a:rPr lang="ru-RU" b="1" dirty="0"/>
              <a:t>в Сне 134 </a:t>
            </a:r>
            <a:r>
              <a:rPr lang="ru-RU" b="1" dirty="0" smtClean="0"/>
              <a:t>персонажи </a:t>
            </a:r>
            <a:r>
              <a:rPr lang="ru-RU" b="1" dirty="0"/>
              <a:t>читают стихи и поют до заката, они радостны и </a:t>
            </a:r>
            <a:r>
              <a:rPr lang="ru-RU" b="1" dirty="0" smtClean="0"/>
              <a:t>беззаботны, после становится </a:t>
            </a:r>
            <a:r>
              <a:rPr lang="ru-RU" b="1" dirty="0"/>
              <a:t>враждебен, угрожающе воют </a:t>
            </a:r>
            <a:r>
              <a:rPr lang="ru-RU" b="1" dirty="0" smtClean="0"/>
              <a:t>волки</a:t>
            </a:r>
          </a:p>
          <a:p>
            <a:r>
              <a:rPr lang="ru-RU" b="1" dirty="0" smtClean="0"/>
              <a:t>Природа </a:t>
            </a:r>
            <a:r>
              <a:rPr lang="ru-RU" b="1" dirty="0" err="1" smtClean="0"/>
              <a:t>снодидения</a:t>
            </a:r>
            <a:r>
              <a:rPr lang="ru-RU" b="1" dirty="0" smtClean="0"/>
              <a:t>: оно происходит, по классификации А. Бергсона (1859-1941), во «времени сознания» </a:t>
            </a:r>
            <a:r>
              <a:rPr lang="ru-RU" b="1" dirty="0" err="1" smtClean="0"/>
              <a:t>впротивовес</a:t>
            </a:r>
            <a:r>
              <a:rPr lang="ru-RU" b="1" dirty="0" smtClean="0"/>
              <a:t> «физическому времени»</a:t>
            </a:r>
          </a:p>
          <a:p>
            <a:r>
              <a:rPr lang="ru-RU" b="1" dirty="0" smtClean="0"/>
              <a:t>П. Флоренский: «</a:t>
            </a:r>
            <a:r>
              <a:rPr lang="en-US" b="1" dirty="0" smtClean="0"/>
              <a:t>[</a:t>
            </a:r>
            <a:r>
              <a:rPr lang="ru-RU" b="1" dirty="0" smtClean="0"/>
              <a:t>Сновидения</a:t>
            </a:r>
            <a:r>
              <a:rPr lang="ru-RU" b="1" dirty="0"/>
              <a:t>] соответствуют </a:t>
            </a:r>
            <a:r>
              <a:rPr lang="en-US" b="1" dirty="0" smtClean="0"/>
              <a:t>&lt;</a:t>
            </a:r>
            <a:r>
              <a:rPr lang="ru-RU" b="1" dirty="0" smtClean="0"/>
              <a:t>…</a:t>
            </a:r>
            <a:r>
              <a:rPr lang="en-US" b="1" dirty="0" smtClean="0"/>
              <a:t>&gt;</a:t>
            </a:r>
            <a:r>
              <a:rPr lang="en-US" b="1" i="1" dirty="0" smtClean="0"/>
              <a:t> </a:t>
            </a:r>
            <a:r>
              <a:rPr lang="ru-RU" b="1" i="1" dirty="0" smtClean="0"/>
              <a:t>мгновенному </a:t>
            </a:r>
            <a:r>
              <a:rPr lang="ru-RU" b="1" dirty="0"/>
              <a:t>переходу из одной сферы душевной жизни в другую и лишь потом, в воспоминании, </a:t>
            </a:r>
            <a:r>
              <a:rPr lang="en-US" b="1" dirty="0"/>
              <a:t>&lt;</a:t>
            </a:r>
            <a:r>
              <a:rPr lang="ru-RU" b="1" dirty="0"/>
              <a:t>…</a:t>
            </a:r>
            <a:r>
              <a:rPr lang="en-US" b="1" dirty="0"/>
              <a:t>&gt; </a:t>
            </a:r>
            <a:r>
              <a:rPr lang="ru-RU" b="1" dirty="0" smtClean="0"/>
              <a:t>развертываются </a:t>
            </a:r>
            <a:r>
              <a:rPr lang="ru-RU" b="1" dirty="0"/>
              <a:t>в наш, видимого мира, временной </a:t>
            </a:r>
            <a:r>
              <a:rPr lang="ru-RU" b="1" dirty="0" smtClean="0"/>
              <a:t>ряд».</a:t>
            </a:r>
            <a:endParaRPr 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8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476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Временной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/>
              <a:t>Художественный </a:t>
            </a:r>
            <a:r>
              <a:rPr lang="ru-RU" b="1" dirty="0" smtClean="0"/>
              <a:t>текст – </a:t>
            </a:r>
            <a:r>
              <a:rPr lang="ru-RU" b="1" dirty="0"/>
              <a:t>это протяженное во времени линейное </a:t>
            </a:r>
            <a:r>
              <a:rPr lang="ru-RU" b="1" dirty="0" smtClean="0"/>
              <a:t>повествование.</a:t>
            </a:r>
          </a:p>
          <a:p>
            <a:r>
              <a:rPr lang="ru-RU" b="1" dirty="0" smtClean="0"/>
              <a:t>Два </a:t>
            </a:r>
            <a:r>
              <a:rPr lang="ru-RU" b="1" dirty="0"/>
              <a:t>основных типа глагола в арабском языке – </a:t>
            </a:r>
            <a:r>
              <a:rPr lang="ru-RU" b="1" dirty="0" err="1"/>
              <a:t>мади</a:t>
            </a:r>
            <a:r>
              <a:rPr lang="ru-RU" b="1" dirty="0"/>
              <a:t> и </a:t>
            </a:r>
            <a:r>
              <a:rPr lang="ru-RU" b="1" dirty="0" err="1"/>
              <a:t>мудари</a:t>
            </a:r>
            <a:r>
              <a:rPr lang="ru-RU" b="1" dirty="0" smtClean="0"/>
              <a:t>‘.</a:t>
            </a:r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912271"/>
              </p:ext>
            </p:extLst>
          </p:nvPr>
        </p:nvGraphicFramePr>
        <p:xfrm>
          <a:off x="6267450" y="2057398"/>
          <a:ext cx="4754564" cy="416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282">
                  <a:extLst>
                    <a:ext uri="{9D8B030D-6E8A-4147-A177-3AD203B41FA5}">
                      <a16:colId xmlns:a16="http://schemas.microsoft.com/office/drawing/2014/main" val="1199820841"/>
                    </a:ext>
                  </a:extLst>
                </a:gridCol>
                <a:gridCol w="2377282">
                  <a:extLst>
                    <a:ext uri="{9D8B030D-6E8A-4147-A177-3AD203B41FA5}">
                      <a16:colId xmlns:a16="http://schemas.microsoft.com/office/drawing/2014/main" val="755465677"/>
                    </a:ext>
                  </a:extLst>
                </a:gridCol>
              </a:tblGrid>
              <a:tr h="89606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мудари</a:t>
                      </a:r>
                      <a:r>
                        <a:rPr lang="ru-RU" dirty="0" smtClean="0"/>
                        <a:t>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84667"/>
                  </a:ext>
                </a:extLst>
              </a:tr>
              <a:tr h="896069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Фон: пространство</a:t>
                      </a:r>
                      <a:r>
                        <a:rPr lang="ru-RU" smtClean="0"/>
                        <a:t>, знание</a:t>
                      </a:r>
                      <a:r>
                        <a:rPr lang="ru-RU" dirty="0" smtClean="0"/>
                        <a:t>, чувство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58590"/>
                  </a:ext>
                </a:extLst>
              </a:tr>
              <a:tr h="896069">
                <a:tc>
                  <a:txBody>
                    <a:bodyPr/>
                    <a:lstStyle/>
                    <a:p>
                      <a:r>
                        <a:rPr lang="ru-RU" dirty="0" smtClean="0"/>
                        <a:t>Мгновенно проходящее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Идея, которую</a:t>
                      </a:r>
                      <a:r>
                        <a:rPr lang="ru-RU" baseline="0" dirty="0" smtClean="0"/>
                        <a:t> передает автор посредством рассказа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075950"/>
                  </a:ext>
                </a:extLst>
              </a:tr>
              <a:tr h="896069">
                <a:tc>
                  <a:txBody>
                    <a:bodyPr/>
                    <a:lstStyle/>
                    <a:p>
                      <a:r>
                        <a:rPr lang="ru-RU" dirty="0" smtClean="0"/>
                        <a:t>Завершенность (эквивалентен совершенному виду)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Длительность (эквивалентен несовершенному виду)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48562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18CD-3069-4A69-B918-3BAB2C853EC9}" type="slidenum">
              <a:rPr lang="ru-RU" sz="2200" smtClean="0"/>
              <a:t>9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315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254</TotalTime>
  <Words>772</Words>
  <Application>Microsoft Office PowerPoint</Application>
  <PresentationFormat>Широкоэкранный</PresentationFormat>
  <Paragraphs>71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Базис</vt:lpstr>
      <vt:lpstr>Рассказы-сновидения Нагиба Махфуза (1911-2006): конструирование мира и композиционные особенности</vt:lpstr>
      <vt:lpstr>Нагиб Махфуз (1911-2006)</vt:lpstr>
      <vt:lpstr>«Сны периода исцеления»</vt:lpstr>
      <vt:lpstr>Теория Б.А. Успенского (р. 1937) о точке зрения как центральном элементе композиции</vt:lpstr>
      <vt:lpstr>Точка зрения в «Снах»: общая характеристика</vt:lpstr>
      <vt:lpstr>Идеологический и фразеологический планы</vt:lpstr>
      <vt:lpstr>Пространствен-ный план</vt:lpstr>
      <vt:lpstr>Временной план</vt:lpstr>
      <vt:lpstr>Временной план</vt:lpstr>
      <vt:lpstr>Литература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16</cp:revision>
  <dcterms:created xsi:type="dcterms:W3CDTF">2020-11-18T16:28:01Z</dcterms:created>
  <dcterms:modified xsi:type="dcterms:W3CDTF">2020-11-18T20:42:29Z</dcterms:modified>
</cp:coreProperties>
</file>