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34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99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93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55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9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37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89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3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71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73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6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52E1-D63A-4362-8D87-F33157695F7C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9A267-3B76-4F90-BB25-63C01FB10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63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Palatino Linotype" panose="02040502050505030304" pitchFamily="18" charset="0"/>
              </a:rPr>
              <a:t>Правило конца греческого слова и становление правописания проклитик </a:t>
            </a:r>
            <a:r>
              <a:rPr lang="ru-RU" dirty="0" err="1" smtClean="0">
                <a:latin typeface="Palatino Linotype" panose="02040502050505030304" pitchFamily="18" charset="0"/>
              </a:rPr>
              <a:t>ἐκ</a:t>
            </a:r>
            <a:r>
              <a:rPr lang="ru-RU" dirty="0" smtClean="0">
                <a:latin typeface="Palatino Linotype" panose="02040502050505030304" pitchFamily="18" charset="0"/>
              </a:rPr>
              <a:t> (</a:t>
            </a:r>
            <a:r>
              <a:rPr lang="ru-RU" dirty="0" err="1" smtClean="0">
                <a:latin typeface="Palatino Linotype" panose="02040502050505030304" pitchFamily="18" charset="0"/>
              </a:rPr>
              <a:t>ἐξ</a:t>
            </a:r>
            <a:r>
              <a:rPr lang="ru-RU" dirty="0" smtClean="0">
                <a:latin typeface="Palatino Linotype" panose="02040502050505030304" pitchFamily="18" charset="0"/>
              </a:rPr>
              <a:t>) и </a:t>
            </a:r>
            <a:r>
              <a:rPr lang="ru-RU" dirty="0" err="1" smtClean="0">
                <a:latin typeface="Palatino Linotype" panose="02040502050505030304" pitchFamily="18" charset="0"/>
              </a:rPr>
              <a:t>ἐν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Palatino Linotype" panose="02040502050505030304" pitchFamily="18" charset="0"/>
              </a:rPr>
              <a:t>Т. Г. Давыдов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МГУ имени М. В. Ломоносова</a:t>
            </a:r>
          </a:p>
          <a:p>
            <a:r>
              <a:rPr lang="ru-RU" dirty="0" smtClean="0">
                <a:latin typeface="Palatino Linotype" panose="02040502050505030304" pitchFamily="18" charset="0"/>
              </a:rPr>
              <a:t>22 июня 2021 г.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6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Palatino Linotype" panose="02040502050505030304" pitchFamily="18" charset="0"/>
              </a:rPr>
              <a:t>ἐκ / ἐξ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Palatino Linotype" panose="02040502050505030304" pitchFamily="18" charset="0"/>
              </a:rPr>
              <a:t>ἐγ (</a:t>
            </a:r>
            <a:r>
              <a:rPr lang="ru-RU" dirty="0">
                <a:latin typeface="Palatino Linotype" panose="02040502050505030304" pitchFamily="18" charset="0"/>
              </a:rPr>
              <a:t>перед </a:t>
            </a:r>
            <a:r>
              <a:rPr lang="el-GR" dirty="0">
                <a:latin typeface="Palatino Linotype" panose="02040502050505030304" pitchFamily="18" charset="0"/>
              </a:rPr>
              <a:t>β-, γ-, δ-, λ-, μ-, ν-, ρ-</a:t>
            </a:r>
            <a:r>
              <a:rPr lang="el-GR" dirty="0" smtClean="0">
                <a:latin typeface="Palatino Linotype" panose="02040502050505030304" pitchFamily="18" charset="0"/>
              </a:rPr>
              <a:t>)</a:t>
            </a:r>
            <a:endParaRPr lang="ru-RU" dirty="0" smtClean="0">
              <a:latin typeface="Palatino Linotype" panose="02040502050505030304" pitchFamily="18" charset="0"/>
            </a:endParaRPr>
          </a:p>
          <a:p>
            <a:r>
              <a:rPr lang="el-GR" dirty="0" smtClean="0">
                <a:latin typeface="Palatino Linotype" panose="02040502050505030304" pitchFamily="18" charset="0"/>
              </a:rPr>
              <a:t>ἐχ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el-GR" dirty="0" smtClean="0">
                <a:latin typeface="Palatino Linotype" panose="02040502050505030304" pitchFamily="18" charset="0"/>
              </a:rPr>
              <a:t>(</a:t>
            </a:r>
            <a:r>
              <a:rPr lang="ru-RU" dirty="0">
                <a:latin typeface="Palatino Linotype" panose="02040502050505030304" pitchFamily="18" charset="0"/>
              </a:rPr>
              <a:t>перед придыхательными </a:t>
            </a:r>
            <a:r>
              <a:rPr lang="el-GR" dirty="0">
                <a:latin typeface="Palatino Linotype" panose="02040502050505030304" pitchFamily="18" charset="0"/>
              </a:rPr>
              <a:t>χ-, φ-, θ-</a:t>
            </a:r>
            <a:r>
              <a:rPr lang="el-GR" dirty="0" smtClean="0">
                <a:latin typeface="Palatino Linotype" panose="02040502050505030304" pitchFamily="18" charset="0"/>
              </a:rPr>
              <a:t>)</a:t>
            </a:r>
            <a:endParaRPr lang="ru-RU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ru-RU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диал. </a:t>
            </a:r>
            <a:r>
              <a:rPr lang="el-GR" dirty="0" smtClean="0">
                <a:latin typeface="Palatino Linotype" panose="02040502050505030304" pitchFamily="18" charset="0"/>
              </a:rPr>
              <a:t>ἐς,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el-GR" dirty="0" smtClean="0">
                <a:latin typeface="Palatino Linotype" panose="02040502050505030304" pitchFamily="18" charset="0"/>
              </a:rPr>
              <a:t>ἐκς</a:t>
            </a:r>
            <a:r>
              <a:rPr lang="el-GR" dirty="0">
                <a:latin typeface="Palatino Linotype" panose="02040502050505030304" pitchFamily="18" charset="0"/>
              </a:rPr>
              <a:t>, </a:t>
            </a:r>
            <a:r>
              <a:rPr lang="el-GR" dirty="0" smtClean="0">
                <a:latin typeface="Palatino Linotype" panose="02040502050505030304" pitchFamily="18" charset="0"/>
              </a:rPr>
              <a:t>ἐσς</a:t>
            </a:r>
            <a:r>
              <a:rPr lang="ru-RU" dirty="0" smtClean="0">
                <a:latin typeface="Palatino Linotype" panose="02040502050505030304" pitchFamily="18" charset="0"/>
              </a:rPr>
              <a:t>, </a:t>
            </a:r>
            <a:r>
              <a:rPr lang="el-GR" dirty="0" smtClean="0">
                <a:latin typeface="Palatino Linotype" panose="02040502050505030304" pitchFamily="18" charset="0"/>
              </a:rPr>
              <a:t>ἐ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l-GR" dirty="0" smtClean="0">
                <a:latin typeface="Palatino Linotype" panose="02040502050505030304" pitchFamily="18" charset="0"/>
              </a:rPr>
              <a:t>ἔκ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3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latin typeface="Palatino Linotype" panose="02040502050505030304" pitchFamily="18" charset="0"/>
              </a:rPr>
              <a:t>ἐν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Palatino Linotype" panose="02040502050505030304" pitchFamily="18" charset="0"/>
              </a:rPr>
              <a:t>ἐγ </a:t>
            </a:r>
            <a:r>
              <a:rPr lang="el-GR" dirty="0">
                <a:latin typeface="Palatino Linotype" panose="02040502050505030304" pitchFamily="18" charset="0"/>
              </a:rPr>
              <a:t>(</a:t>
            </a:r>
            <a:r>
              <a:rPr lang="ru-RU" dirty="0">
                <a:latin typeface="Palatino Linotype" panose="02040502050505030304" pitchFamily="18" charset="0"/>
              </a:rPr>
              <a:t>перед заднеязычными </a:t>
            </a:r>
            <a:r>
              <a:rPr lang="el-GR" dirty="0">
                <a:latin typeface="Palatino Linotype" panose="02040502050505030304" pitchFamily="18" charset="0"/>
              </a:rPr>
              <a:t>γ-, κ-, ξ-</a:t>
            </a:r>
            <a:r>
              <a:rPr lang="el-GR" dirty="0" smtClean="0">
                <a:latin typeface="Palatino Linotype" panose="02040502050505030304" pitchFamily="18" charset="0"/>
              </a:rPr>
              <a:t>, χ-)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ἐμ </a:t>
            </a:r>
            <a:r>
              <a:rPr lang="el-GR" dirty="0">
                <a:latin typeface="Palatino Linotype" panose="02040502050505030304" pitchFamily="18" charset="0"/>
              </a:rPr>
              <a:t>(</a:t>
            </a:r>
            <a:r>
              <a:rPr lang="ru-RU" dirty="0">
                <a:latin typeface="Palatino Linotype" panose="02040502050505030304" pitchFamily="18" charset="0"/>
              </a:rPr>
              <a:t>перед губными </a:t>
            </a:r>
            <a:r>
              <a:rPr lang="el-GR" dirty="0">
                <a:latin typeface="Palatino Linotype" panose="02040502050505030304" pitchFamily="18" charset="0"/>
              </a:rPr>
              <a:t>β-, μ-, π-, φ-, ψ-</a:t>
            </a:r>
            <a:r>
              <a:rPr lang="el-GR" dirty="0" smtClean="0">
                <a:latin typeface="Palatino Linotype" panose="02040502050505030304" pitchFamily="18" charset="0"/>
              </a:rPr>
              <a:t>)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ἐς </a:t>
            </a:r>
            <a:r>
              <a:rPr lang="el-GR" dirty="0">
                <a:latin typeface="Palatino Linotype" panose="02040502050505030304" pitchFamily="18" charset="0"/>
              </a:rPr>
              <a:t>(</a:t>
            </a:r>
            <a:r>
              <a:rPr lang="ru-RU" dirty="0">
                <a:latin typeface="Palatino Linotype" panose="02040502050505030304" pitchFamily="18" charset="0"/>
              </a:rPr>
              <a:t>перед </a:t>
            </a:r>
            <a:r>
              <a:rPr lang="el-GR" dirty="0" smtClean="0">
                <a:latin typeface="Palatino Linotype" panose="02040502050505030304" pitchFamily="18" charset="0"/>
              </a:rPr>
              <a:t>σ)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ἐρ </a:t>
            </a:r>
            <a:r>
              <a:rPr lang="el-GR" dirty="0">
                <a:latin typeface="Palatino Linotype" panose="02040502050505030304" pitchFamily="18" charset="0"/>
              </a:rPr>
              <a:t>(</a:t>
            </a:r>
            <a:r>
              <a:rPr lang="ru-RU" dirty="0" smtClean="0">
                <a:latin typeface="Palatino Linotype" panose="02040502050505030304" pitchFamily="18" charset="0"/>
              </a:rPr>
              <a:t>перед</a:t>
            </a:r>
            <a:r>
              <a:rPr lang="el-GR" dirty="0" smtClean="0">
                <a:latin typeface="Palatino Linotype" panose="02040502050505030304" pitchFamily="18" charset="0"/>
              </a:rPr>
              <a:t> ῥ-)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ἐ </a:t>
            </a:r>
            <a:r>
              <a:rPr lang="el-GR" dirty="0">
                <a:latin typeface="Palatino Linotype" panose="02040502050505030304" pitchFamily="18" charset="0"/>
              </a:rPr>
              <a:t>(</a:t>
            </a:r>
            <a:r>
              <a:rPr lang="ru-RU" dirty="0">
                <a:latin typeface="Palatino Linotype" panose="02040502050505030304" pitchFamily="18" charset="0"/>
              </a:rPr>
              <a:t>перед </a:t>
            </a:r>
            <a:r>
              <a:rPr lang="el-GR" dirty="0">
                <a:latin typeface="Palatino Linotype" panose="02040502050505030304" pitchFamily="18" charset="0"/>
              </a:rPr>
              <a:t>σ+</a:t>
            </a:r>
            <a:r>
              <a:rPr lang="en-US" dirty="0">
                <a:latin typeface="Palatino Linotype" panose="02040502050505030304" pitchFamily="18" charset="0"/>
              </a:rPr>
              <a:t>V </a:t>
            </a:r>
            <a:r>
              <a:rPr lang="ru-RU" dirty="0">
                <a:latin typeface="Palatino Linotype" panose="02040502050505030304" pitchFamily="18" charset="0"/>
              </a:rPr>
              <a:t>и, возможно, </a:t>
            </a:r>
            <a:r>
              <a:rPr lang="el-GR" dirty="0">
                <a:latin typeface="Palatino Linotype" panose="02040502050505030304" pitchFamily="18" charset="0"/>
              </a:rPr>
              <a:t>ζ-</a:t>
            </a:r>
            <a:r>
              <a:rPr lang="el-GR" dirty="0" smtClean="0">
                <a:latin typeface="Palatino Linotype" panose="02040502050505030304" pitchFamily="18" charset="0"/>
              </a:rPr>
              <a:t>)</a:t>
            </a:r>
          </a:p>
          <a:p>
            <a:pPr marL="0" indent="0">
              <a:buNone/>
            </a:pPr>
            <a:endParaRPr lang="el-GR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поэт. </a:t>
            </a:r>
            <a:r>
              <a:rPr lang="el-GR" dirty="0" smtClean="0">
                <a:latin typeface="Palatino Linotype" panose="02040502050505030304" pitchFamily="18" charset="0"/>
              </a:rPr>
              <a:t>ἐνί</a:t>
            </a:r>
            <a:r>
              <a:rPr lang="el-GR" dirty="0">
                <a:latin typeface="Palatino Linotype" panose="02040502050505030304" pitchFamily="18" charset="0"/>
              </a:rPr>
              <a:t>, εἰν, εἰνί, </a:t>
            </a:r>
            <a:r>
              <a:rPr lang="el-GR" dirty="0" smtClean="0">
                <a:latin typeface="Palatino Linotype" panose="02040502050505030304" pitchFamily="18" charset="0"/>
              </a:rPr>
              <a:t>ἐναί</a:t>
            </a:r>
            <a:r>
              <a:rPr lang="ru-RU" dirty="0" smtClean="0">
                <a:latin typeface="Palatino Linotype" panose="02040502050505030304" pitchFamily="18" charset="0"/>
              </a:rPr>
              <a:t>, диал. </a:t>
            </a:r>
            <a:r>
              <a:rPr lang="el-GR" dirty="0">
                <a:latin typeface="Palatino Linotype" panose="02040502050505030304" pitchFamily="18" charset="0"/>
              </a:rPr>
              <a:t>ἰν, ἐνν, </a:t>
            </a:r>
            <a:r>
              <a:rPr lang="el-GR" dirty="0" smtClean="0">
                <a:latin typeface="Palatino Linotype" panose="02040502050505030304" pitchFamily="18" charset="0"/>
              </a:rPr>
              <a:t>ἰ, ϝι(ν)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101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Palatino Linotype" panose="02040502050505030304" pitchFamily="18" charset="0"/>
              </a:rPr>
              <a:t>Cambridge Grammar of Ancient </a:t>
            </a:r>
            <a:r>
              <a:rPr lang="en-US" dirty="0" smtClean="0">
                <a:latin typeface="Palatino Linotype" panose="02040502050505030304" pitchFamily="18" charset="0"/>
              </a:rPr>
              <a:t>Greek</a:t>
            </a:r>
            <a:r>
              <a:rPr lang="el-GR" dirty="0" smtClean="0">
                <a:latin typeface="Palatino Linotype" panose="02040502050505030304" pitchFamily="18" charset="0"/>
              </a:rPr>
              <a:t> (2019)</a:t>
            </a:r>
            <a:endParaRPr lang="ru-RU" dirty="0">
              <a:latin typeface="Palatino Linotype" panose="020405020505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76625"/>
            <a:ext cx="10412278" cy="124794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3994"/>
            <a:ext cx="10306050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627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147</Words>
  <Application>Microsoft Office PowerPoint</Application>
  <PresentationFormat>Широкоэкранный</PresentationFormat>
  <Paragraphs>20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Palatino Linotype</vt:lpstr>
      <vt:lpstr>Тема Office</vt:lpstr>
      <vt:lpstr>Правило конца греческого слова и становление правописания проклитик ἐκ (ἐξ) и ἐν</vt:lpstr>
      <vt:lpstr>ἐκ / ἐξ</vt:lpstr>
      <vt:lpstr>ἐν</vt:lpstr>
      <vt:lpstr>Cambridge Grammar of Ancient Greek (2019)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Правило конца греческого слова и становление правописания проклитик ἐκ (ἐξ) и ἐν</dc:title>
  <dc:creator>Учетная запись Майкрософт</dc:creator>
  <cp:lastModifiedBy>Учетная запись Майкрософт</cp:lastModifiedBy>
  <cp:revision>11</cp:revision>
  <dcterms:created xsi:type="dcterms:W3CDTF">2021-06-22T05:48:59Z</dcterms:created>
  <dcterms:modified xsi:type="dcterms:W3CDTF">2021-06-22T08:39:07Z</dcterms:modified>
</cp:coreProperties>
</file>