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257" r:id="rId6"/>
    <p:sldId id="264" r:id="rId7"/>
    <p:sldId id="265" r:id="rId8"/>
    <p:sldId id="268" r:id="rId9"/>
    <p:sldId id="269" r:id="rId10"/>
    <p:sldId id="287" r:id="rId11"/>
    <p:sldId id="262" r:id="rId12"/>
    <p:sldId id="270" r:id="rId13"/>
    <p:sldId id="277" r:id="rId14"/>
    <p:sldId id="272" r:id="rId15"/>
    <p:sldId id="280" r:id="rId16"/>
    <p:sldId id="271" r:id="rId17"/>
    <p:sldId id="286" r:id="rId18"/>
    <p:sldId id="275" r:id="rId19"/>
    <p:sldId id="273" r:id="rId20"/>
    <p:sldId id="274" r:id="rId21"/>
    <p:sldId id="278" r:id="rId22"/>
    <p:sldId id="288" r:id="rId23"/>
    <p:sldId id="276" r:id="rId24"/>
    <p:sldId id="279" r:id="rId25"/>
    <p:sldId id="258" r:id="rId26"/>
    <p:sldId id="285" r:id="rId27"/>
    <p:sldId id="263" r:id="rId28"/>
    <p:sldId id="259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22A1BCF-6340-4903-AFA7-78AD3FBBCEF5}">
          <p14:sldIdLst>
            <p14:sldId id="256"/>
            <p14:sldId id="257"/>
            <p14:sldId id="264"/>
            <p14:sldId id="265"/>
            <p14:sldId id="268"/>
            <p14:sldId id="269"/>
            <p14:sldId id="287"/>
            <p14:sldId id="262"/>
            <p14:sldId id="270"/>
            <p14:sldId id="277"/>
            <p14:sldId id="272"/>
            <p14:sldId id="280"/>
            <p14:sldId id="271"/>
            <p14:sldId id="286"/>
            <p14:sldId id="275"/>
            <p14:sldId id="273"/>
            <p14:sldId id="274"/>
            <p14:sldId id="278"/>
            <p14:sldId id="288"/>
            <p14:sldId id="276"/>
            <p14:sldId id="279"/>
            <p14:sldId id="258"/>
            <p14:sldId id="285"/>
            <p14:sldId id="263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E6"/>
    <a:srgbClr val="FDEADA"/>
    <a:srgbClr val="FEF2E8"/>
    <a:srgbClr val="FFF9E5"/>
    <a:srgbClr val="EFFFEF"/>
    <a:srgbClr val="D9FFD9"/>
    <a:srgbClr val="99FF99"/>
    <a:srgbClr val="FFF2C9"/>
    <a:srgbClr val="DEE9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955" autoAdjust="0"/>
  </p:normalViewPr>
  <p:slideViewPr>
    <p:cSldViewPr snapToGrid="0">
      <p:cViewPr varScale="1">
        <p:scale>
          <a:sx n="64" d="100"/>
          <a:sy n="64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AC650-FDD5-4EC6-B1D9-4BD2F226DC93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342CF-7B27-418B-86F7-111A01450A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342CF-7B27-418B-86F7-111A01450A8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1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342CF-7B27-418B-86F7-111A01450A8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7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Pr>
        <a:solidFill>
          <a:srgbClr val="37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06AB2B60-A4EE-4AF0-A7E1-D2E259EF2262}"/>
              </a:ext>
            </a:extLst>
          </p:cNvPr>
          <p:cNvSpPr/>
          <p:nvPr/>
        </p:nvSpPr>
        <p:spPr>
          <a:xfrm>
            <a:off x="0" y="0"/>
            <a:ext cx="12192000" cy="1714286"/>
          </a:xfrm>
          <a:prstGeom prst="rect">
            <a:avLst/>
          </a:prstGeom>
          <a:solidFill>
            <a:srgbClr val="143C87"/>
          </a:solidFill>
          <a:ln>
            <a:noFill/>
          </a:ln>
        </p:spPr>
        <p:txBody>
          <a:bodyPr/>
          <a:lstStyle/>
          <a:p>
            <a:endParaRPr lang="en-CH" sz="429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F4876DB-1CEE-4D51-852D-9C16B0577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bg1"/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D380D55-9EE8-4C3F-957A-12DCA1445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bg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92704FF-42B0-48E6-AE64-A823498F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1A2C4C2-2B9F-4483-872A-F7F14EB31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21037" r="18204" b="21260"/>
          <a:stretch/>
        </p:blipFill>
        <p:spPr>
          <a:xfrm>
            <a:off x="4837043" y="221695"/>
            <a:ext cx="2517913" cy="12562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D05A1-6680-44F5-8CA7-31C5419F14EB}"/>
              </a:ext>
            </a:extLst>
          </p:cNvPr>
          <p:cNvCxnSpPr/>
          <p:nvPr/>
        </p:nvCxnSpPr>
        <p:spPr>
          <a:xfrm>
            <a:off x="715818" y="3767404"/>
            <a:ext cx="1076036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481B8F0-D5D6-474A-83AF-8F226A601363}"/>
              </a:ext>
            </a:extLst>
          </p:cNvPr>
          <p:cNvSpPr/>
          <p:nvPr/>
        </p:nvSpPr>
        <p:spPr>
          <a:xfrm rot="16200000">
            <a:off x="11324596" y="5550906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C4F2F7E-A126-48CF-BBF3-84460B77AD36}"/>
              </a:ext>
            </a:extLst>
          </p:cNvPr>
          <p:cNvSpPr/>
          <p:nvPr/>
        </p:nvSpPr>
        <p:spPr>
          <a:xfrm rot="16200000">
            <a:off x="11448764" y="1823510"/>
            <a:ext cx="739784" cy="7466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DDD86892-16F2-4812-AC96-88D7C6011E25}"/>
              </a:ext>
            </a:extLst>
          </p:cNvPr>
          <p:cNvSpPr/>
          <p:nvPr/>
        </p:nvSpPr>
        <p:spPr>
          <a:xfrm rot="5400000">
            <a:off x="11251467" y="5077286"/>
            <a:ext cx="739784" cy="7466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24B03E2-E4C1-47DD-9AE5-4C6F83DFD2C5}"/>
              </a:ext>
            </a:extLst>
          </p:cNvPr>
          <p:cNvSpPr/>
          <p:nvPr/>
        </p:nvSpPr>
        <p:spPr>
          <a:xfrm rot="5400000">
            <a:off x="10406838" y="5563570"/>
            <a:ext cx="739784" cy="7466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9373985B-80AF-4A3C-ACDD-81563FB38CDE}"/>
              </a:ext>
            </a:extLst>
          </p:cNvPr>
          <p:cNvSpPr/>
          <p:nvPr/>
        </p:nvSpPr>
        <p:spPr>
          <a:xfrm rot="5400000">
            <a:off x="9432448" y="4049151"/>
            <a:ext cx="739784" cy="746688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27258033-D2AB-4E71-952D-B198E76BF3A4}"/>
              </a:ext>
            </a:extLst>
          </p:cNvPr>
          <p:cNvSpPr/>
          <p:nvPr/>
        </p:nvSpPr>
        <p:spPr>
          <a:xfrm rot="5400000">
            <a:off x="11435030" y="2306077"/>
            <a:ext cx="739784" cy="746688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C7520B24-8312-4403-BAA0-073EE80E81DC}"/>
              </a:ext>
            </a:extLst>
          </p:cNvPr>
          <p:cNvSpPr/>
          <p:nvPr/>
        </p:nvSpPr>
        <p:spPr>
          <a:xfrm rot="16200000">
            <a:off x="11324597" y="3867680"/>
            <a:ext cx="739784" cy="746688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49BA4B18-C3D2-4ED5-9211-47C88341827A}"/>
              </a:ext>
            </a:extLst>
          </p:cNvPr>
          <p:cNvSpPr/>
          <p:nvPr/>
        </p:nvSpPr>
        <p:spPr>
          <a:xfrm rot="16200000">
            <a:off x="8540583" y="4049151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C787AC78-7D12-4992-879D-22FDA7881688}"/>
              </a:ext>
            </a:extLst>
          </p:cNvPr>
          <p:cNvSpPr/>
          <p:nvPr/>
        </p:nvSpPr>
        <p:spPr>
          <a:xfrm rot="5400000">
            <a:off x="7793895" y="5484017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3FE427A-09B5-4DCF-98BC-8D2EC30E87DC}"/>
              </a:ext>
            </a:extLst>
          </p:cNvPr>
          <p:cNvSpPr/>
          <p:nvPr/>
        </p:nvSpPr>
        <p:spPr>
          <a:xfrm rot="5400000">
            <a:off x="-27418" y="1746357"/>
            <a:ext cx="739784" cy="7466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2070F684-AAEE-4569-B407-3E711BA10038}"/>
              </a:ext>
            </a:extLst>
          </p:cNvPr>
          <p:cNvSpPr/>
          <p:nvPr/>
        </p:nvSpPr>
        <p:spPr>
          <a:xfrm rot="16200000">
            <a:off x="200749" y="5645293"/>
            <a:ext cx="739784" cy="746688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FF6ECDB1-51CC-4A26-A99D-E16621A798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553" y="2103526"/>
            <a:ext cx="10760363" cy="165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43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33" name="PlaceHolder 2">
            <a:extLst>
              <a:ext uri="{FF2B5EF4-FFF2-40B4-BE49-F238E27FC236}">
                <a16:creationId xmlns:a16="http://schemas.microsoft.com/office/drawing/2014/main" id="{20D4431C-D1C8-4556-8B0D-5C593289D8B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5966" y="3963400"/>
            <a:ext cx="10763951" cy="6158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86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Authors Names</a:t>
            </a:r>
            <a:endParaRPr dirty="0"/>
          </a:p>
        </p:txBody>
      </p:sp>
      <p:sp>
        <p:nvSpPr>
          <p:cNvPr id="34" name="PlaceHolder 2">
            <a:extLst>
              <a:ext uri="{FF2B5EF4-FFF2-40B4-BE49-F238E27FC236}">
                <a16:creationId xmlns:a16="http://schemas.microsoft.com/office/drawing/2014/main" id="{D9C8CA3F-6D96-426F-8628-A4209EC65A1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15818" y="4598733"/>
            <a:ext cx="10763951" cy="61581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95" i="1">
                <a:solidFill>
                  <a:schemeClr val="bg1"/>
                </a:solidFill>
                <a:latin typeface="Gotham Light" pitchFamily="50" charset="0"/>
              </a:defRPr>
            </a:lvl1pPr>
          </a:lstStyle>
          <a:p>
            <a:r>
              <a:rPr lang="en-US" dirty="0"/>
              <a:t>Authors Affiliations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6153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72">
          <p15:clr>
            <a:srgbClr val="FBAE40"/>
          </p15:clr>
        </p15:guide>
        <p15:guide id="2" pos="1615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76BAE3-D23C-4483-807F-576BDA57258C}"/>
              </a:ext>
            </a:extLst>
          </p:cNvPr>
          <p:cNvGrpSpPr/>
          <p:nvPr/>
        </p:nvGrpSpPr>
        <p:grpSpPr>
          <a:xfrm>
            <a:off x="10521229" y="326869"/>
            <a:ext cx="1051719" cy="647913"/>
            <a:chOff x="25283367" y="9516207"/>
            <a:chExt cx="4417219" cy="2721233"/>
          </a:xfrm>
        </p:grpSpPr>
        <p:sp>
          <p:nvSpPr>
            <p:cNvPr id="6" name="CustomShape 2">
              <a:extLst>
                <a:ext uri="{FF2B5EF4-FFF2-40B4-BE49-F238E27FC236}">
                  <a16:creationId xmlns:a16="http://schemas.microsoft.com/office/drawing/2014/main" id="{8AD3C55B-365B-45E8-9EB5-DE0E93D6BA9B}"/>
                </a:ext>
              </a:extLst>
            </p:cNvPr>
            <p:cNvSpPr/>
            <p:nvPr/>
          </p:nvSpPr>
          <p:spPr>
            <a:xfrm>
              <a:off x="25283367" y="9516207"/>
              <a:ext cx="4417219" cy="2721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3C87"/>
              </a:solidFill>
            </a:ln>
          </p:spPr>
        </p:sp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0507693-BCF7-4732-8468-3E41B64F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0437" y="9787102"/>
              <a:ext cx="4057268" cy="1895875"/>
            </a:xfrm>
            <a:prstGeom prst="rect">
              <a:avLst/>
            </a:prstGeom>
          </p:spPr>
        </p:pic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2FB548-C01A-4F2B-AA3D-8A7130278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819" y="255790"/>
            <a:ext cx="10760363" cy="165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81"/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42AC5-F64A-4E7B-BC15-3A63A3847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0950C19-600C-44E0-B0FE-5A3A6D9C2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0BD43B-E4A6-4586-9A58-614ED5D9F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35EEDBE-58DA-4E31-9EB3-AF8D4328A4ED}"/>
              </a:ext>
            </a:extLst>
          </p:cNvPr>
          <p:cNvSpPr/>
          <p:nvPr/>
        </p:nvSpPr>
        <p:spPr>
          <a:xfrm rot="16200000">
            <a:off x="11324596" y="5550906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F5BE945-C292-4B67-9922-E6D4E1114B66}"/>
              </a:ext>
            </a:extLst>
          </p:cNvPr>
          <p:cNvSpPr/>
          <p:nvPr/>
        </p:nvSpPr>
        <p:spPr>
          <a:xfrm rot="16200000">
            <a:off x="11448764" y="1823510"/>
            <a:ext cx="739784" cy="746688"/>
          </a:xfrm>
          <a:prstGeom prst="triangle">
            <a:avLst/>
          </a:prstGeom>
          <a:solidFill>
            <a:srgbClr val="37A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EEE5304-A656-4824-A254-5F54B8F7CF8F}"/>
              </a:ext>
            </a:extLst>
          </p:cNvPr>
          <p:cNvSpPr/>
          <p:nvPr/>
        </p:nvSpPr>
        <p:spPr>
          <a:xfrm rot="5400000">
            <a:off x="11251467" y="5077286"/>
            <a:ext cx="739784" cy="746688"/>
          </a:xfrm>
          <a:prstGeom prst="triangle">
            <a:avLst/>
          </a:prstGeom>
          <a:solidFill>
            <a:srgbClr val="37A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4395013-76C3-4EEF-B191-87AA20F33B07}"/>
              </a:ext>
            </a:extLst>
          </p:cNvPr>
          <p:cNvSpPr/>
          <p:nvPr/>
        </p:nvSpPr>
        <p:spPr>
          <a:xfrm rot="5400000">
            <a:off x="10406838" y="5563570"/>
            <a:ext cx="739784" cy="746688"/>
          </a:xfrm>
          <a:prstGeom prst="triangle">
            <a:avLst/>
          </a:prstGeom>
          <a:solidFill>
            <a:srgbClr val="37A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58B3C53-96AA-49B6-97E4-3BB04BA16D94}"/>
              </a:ext>
            </a:extLst>
          </p:cNvPr>
          <p:cNvSpPr/>
          <p:nvPr/>
        </p:nvSpPr>
        <p:spPr>
          <a:xfrm rot="5400000">
            <a:off x="9432448" y="4049151"/>
            <a:ext cx="739784" cy="746688"/>
          </a:xfrm>
          <a:prstGeom prst="triangle">
            <a:avLst/>
          </a:prstGeom>
          <a:solidFill>
            <a:srgbClr val="37A8D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654D673-8BCB-4D97-B14A-8129223ACC6B}"/>
              </a:ext>
            </a:extLst>
          </p:cNvPr>
          <p:cNvSpPr/>
          <p:nvPr/>
        </p:nvSpPr>
        <p:spPr>
          <a:xfrm rot="5400000">
            <a:off x="11435030" y="2306077"/>
            <a:ext cx="739784" cy="746688"/>
          </a:xfrm>
          <a:prstGeom prst="triangle">
            <a:avLst/>
          </a:prstGeom>
          <a:solidFill>
            <a:srgbClr val="37A8D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1E83569-74C9-4B98-8641-01D64E7C403F}"/>
              </a:ext>
            </a:extLst>
          </p:cNvPr>
          <p:cNvSpPr/>
          <p:nvPr/>
        </p:nvSpPr>
        <p:spPr>
          <a:xfrm rot="16200000">
            <a:off x="11324597" y="3867680"/>
            <a:ext cx="739784" cy="746688"/>
          </a:xfrm>
          <a:prstGeom prst="triangle">
            <a:avLst/>
          </a:prstGeom>
          <a:solidFill>
            <a:srgbClr val="37A8D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036255D9-CE1D-4D41-83D0-7C23E7F3D8AC}"/>
              </a:ext>
            </a:extLst>
          </p:cNvPr>
          <p:cNvSpPr/>
          <p:nvPr/>
        </p:nvSpPr>
        <p:spPr>
          <a:xfrm rot="16200000">
            <a:off x="8540583" y="4049151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BCDE4F-288C-4DF7-B083-B4E9CD9E33ED}"/>
              </a:ext>
            </a:extLst>
          </p:cNvPr>
          <p:cNvSpPr/>
          <p:nvPr/>
        </p:nvSpPr>
        <p:spPr>
          <a:xfrm rot="5400000">
            <a:off x="7793895" y="5484017"/>
            <a:ext cx="739784" cy="746688"/>
          </a:xfrm>
          <a:prstGeom prst="triangle">
            <a:avLst/>
          </a:prstGeom>
          <a:solidFill>
            <a:srgbClr val="143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429"/>
          </a:p>
        </p:txBody>
      </p:sp>
      <p:sp>
        <p:nvSpPr>
          <p:cNvPr id="22" name="PlaceHolder 2">
            <a:extLst>
              <a:ext uri="{FF2B5EF4-FFF2-40B4-BE49-F238E27FC236}">
                <a16:creationId xmlns:a16="http://schemas.microsoft.com/office/drawing/2014/main" id="{C03B4020-99A2-476D-A9EE-F03B698CDD2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12231" y="2063827"/>
            <a:ext cx="10763951" cy="3977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95"/>
            </a:lvl1pPr>
          </a:lstStyle>
          <a:p>
            <a:r>
              <a:rPr lang="en-US" dirty="0"/>
              <a:t>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592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05B24-A3C9-41F6-A8E6-CE4AC1B09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8AA8A1-17F1-4D54-8264-476CDA094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EF85D5-C732-492B-9EEB-A68937DED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97EA5F-74EC-442D-81B6-2F6E04E83FED}"/>
              </a:ext>
            </a:extLst>
          </p:cNvPr>
          <p:cNvGrpSpPr/>
          <p:nvPr/>
        </p:nvGrpSpPr>
        <p:grpSpPr>
          <a:xfrm>
            <a:off x="10521229" y="326869"/>
            <a:ext cx="1051719" cy="647913"/>
            <a:chOff x="25283367" y="9516207"/>
            <a:chExt cx="4417219" cy="2721233"/>
          </a:xfrm>
        </p:grpSpPr>
        <p:sp>
          <p:nvSpPr>
            <p:cNvPr id="10" name="CustomShape 2">
              <a:extLst>
                <a:ext uri="{FF2B5EF4-FFF2-40B4-BE49-F238E27FC236}">
                  <a16:creationId xmlns:a16="http://schemas.microsoft.com/office/drawing/2014/main" id="{F7664C64-9D83-44C0-8689-C458D6C64D47}"/>
                </a:ext>
              </a:extLst>
            </p:cNvPr>
            <p:cNvSpPr/>
            <p:nvPr/>
          </p:nvSpPr>
          <p:spPr>
            <a:xfrm>
              <a:off x="25283367" y="9516207"/>
              <a:ext cx="4417219" cy="2721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3C87"/>
              </a:solidFill>
            </a:ln>
          </p:spPr>
        </p:sp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CD80368-840F-4121-9496-BA5BEB82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0437" y="9787102"/>
              <a:ext cx="4057268" cy="189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13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700"/>
            <a:ext cx="5354600" cy="3977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9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2000" y="1604700"/>
            <a:ext cx="5354600" cy="3977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09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967592-95F0-4825-ACC8-EF14D1A2B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0C9B64-BAD1-4408-A1A8-E61943668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1B2EE8-949F-4228-AB5F-DFE420CA9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6926BF-301B-4E4C-B9EE-A69DD49A7882}"/>
              </a:ext>
            </a:extLst>
          </p:cNvPr>
          <p:cNvGrpSpPr/>
          <p:nvPr/>
        </p:nvGrpSpPr>
        <p:grpSpPr>
          <a:xfrm>
            <a:off x="10521229" y="326869"/>
            <a:ext cx="1051719" cy="647913"/>
            <a:chOff x="25283367" y="9516207"/>
            <a:chExt cx="4417219" cy="2721233"/>
          </a:xfrm>
        </p:grpSpPr>
        <p:sp>
          <p:nvSpPr>
            <p:cNvPr id="12" name="CustomShape 2">
              <a:extLst>
                <a:ext uri="{FF2B5EF4-FFF2-40B4-BE49-F238E27FC236}">
                  <a16:creationId xmlns:a16="http://schemas.microsoft.com/office/drawing/2014/main" id="{2B420F50-B427-4EBF-8043-A90F12E24F20}"/>
                </a:ext>
              </a:extLst>
            </p:cNvPr>
            <p:cNvSpPr/>
            <p:nvPr/>
          </p:nvSpPr>
          <p:spPr>
            <a:xfrm>
              <a:off x="25283367" y="9516207"/>
              <a:ext cx="4417219" cy="2721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3C87"/>
              </a:solidFill>
            </a:ln>
          </p:spPr>
        </p:sp>
        <p:pic>
          <p:nvPicPr>
            <p:cNvPr id="13" name="Picture 1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3AC2D3B-E712-4333-BD83-BF004D0BE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0437" y="9787102"/>
              <a:ext cx="4057268" cy="189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03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2 Content">
    <p:bg>
      <p:bgPr>
        <a:solidFill>
          <a:srgbClr val="143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967592-95F0-4825-ACC8-EF14D1A2B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bg1"/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0C9B64-BAD1-4408-A1A8-E61943668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bg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91B2EE8-949F-4228-AB5F-DFE420CA9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bg1"/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532C71-47D2-4C22-8371-78D0C03BDEA7}"/>
              </a:ext>
            </a:extLst>
          </p:cNvPr>
          <p:cNvGrpSpPr/>
          <p:nvPr/>
        </p:nvGrpSpPr>
        <p:grpSpPr>
          <a:xfrm>
            <a:off x="10521229" y="326869"/>
            <a:ext cx="1051719" cy="647913"/>
            <a:chOff x="25283367" y="9516207"/>
            <a:chExt cx="4417219" cy="2721233"/>
          </a:xfrm>
        </p:grpSpPr>
        <p:sp>
          <p:nvSpPr>
            <p:cNvPr id="11" name="CustomShape 2">
              <a:extLst>
                <a:ext uri="{FF2B5EF4-FFF2-40B4-BE49-F238E27FC236}">
                  <a16:creationId xmlns:a16="http://schemas.microsoft.com/office/drawing/2014/main" id="{E0C23B11-A6A3-4AFD-83DD-3B69FF6F9718}"/>
                </a:ext>
              </a:extLst>
            </p:cNvPr>
            <p:cNvSpPr/>
            <p:nvPr/>
          </p:nvSpPr>
          <p:spPr>
            <a:xfrm>
              <a:off x="25283367" y="9516207"/>
              <a:ext cx="4417219" cy="2721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143C87"/>
              </a:solidFill>
            </a:ln>
          </p:spPr>
        </p: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378A943-A4D5-44FB-9245-1D857FC06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0437" y="9787102"/>
              <a:ext cx="4057268" cy="189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58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3633112-5FC2-46C3-8BAA-A6907DF3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55790"/>
            <a:ext cx="10760363" cy="165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699270E-B040-41B9-95E0-50D6EBA07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819" y="2104159"/>
            <a:ext cx="10760363" cy="417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8E7B300-566D-4EDE-9D15-DDC203FC2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818" y="6477661"/>
            <a:ext cx="1977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471F5BE2-303D-45F3-953C-6301B124B84E}" type="datetimeFigureOut">
              <a:rPr lang="en-CH" smtClean="0"/>
              <a:t>08/26/2021</a:t>
            </a:fld>
            <a:endParaRPr lang="en-CH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4C00F95-F4E0-4F27-8746-77A7B2F2C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5182" y="6477661"/>
            <a:ext cx="5241636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17" kern="1200" dirty="0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</a:lstStyle>
          <a:p>
            <a:endParaRPr lang="en-CH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37EC562-7976-4535-BA8B-FB23F4A90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9645" y="6477661"/>
            <a:ext cx="1596537" cy="239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  <a:latin typeface="Gotham" panose="02000504050000020004" pitchFamily="2" charset="0"/>
              </a:defRPr>
            </a:lvl1pPr>
          </a:lstStyle>
          <a:p>
            <a:fld id="{715F3CA1-3591-44D9-A32C-450F5274970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742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90504" rtl="0" eaLnBrk="1" latinLnBrk="0" hangingPunct="1">
        <a:lnSpc>
          <a:spcPct val="90000"/>
        </a:lnSpc>
        <a:spcBef>
          <a:spcPct val="0"/>
        </a:spcBef>
        <a:buNone/>
        <a:defRPr sz="3458" kern="1200">
          <a:solidFill>
            <a:srgbClr val="143C87"/>
          </a:solidFill>
          <a:latin typeface="Gotham Black" pitchFamily="50" charset="0"/>
          <a:ea typeface="+mj-ea"/>
          <a:cs typeface="+mj-cs"/>
        </a:defRPr>
      </a:lvl1pPr>
    </p:titleStyle>
    <p:bodyStyle>
      <a:lvl1pPr marL="47626" indent="-47626" algn="l" defTabSz="190504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2875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1pPr>
      <a:lvl2pPr marL="142878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2pPr>
      <a:lvl3pPr marL="238130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3pPr>
      <a:lvl4pPr marL="333382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4pPr>
      <a:lvl5pPr marL="428634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Gotham" panose="02000504050000020004" pitchFamily="2" charset="0"/>
          <a:ea typeface="+mn-ea"/>
          <a:cs typeface="+mn-cs"/>
        </a:defRPr>
      </a:lvl5pPr>
      <a:lvl6pPr marL="523885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375" kern="1200">
          <a:solidFill>
            <a:schemeClr val="tx1"/>
          </a:solidFill>
          <a:latin typeface="+mn-lt"/>
          <a:ea typeface="+mn-ea"/>
          <a:cs typeface="+mn-cs"/>
        </a:defRPr>
      </a:lvl6pPr>
      <a:lvl7pPr marL="619137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375" kern="1200">
          <a:solidFill>
            <a:schemeClr val="tx1"/>
          </a:solidFill>
          <a:latin typeface="+mn-lt"/>
          <a:ea typeface="+mn-ea"/>
          <a:cs typeface="+mn-cs"/>
        </a:defRPr>
      </a:lvl7pPr>
      <a:lvl8pPr marL="714389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375" kern="1200">
          <a:solidFill>
            <a:schemeClr val="tx1"/>
          </a:solidFill>
          <a:latin typeface="+mn-lt"/>
          <a:ea typeface="+mn-ea"/>
          <a:cs typeface="+mn-cs"/>
        </a:defRPr>
      </a:lvl8pPr>
      <a:lvl9pPr marL="809641" indent="-47626" algn="l" defTabSz="190504" rtl="0" eaLnBrk="1" latinLnBrk="0" hangingPunct="1">
        <a:lnSpc>
          <a:spcPct val="90000"/>
        </a:lnSpc>
        <a:spcBef>
          <a:spcPts val="104"/>
        </a:spcBef>
        <a:buFont typeface="Arial" panose="020B0604020202020204" pitchFamily="34" charset="0"/>
        <a:buChar char="•"/>
        <a:defRPr sz="3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1pPr>
      <a:lvl2pPr marL="95252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2pPr>
      <a:lvl3pPr marL="190504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3pPr>
      <a:lvl4pPr marL="285756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4pPr>
      <a:lvl5pPr marL="381008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5pPr>
      <a:lvl6pPr marL="476260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6pPr>
      <a:lvl7pPr marL="571511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7pPr>
      <a:lvl8pPr marL="666763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8pPr>
      <a:lvl9pPr marL="762015" algn="l" defTabSz="190504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lcs-2021.ru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A59F3FA-82E3-4916-81C5-B564D7B8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3" y="2103526"/>
            <a:ext cx="10760363" cy="1653871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/>
              <a:t>Integration of soil and landscape information</a:t>
            </a:r>
            <a:br>
              <a:rPr lang="en-US" sz="3400" b="1" dirty="0"/>
            </a:br>
            <a:r>
              <a:rPr lang="en-US" sz="3400" b="1" dirty="0"/>
              <a:t>for sustainable soil and landscape  management</a:t>
            </a:r>
            <a:br>
              <a:rPr lang="en-US" sz="3400" b="1" dirty="0"/>
            </a:br>
            <a:r>
              <a:rPr lang="en-US" sz="3400" b="1" dirty="0"/>
              <a:t>and protection: a possible solution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5F7652-6714-4531-8A49-BC5D44B7841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5966" y="3963400"/>
            <a:ext cx="10763951" cy="61581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Aleksandra A. Nikiforova</a:t>
            </a:r>
            <a:r>
              <a:rPr lang="en-US" sz="2300" baseline="300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, Maria E. Fleis</a:t>
            </a:r>
            <a:r>
              <a:rPr lang="en-US" sz="2300" baseline="300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Klim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 V. Kim</a:t>
            </a:r>
            <a:r>
              <a:rPr lang="en-US" sz="2300" baseline="300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, Nina K. Belyonova</a:t>
            </a:r>
            <a:r>
              <a:rPr lang="en-US" sz="2300" baseline="300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Yulia</a:t>
            </a:r>
            <a:r>
              <a:rPr lang="en-US" sz="23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 K. Kim</a:t>
            </a:r>
            <a:r>
              <a:rPr lang="en-US" sz="2300" baseline="30000" dirty="0">
                <a:effectLst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EEAEF08-0D8B-40A8-A1D9-3956C562B40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15818" y="4598733"/>
            <a:ext cx="10763951" cy="1057349"/>
          </a:xfrm>
        </p:spPr>
        <p:txBody>
          <a:bodyPr>
            <a:normAutofit/>
          </a:bodyPr>
          <a:lstStyle/>
          <a:p>
            <a:r>
              <a:rPr kumimoji="0" lang="en-US" sz="23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dirty="0"/>
              <a:t>Faculty of Soil Science, Lomonosov Moscow State University, Russian Federation</a:t>
            </a:r>
          </a:p>
          <a:p>
            <a:r>
              <a:rPr kumimoji="0" lang="en-US" sz="23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dirty="0"/>
              <a:t>Institute of Geography RAS, Moscow, Russian Federation</a:t>
            </a:r>
          </a:p>
          <a:p>
            <a:r>
              <a:rPr kumimoji="0" lang="en-US" sz="23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Ligh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dirty="0"/>
              <a:t>Central Economics and Mathematics Institute RAS, Moscow, Russian Federation</a:t>
            </a:r>
          </a:p>
        </p:txBody>
      </p:sp>
    </p:spTree>
    <p:extLst>
      <p:ext uri="{BB962C8B-B14F-4D97-AF65-F5344CB8AC3E}">
        <p14:creationId xmlns:p14="http://schemas.microsoft.com/office/powerpoint/2010/main" val="976502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D6DD482-2F45-4C2B-9F01-3436356DF340}"/>
              </a:ext>
            </a:extLst>
          </p:cNvPr>
          <p:cNvSpPr/>
          <p:nvPr/>
        </p:nvSpPr>
        <p:spPr>
          <a:xfrm>
            <a:off x="2009553" y="4214191"/>
            <a:ext cx="8325293" cy="944218"/>
          </a:xfrm>
          <a:prstGeom prst="roundRect">
            <a:avLst/>
          </a:prstGeom>
          <a:solidFill>
            <a:srgbClr val="FDEAD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6A4E33-E532-4430-A28A-C5D8805122A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4024" y="1331844"/>
            <a:ext cx="10763951" cy="5526156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It follows from </a:t>
            </a:r>
            <a:r>
              <a:rPr lang="en-US" sz="2400" b="1" dirty="0"/>
              <a:t>the system definitions of soils and landscapes </a:t>
            </a:r>
            <a:r>
              <a:rPr lang="en-US" sz="2400" dirty="0"/>
              <a:t>that soil</a:t>
            </a:r>
            <a:r>
              <a:rPr lang="ru-RU" sz="2400" dirty="0"/>
              <a:t> </a:t>
            </a:r>
            <a:r>
              <a:rPr lang="en-US" sz="2400" dirty="0"/>
              <a:t>and landscape information includes:</a:t>
            </a:r>
          </a:p>
          <a:p>
            <a:pPr marL="0" indent="0">
              <a:spcAft>
                <a:spcPts val="1500"/>
              </a:spcAft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•</a:t>
            </a:r>
            <a:r>
              <a:rPr lang="ru-RU" sz="2400" dirty="0"/>
              <a:t> </a:t>
            </a:r>
            <a:r>
              <a:rPr lang="en-US" sz="2400" b="1" dirty="0"/>
              <a:t>Information on </a:t>
            </a:r>
            <a:r>
              <a:rPr lang="en-US" sz="2400" b="1" dirty="0">
                <a:solidFill>
                  <a:srgbClr val="C00000"/>
                </a:solidFill>
              </a:rPr>
              <a:t>the properties of soils </a:t>
            </a:r>
            <a:r>
              <a:rPr lang="en-US" sz="2400" dirty="0"/>
              <a:t>and</a:t>
            </a:r>
            <a:r>
              <a:rPr lang="en-US" sz="2400" b="1" dirty="0">
                <a:solidFill>
                  <a:srgbClr val="C00000"/>
                </a:solidFill>
              </a:rPr>
              <a:t> how they change over time</a:t>
            </a:r>
            <a:r>
              <a:rPr lang="en-US" sz="2400" dirty="0"/>
              <a:t>;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dirty="0"/>
              <a:t>• </a:t>
            </a:r>
            <a:r>
              <a:rPr lang="en-US" sz="2400" b="1" dirty="0"/>
              <a:t>Information on </a:t>
            </a:r>
            <a:r>
              <a:rPr lang="en-US" sz="2400" b="1" dirty="0">
                <a:solidFill>
                  <a:srgbClr val="C00000"/>
                </a:solidFill>
              </a:rPr>
              <a:t>the properties of landscapes</a:t>
            </a:r>
            <a:r>
              <a:rPr lang="en-US" sz="2400" dirty="0"/>
              <a:t>, which include these soils,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/>
              <a:t>(stability and type of vertical landscape structure)</a:t>
            </a:r>
            <a:r>
              <a:rPr lang="ru-RU" sz="2400" dirty="0"/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" panose="02000504050000020004" pitchFamily="2" charset="0"/>
              </a:rPr>
              <a:t> how they change over time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" panose="02000504050000020004" pitchFamily="2" charset="0"/>
              </a:rPr>
              <a:t>; </a:t>
            </a:r>
            <a:endParaRPr lang="en-US" sz="2400" dirty="0"/>
          </a:p>
          <a:p>
            <a:pPr marL="0" indent="0">
              <a:spcAft>
                <a:spcPts val="1000"/>
              </a:spcAft>
              <a:buNone/>
            </a:pPr>
            <a:r>
              <a:rPr lang="ru-RU" sz="2400" dirty="0"/>
              <a:t>• </a:t>
            </a:r>
            <a:r>
              <a:rPr lang="en-US" sz="2400" b="1" dirty="0"/>
              <a:t>Information on </a:t>
            </a:r>
            <a:r>
              <a:rPr lang="en-US" sz="2400" b="1" dirty="0">
                <a:solidFill>
                  <a:srgbClr val="C00000"/>
                </a:solidFill>
              </a:rPr>
              <a:t>the properties of the basic landscape elements</a:t>
            </a:r>
            <a:r>
              <a:rPr lang="en-US" sz="2400" b="1" dirty="0"/>
              <a:t> </a:t>
            </a:r>
            <a:r>
              <a:rPr lang="en-US" sz="2400" dirty="0"/>
              <a:t>that determine the properties of associated soils</a:t>
            </a:r>
            <a:r>
              <a:rPr lang="ru-RU" sz="2400" dirty="0"/>
              <a:t> </a:t>
            </a:r>
            <a:r>
              <a:rPr lang="en-US" sz="2400" dirty="0"/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" panose="02000504050000020004" pitchFamily="2" charset="0"/>
              </a:rPr>
              <a:t>how they change over time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" panose="02000504050000020004" pitchFamily="2" charset="0"/>
              </a:rPr>
              <a:t>. </a:t>
            </a:r>
            <a:endParaRPr lang="ru-RU" sz="2400" dirty="0"/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C00000"/>
                </a:solidFill>
              </a:rPr>
              <a:t>!</a:t>
            </a:r>
            <a:r>
              <a:rPr lang="en-US" sz="2800" b="1" dirty="0"/>
              <a:t> </a:t>
            </a:r>
            <a:r>
              <a:rPr lang="en-US" sz="2200" dirty="0"/>
              <a:t>Information on the properties of landscapes</a:t>
            </a:r>
          </a:p>
          <a:p>
            <a:pPr marL="0" indent="0" algn="ctr">
              <a:buNone/>
            </a:pPr>
            <a:r>
              <a:rPr lang="en-US" sz="2200" dirty="0"/>
              <a:t>and their basic elements </a:t>
            </a:r>
            <a:r>
              <a:rPr lang="en-US" sz="2400" b="1" dirty="0">
                <a:solidFill>
                  <a:srgbClr val="C00000"/>
                </a:solidFill>
              </a:rPr>
              <a:t>=</a:t>
            </a:r>
            <a:r>
              <a:rPr lang="en-US" sz="2200" dirty="0"/>
              <a:t> </a:t>
            </a:r>
            <a:r>
              <a:rPr lang="en-US" sz="2200" b="1" dirty="0"/>
              <a:t>Information on soil-forming conditions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" panose="02000504050000020004" pitchFamily="2" charset="0"/>
              </a:rPr>
              <a:t>!</a:t>
            </a:r>
            <a:endParaRPr lang="ru-RU" sz="2200" b="1" dirty="0"/>
          </a:p>
          <a:p>
            <a:pPr marL="0" indent="0" algn="ctr">
              <a:buNone/>
            </a:pPr>
            <a:endParaRPr lang="en-US" sz="3200" b="1" dirty="0"/>
          </a:p>
          <a:p>
            <a:pPr marL="900000" indent="0">
              <a:buNone/>
            </a:pPr>
            <a:r>
              <a:rPr lang="en-US" sz="2400" dirty="0"/>
              <a:t>Integration of soil information is carried out</a:t>
            </a:r>
            <a:endParaRPr lang="ru-RU" sz="2400" dirty="0"/>
          </a:p>
          <a:p>
            <a:pPr marL="2520000" indent="0">
              <a:buNone/>
            </a:pPr>
            <a:r>
              <a:rPr lang="en-US" sz="2400" dirty="0"/>
              <a:t>when developing</a:t>
            </a:r>
            <a:endParaRPr lang="ru-RU" sz="2400" dirty="0"/>
          </a:p>
          <a:p>
            <a:pPr marL="72000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    A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Soil-Landscape Classification System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A0A12-1435-44B8-AFC5-3896ACB6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55790"/>
            <a:ext cx="9779903" cy="900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What is </a:t>
            </a:r>
            <a:r>
              <a:rPr lang="en-US" b="1" dirty="0">
                <a:solidFill>
                  <a:srgbClr val="C00000"/>
                </a:solidFill>
              </a:rPr>
              <a:t>soil and landscape information </a:t>
            </a:r>
            <a:r>
              <a:rPr lang="en-US" b="1" dirty="0"/>
              <a:t>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7625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37AFFF-C099-43F9-9BC8-E751C3A92AAD}"/>
              </a:ext>
            </a:extLst>
          </p:cNvPr>
          <p:cNvSpPr txBox="1">
            <a:spLocks/>
          </p:cNvSpPr>
          <p:nvPr/>
        </p:nvSpPr>
        <p:spPr>
          <a:xfrm>
            <a:off x="414671" y="258417"/>
            <a:ext cx="10100929" cy="72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</a:rPr>
              <a:t>Basic principles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 Black" pitchFamily="50" charset="0"/>
              </a:rPr>
              <a:t>Soil-Lands</a:t>
            </a:r>
            <a:r>
              <a:rPr lang="en-US" sz="2400" b="1" dirty="0">
                <a:solidFill>
                  <a:schemeClr val="tx2"/>
                </a:solidFill>
              </a:rPr>
              <a:t>cape Classification System </a:t>
            </a:r>
            <a:r>
              <a:rPr lang="en-US" sz="2400" b="1" dirty="0">
                <a:solidFill>
                  <a:srgbClr val="C00000"/>
                </a:solidFill>
              </a:rPr>
              <a:t>(the SLCS)</a:t>
            </a:r>
            <a:r>
              <a:rPr lang="en-US" sz="2400" b="1" dirty="0">
                <a:solidFill>
                  <a:schemeClr val="tx2"/>
                </a:solidFill>
              </a:rPr>
              <a:t>:</a:t>
            </a:r>
          </a:p>
          <a:p>
            <a:pPr marL="0" marR="0" lvl="0" indent="0" algn="ctr" defTabSz="190504" rtl="0" eaLnBrk="1" fontAlgn="auto" latinLnBrk="0" hangingPunct="1">
              <a:lnSpc>
                <a:spcPct val="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8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8F4531-9185-471A-BBE1-3633614A3E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408" y="5219359"/>
            <a:ext cx="4666007" cy="154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113DFD-CD0B-44F3-8433-8B4828CE4CDE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6362" y="1525092"/>
            <a:ext cx="1903239" cy="36942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B95B0-C931-49BE-8499-0CAC15C4E581}"/>
              </a:ext>
            </a:extLst>
          </p:cNvPr>
          <p:cNvSpPr txBox="1"/>
          <p:nvPr/>
        </p:nvSpPr>
        <p:spPr>
          <a:xfrm>
            <a:off x="5960309" y="1173880"/>
            <a:ext cx="5749725" cy="4616585"/>
          </a:xfrm>
          <a:prstGeom prst="rect">
            <a:avLst/>
          </a:prstGeom>
          <a:solidFill>
            <a:srgbClr val="FEF2E8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objects of the SLCS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natural landscapes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(as systems)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natural soils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(as derived elements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of landscape systems)</a:t>
            </a: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sequential division of landscapes is accompanied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simultaneous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sequential division of soils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division of landscapes and soils continues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until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landscapes and soils with relatively homogeneous properties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are obtained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 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In the SLCS differentiating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and diagnostic criteria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are separated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44FA0D-B4BE-4D7A-BD83-5AAC8F8C943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171" y="922230"/>
            <a:ext cx="2836483" cy="42042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847F13D-B863-437E-A602-55F2146A9A44}"/>
              </a:ext>
            </a:extLst>
          </p:cNvPr>
          <p:cNvSpPr txBox="1">
            <a:spLocks/>
          </p:cNvSpPr>
          <p:nvPr/>
        </p:nvSpPr>
        <p:spPr>
          <a:xfrm>
            <a:off x="1149313" y="4746121"/>
            <a:ext cx="2635424" cy="760722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47626" indent="-47626" algn="l" defTabSz="190504" rtl="0" eaLnBrk="1" latinLnBrk="0" hangingPunct="1">
              <a:lnSpc>
                <a:spcPct val="90000"/>
              </a:lnSpc>
              <a:spcBef>
                <a:spcPts val="208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  <a:lvl2pPr marL="142878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396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2pPr>
            <a:lvl3pPr marL="238130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3pPr>
            <a:lvl4pPr marL="333382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4pPr>
            <a:lvl5pPr marL="428634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5pPr>
            <a:lvl6pPr marL="523885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9137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89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641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E7BC6-0719-4328-A5D7-3CB13A57DDEC}"/>
              </a:ext>
            </a:extLst>
          </p:cNvPr>
          <p:cNvSpPr txBox="1"/>
          <p:nvPr/>
        </p:nvSpPr>
        <p:spPr>
          <a:xfrm>
            <a:off x="5128591" y="6355261"/>
            <a:ext cx="6899001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2"/>
                </a:solidFill>
                <a:latin typeface="Arial"/>
              </a:rPr>
              <a:t>The example of part of one of the branches of the SLCS</a:t>
            </a:r>
            <a:endParaRPr lang="ru-RU" sz="2000" b="1" dirty="0">
              <a:solidFill>
                <a:schemeClr val="tx2"/>
              </a:solidFill>
              <a:latin typeface="Arial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5505C47-69F5-4183-AAB3-BFD1A7A86A8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711147" y="6557592"/>
            <a:ext cx="4174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557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BB95B0-C931-49BE-8499-0CAC15C4E581}"/>
              </a:ext>
            </a:extLst>
          </p:cNvPr>
          <p:cNvSpPr txBox="1"/>
          <p:nvPr/>
        </p:nvSpPr>
        <p:spPr>
          <a:xfrm>
            <a:off x="646814" y="393722"/>
            <a:ext cx="9611833" cy="4137736"/>
          </a:xfrm>
          <a:prstGeom prst="rect">
            <a:avLst/>
          </a:prstGeom>
          <a:solidFill>
            <a:srgbClr val="FEF2E8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At the first three levels, the differentiating criteria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essential properties of landscapes as wholes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</a:t>
            </a:r>
          </a:p>
          <a:p>
            <a:pPr marL="36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and at lower levels, they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essential properties of the basic landscape elements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which determine the essential properties of the associated soils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At each stage of division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of landscapes and soils,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only one differentiating criterion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is used</a:t>
            </a: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• The SLCS is developed as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a complete hierarchy </a:t>
            </a:r>
            <a:r>
              <a:rPr lang="en-US" sz="2000" dirty="0">
                <a:solidFill>
                  <a:prstClr val="black"/>
                </a:solidFill>
                <a:latin typeface="Arial"/>
              </a:rPr>
              <a:t>(that is, with a full set of hierarchical levels) from general to particular and from top to bottom</a:t>
            </a: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For the SLCS to be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evolutionary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it must have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time axis of coordinates</a:t>
            </a: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71AD9-929D-47ED-A81D-42B65E182420}"/>
              </a:ext>
            </a:extLst>
          </p:cNvPr>
          <p:cNvSpPr txBox="1"/>
          <p:nvPr/>
        </p:nvSpPr>
        <p:spPr>
          <a:xfrm>
            <a:off x="323407" y="6236976"/>
            <a:ext cx="11545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! </a:t>
            </a:r>
            <a:r>
              <a:rPr lang="en-US" sz="2000" b="1" dirty="0">
                <a:solidFill>
                  <a:schemeClr val="tx2"/>
                </a:solidFill>
              </a:rPr>
              <a:t>Through these principles </a:t>
            </a:r>
            <a:r>
              <a:rPr lang="en-US" sz="2000" b="1" dirty="0">
                <a:solidFill>
                  <a:srgbClr val="C00000"/>
                </a:solidFill>
              </a:rPr>
              <a:t>the SLCS </a:t>
            </a:r>
            <a:r>
              <a:rPr lang="en-US" sz="2000" b="1" dirty="0"/>
              <a:t>reflects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the relationship between soils and landscapes </a:t>
            </a:r>
            <a:r>
              <a:rPr lang="ru-RU" sz="20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FDDDA-D2C6-4385-ABD7-3C61234DC97E}"/>
              </a:ext>
            </a:extLst>
          </p:cNvPr>
          <p:cNvSpPr txBox="1"/>
          <p:nvPr/>
        </p:nvSpPr>
        <p:spPr>
          <a:xfrm>
            <a:off x="646814" y="4888727"/>
            <a:ext cx="9611833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400" dirty="0"/>
          </a:p>
          <a:p>
            <a:pPr algn="ctr">
              <a:lnSpc>
                <a:spcPct val="120000"/>
              </a:lnSpc>
            </a:pPr>
            <a:r>
              <a:rPr lang="en-US" sz="2000" dirty="0"/>
              <a:t>When developing the basic principles of classification,</a:t>
            </a:r>
            <a:r>
              <a:rPr lang="ru-RU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contemporary theories of classification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were used</a:t>
            </a:r>
            <a:endParaRPr lang="ru-RU" sz="2000" dirty="0"/>
          </a:p>
          <a:p>
            <a:pPr algn="ctr"/>
            <a:endParaRPr lang="ru-RU" sz="400" dirty="0"/>
          </a:p>
        </p:txBody>
      </p:sp>
    </p:spTree>
    <p:extLst>
      <p:ext uri="{BB962C8B-B14F-4D97-AF65-F5344CB8AC3E}">
        <p14:creationId xmlns:p14="http://schemas.microsoft.com/office/powerpoint/2010/main" val="67257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1C1CF4-72AD-4460-BD20-3BB6E9731EA9}"/>
              </a:ext>
            </a:extLst>
          </p:cNvPr>
          <p:cNvSpPr txBox="1"/>
          <p:nvPr/>
        </p:nvSpPr>
        <p:spPr>
          <a:xfrm>
            <a:off x="0" y="248227"/>
            <a:ext cx="10485783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Arial"/>
              </a:rPr>
              <a:t>The SLCS is being developed on a specially designed website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https://slcs-2021.ru/</a:t>
            </a:r>
            <a:endParaRPr lang="ru-RU" sz="2400" dirty="0">
              <a:latin typeface="Arial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779809-C94E-4452-9E9A-4B4277880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5" y="1121543"/>
            <a:ext cx="12133435" cy="501460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DC631C-9B8A-4E11-B4AC-62B6EF06571B}"/>
              </a:ext>
            </a:extLst>
          </p:cNvPr>
          <p:cNvSpPr txBox="1"/>
          <p:nvPr/>
        </p:nvSpPr>
        <p:spPr>
          <a:xfrm>
            <a:off x="5396948" y="4911716"/>
            <a:ext cx="5088835" cy="511935"/>
          </a:xfrm>
          <a:prstGeom prst="rect">
            <a:avLst/>
          </a:prstGeom>
          <a:solidFill>
            <a:srgbClr val="FEF2E8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  <a:latin typeface="Arial"/>
              </a:rPr>
              <a:t>A fragment of the classification tree</a:t>
            </a:r>
          </a:p>
          <a:p>
            <a:pPr marL="1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27217CF0-3B0F-4C6C-A60E-F7D7167B96C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941366" y="4672526"/>
            <a:ext cx="0" cy="23919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E293B6A5-5B92-4BF2-B4CE-C4E2229B33E2}"/>
              </a:ext>
            </a:extLst>
          </p:cNvPr>
          <p:cNvSpPr/>
          <p:nvPr/>
        </p:nvSpPr>
        <p:spPr>
          <a:xfrm>
            <a:off x="0" y="2190684"/>
            <a:ext cx="2355574" cy="2683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C9FE890-36B7-4F1E-A353-2CE53C16B893}"/>
              </a:ext>
            </a:extLst>
          </p:cNvPr>
          <p:cNvSpPr/>
          <p:nvPr/>
        </p:nvSpPr>
        <p:spPr>
          <a:xfrm>
            <a:off x="58565" y="2833778"/>
            <a:ext cx="3708000" cy="3478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7DF5BBA-69FA-484F-B07F-5FF62D234131}"/>
              </a:ext>
            </a:extLst>
          </p:cNvPr>
          <p:cNvSpPr/>
          <p:nvPr/>
        </p:nvSpPr>
        <p:spPr>
          <a:xfrm>
            <a:off x="0" y="4696830"/>
            <a:ext cx="3299772" cy="3478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32BDA75-D7EE-485C-BF79-85C716F0562A}"/>
              </a:ext>
            </a:extLst>
          </p:cNvPr>
          <p:cNvSpPr/>
          <p:nvPr/>
        </p:nvSpPr>
        <p:spPr>
          <a:xfrm>
            <a:off x="1912565" y="1740547"/>
            <a:ext cx="655982" cy="4472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664E79-7657-4943-A4CD-6265BF8CFBD7}"/>
              </a:ext>
            </a:extLst>
          </p:cNvPr>
          <p:cNvSpPr txBox="1"/>
          <p:nvPr/>
        </p:nvSpPr>
        <p:spPr>
          <a:xfrm>
            <a:off x="1391478" y="6206580"/>
            <a:ext cx="10436087" cy="5385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8000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/>
              </a:rPr>
              <a:t>The button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INFO </a:t>
            </a:r>
            <a:r>
              <a:rPr lang="ru-RU" sz="2000" dirty="0">
                <a:latin typeface="Arial"/>
              </a:rPr>
              <a:t>-</a:t>
            </a:r>
            <a:r>
              <a:rPr lang="en-US" sz="2000" dirty="0">
                <a:latin typeface="Arial"/>
              </a:rPr>
              <a:t> clicking on it you can get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additional information </a:t>
            </a:r>
            <a:r>
              <a:rPr lang="en-US" sz="2000" dirty="0">
                <a:latin typeface="Arial"/>
              </a:rPr>
              <a:t>in the future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1EA72-32DC-400E-84F3-233A2385DE09}"/>
              </a:ext>
            </a:extLst>
          </p:cNvPr>
          <p:cNvSpPr txBox="1"/>
          <p:nvPr/>
        </p:nvSpPr>
        <p:spPr>
          <a:xfrm>
            <a:off x="3498574" y="5458869"/>
            <a:ext cx="8634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computer version of the SLCS </a:t>
            </a:r>
            <a:r>
              <a:rPr lang="en-US" b="1" dirty="0"/>
              <a:t>for shared use </a:t>
            </a:r>
            <a:r>
              <a:rPr lang="en-US" dirty="0"/>
              <a:t>allows you </a:t>
            </a:r>
            <a:r>
              <a:rPr lang="en-US" b="1" dirty="0"/>
              <a:t>to enter, store, organize and analyze information </a:t>
            </a:r>
            <a:r>
              <a:rPr lang="en-US" dirty="0"/>
              <a:t>without writing additional programs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63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4D47FE-A4DC-4010-B55D-6A7E0EC867E1}"/>
              </a:ext>
            </a:extLst>
          </p:cNvPr>
          <p:cNvSpPr txBox="1"/>
          <p:nvPr/>
        </p:nvSpPr>
        <p:spPr>
          <a:xfrm>
            <a:off x="675861" y="414269"/>
            <a:ext cx="9541565" cy="864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400" b="1" dirty="0">
                <a:solidFill>
                  <a:srgbClr val="C00000"/>
                </a:solidFill>
              </a:rPr>
              <a:t>Examples of additional information</a:t>
            </a:r>
          </a:p>
          <a:p>
            <a:pPr algn="ctr"/>
            <a:r>
              <a:rPr lang="en-US" sz="2200" dirty="0"/>
              <a:t>that can be linked to soil and landscape classes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D52BD-84C7-48DE-82E3-E334FF2A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88" y="1778128"/>
            <a:ext cx="10975024" cy="20297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AB8D52-E0E0-44D6-9447-BA0287602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87" y="3751581"/>
            <a:ext cx="10975025" cy="2178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22426-2804-4427-82EC-96FB28422ED3}"/>
              </a:ext>
            </a:extLst>
          </p:cNvPr>
          <p:cNvSpPr txBox="1"/>
          <p:nvPr/>
        </p:nvSpPr>
        <p:spPr>
          <a:xfrm>
            <a:off x="111528" y="5781334"/>
            <a:ext cx="1687453" cy="628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2006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AB08-5942-4A60-A4A9-23598FCBA0D0}"/>
              </a:ext>
            </a:extLst>
          </p:cNvPr>
          <p:cNvSpPr txBox="1">
            <a:spLocks/>
          </p:cNvSpPr>
          <p:nvPr/>
        </p:nvSpPr>
        <p:spPr>
          <a:xfrm>
            <a:off x="715819" y="263951"/>
            <a:ext cx="971965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otham Black" pitchFamily="50" charset="0"/>
              </a:rPr>
              <a:t>Multiscale soil-landscape maps</a:t>
            </a:r>
            <a:endParaRPr kumimoji="0" lang="ru-RU" sz="288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DC127-E39D-4753-96F1-D44456B26491}"/>
              </a:ext>
            </a:extLst>
          </p:cNvPr>
          <p:cNvSpPr txBox="1"/>
          <p:nvPr/>
        </p:nvSpPr>
        <p:spPr>
          <a:xfrm>
            <a:off x="1547344" y="2358358"/>
            <a:ext cx="8461360" cy="2494978"/>
          </a:xfrm>
          <a:prstGeom prst="rect">
            <a:avLst/>
          </a:prstGeom>
          <a:solidFill>
            <a:srgbClr val="EFFFEF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216000" marR="0" lvl="0" indent="0" algn="ctr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system of harmonized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maps at various scale ranges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(from global to local)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single classification base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(the SLCS)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, which are </a:t>
            </a:r>
          </a:p>
          <a:p>
            <a:pPr marL="2160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atin typeface="Arial"/>
              </a:rPr>
              <a:t>link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ed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base coordinate sys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tems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2160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selected geographic bases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,</a:t>
            </a:r>
          </a:p>
          <a:p>
            <a:pPr marL="21600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automatically obtained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from integrated polygonal data layers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21600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C9F84CB0-5369-4A77-B97D-7A2E5733C3A5}"/>
              </a:ext>
            </a:extLst>
          </p:cNvPr>
          <p:cNvSpPr/>
          <p:nvPr/>
        </p:nvSpPr>
        <p:spPr>
          <a:xfrm>
            <a:off x="5091011" y="1163951"/>
            <a:ext cx="604109" cy="1310892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C1CF4-72AD-4460-BD20-3BB6E9731EA9}"/>
              </a:ext>
            </a:extLst>
          </p:cNvPr>
          <p:cNvSpPr txBox="1"/>
          <p:nvPr/>
        </p:nvSpPr>
        <p:spPr>
          <a:xfrm>
            <a:off x="464757" y="1558823"/>
            <a:ext cx="10460727" cy="404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SLCS is being developed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 the process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</a:rPr>
              <a:t>multiscale soil-landscape GIS mapping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83204-06EE-4F3B-B521-2487DC6DD4CC}"/>
              </a:ext>
            </a:extLst>
          </p:cNvPr>
          <p:cNvSpPr txBox="1"/>
          <p:nvPr/>
        </p:nvSpPr>
        <p:spPr>
          <a:xfrm>
            <a:off x="160114" y="5586763"/>
            <a:ext cx="1062493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Integrated polygonal data layers </a:t>
            </a:r>
            <a:r>
              <a:rPr lang="en-US" sz="2000" b="1" dirty="0"/>
              <a:t>at various scale ranges </a:t>
            </a:r>
            <a:r>
              <a:rPr lang="en-US" sz="2000" dirty="0"/>
              <a:t>are created </a:t>
            </a:r>
          </a:p>
          <a:p>
            <a:pPr algn="ctr">
              <a:lnSpc>
                <a:spcPct val="120000"/>
              </a:lnSpc>
            </a:pPr>
            <a:r>
              <a:rPr lang="en-US" sz="2000" b="1" dirty="0"/>
              <a:t>based on </a:t>
            </a:r>
            <a:r>
              <a:rPr lang="en-US" sz="2000" b="1" dirty="0">
                <a:solidFill>
                  <a:srgbClr val="C00000"/>
                </a:solidFill>
              </a:rPr>
              <a:t>the expert analysis and integration </a:t>
            </a:r>
            <a:r>
              <a:rPr lang="en-US" sz="2000" b="1" dirty="0"/>
              <a:t>of soil and landscape information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2303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20EDA18-C6B5-45A8-A5F5-4EA982D42A5E}"/>
              </a:ext>
            </a:extLst>
          </p:cNvPr>
          <p:cNvSpPr txBox="1"/>
          <p:nvPr/>
        </p:nvSpPr>
        <p:spPr>
          <a:xfrm>
            <a:off x="0" y="562892"/>
            <a:ext cx="11678680" cy="8073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relationship between integrated polygonal data layers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at four scale ranges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B1678-9CC8-47B6-8351-6FC063C9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8"/>
          <a:stretch/>
        </p:blipFill>
        <p:spPr>
          <a:xfrm>
            <a:off x="188642" y="1845113"/>
            <a:ext cx="12003358" cy="3167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F970CA-B8AB-43A2-96C9-6E00278DF830}"/>
              </a:ext>
            </a:extLst>
          </p:cNvPr>
          <p:cNvSpPr txBox="1"/>
          <p:nvPr/>
        </p:nvSpPr>
        <p:spPr>
          <a:xfrm>
            <a:off x="151077" y="5415658"/>
            <a:ext cx="252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1: 60,000,000 - 1: 80,000,000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BDF4F-A4CA-41DE-8E7B-B6288C6A43F9}"/>
              </a:ext>
            </a:extLst>
          </p:cNvPr>
          <p:cNvSpPr txBox="1"/>
          <p:nvPr/>
        </p:nvSpPr>
        <p:spPr>
          <a:xfrm>
            <a:off x="2843212" y="5415658"/>
            <a:ext cx="248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1:15,000,000 - 1: 25,000,000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4F2EB-5209-4AED-A804-DD088B6A8E21}"/>
              </a:ext>
            </a:extLst>
          </p:cNvPr>
          <p:cNvSpPr txBox="1"/>
          <p:nvPr/>
        </p:nvSpPr>
        <p:spPr>
          <a:xfrm>
            <a:off x="5640790" y="5415657"/>
            <a:ext cx="24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1: 4,000,000 - 1: 10,000,000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4F0CC-EC9A-4BD7-BC4C-C3163638433F}"/>
              </a:ext>
            </a:extLst>
          </p:cNvPr>
          <p:cNvSpPr txBox="1"/>
          <p:nvPr/>
        </p:nvSpPr>
        <p:spPr>
          <a:xfrm>
            <a:off x="9121102" y="5415656"/>
            <a:ext cx="208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1,000,000 - 2,500,000</a:t>
            </a:r>
          </a:p>
        </p:txBody>
      </p:sp>
    </p:spTree>
    <p:extLst>
      <p:ext uri="{BB962C8B-B14F-4D97-AF65-F5344CB8AC3E}">
        <p14:creationId xmlns:p14="http://schemas.microsoft.com/office/powerpoint/2010/main" val="2145161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DE462-754B-4650-A7FA-FB64B89EB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06" y="844207"/>
            <a:ext cx="8015857" cy="6013793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A4CACEF-AD0E-4378-9CB5-3B11B98A15B6}"/>
              </a:ext>
            </a:extLst>
          </p:cNvPr>
          <p:cNvCxnSpPr/>
          <p:nvPr/>
        </p:nvCxnSpPr>
        <p:spPr>
          <a:xfrm flipH="1">
            <a:off x="5106566" y="6321287"/>
            <a:ext cx="337931" cy="2981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4AC0D28-5621-4E34-82E7-9FE72B74E8A4}"/>
              </a:ext>
            </a:extLst>
          </p:cNvPr>
          <p:cNvCxnSpPr>
            <a:cxnSpLocks/>
          </p:cNvCxnSpPr>
          <p:nvPr/>
        </p:nvCxnSpPr>
        <p:spPr>
          <a:xfrm>
            <a:off x="6672348" y="6361044"/>
            <a:ext cx="0" cy="3578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8188B47-37DC-4A00-BE99-00F64D4E3D19}"/>
              </a:ext>
            </a:extLst>
          </p:cNvPr>
          <p:cNvCxnSpPr>
            <a:cxnSpLocks/>
          </p:cNvCxnSpPr>
          <p:nvPr/>
        </p:nvCxnSpPr>
        <p:spPr>
          <a:xfrm>
            <a:off x="7078869" y="6321287"/>
            <a:ext cx="357808" cy="3578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0569C9D-9B8B-4455-9693-9EA09FB0141E}"/>
              </a:ext>
            </a:extLst>
          </p:cNvPr>
          <p:cNvCxnSpPr/>
          <p:nvPr/>
        </p:nvCxnSpPr>
        <p:spPr>
          <a:xfrm flipH="1">
            <a:off x="5907156" y="6321287"/>
            <a:ext cx="188844" cy="3578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73EA10-4F93-4155-A21B-1982BEEA4876}"/>
              </a:ext>
            </a:extLst>
          </p:cNvPr>
          <p:cNvSpPr txBox="1"/>
          <p:nvPr/>
        </p:nvSpPr>
        <p:spPr>
          <a:xfrm>
            <a:off x="194651" y="208722"/>
            <a:ext cx="10381521" cy="65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Example of fragments of multiscale soil-landscape maps generated automatically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from</a:t>
            </a:r>
            <a:r>
              <a:rPr lang="en-US" sz="2000" b="1" dirty="0">
                <a:solidFill>
                  <a:schemeClr val="tx2"/>
                </a:solidFill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one integrated polygonal data layer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F1A741-B3C6-420D-A611-04B3BECD5EFB}"/>
              </a:ext>
            </a:extLst>
          </p:cNvPr>
          <p:cNvSpPr txBox="1"/>
          <p:nvPr/>
        </p:nvSpPr>
        <p:spPr>
          <a:xfrm rot="16200000">
            <a:off x="-1853865" y="2981896"/>
            <a:ext cx="5923721" cy="1112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ru-RU" sz="800" dirty="0"/>
          </a:p>
          <a:p>
            <a:pPr algn="ctr">
              <a:lnSpc>
                <a:spcPct val="120000"/>
              </a:lnSpc>
            </a:pPr>
            <a:r>
              <a:rPr lang="en-US" sz="2000" dirty="0"/>
              <a:t>These are maps of </a:t>
            </a:r>
            <a:r>
              <a:rPr lang="en-US" sz="2000" b="1" dirty="0"/>
              <a:t>essential properties </a:t>
            </a:r>
            <a:r>
              <a:rPr lang="en-US" sz="2000" dirty="0"/>
              <a:t>of soils, landscapes and basic landscape elements</a:t>
            </a:r>
            <a:endParaRPr lang="ru-RU" sz="2000" dirty="0"/>
          </a:p>
          <a:p>
            <a:pPr algn="ctr">
              <a:lnSpc>
                <a:spcPct val="120000"/>
              </a:lnSpc>
            </a:pPr>
            <a:endParaRPr lang="en-US" sz="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C409016-D297-4BFC-B0CE-ACB6AFEAA212}"/>
              </a:ext>
            </a:extLst>
          </p:cNvPr>
          <p:cNvSpPr/>
          <p:nvPr/>
        </p:nvSpPr>
        <p:spPr>
          <a:xfrm>
            <a:off x="5227982" y="3866322"/>
            <a:ext cx="2328507" cy="19629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7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FC8A27D5-0D88-47C1-8D6B-9CF563E8C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9" y="1143542"/>
            <a:ext cx="10626579" cy="539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73EA10-4F93-4155-A21B-1982BEEA4876}"/>
              </a:ext>
            </a:extLst>
          </p:cNvPr>
          <p:cNvSpPr txBox="1"/>
          <p:nvPr/>
        </p:nvSpPr>
        <p:spPr>
          <a:xfrm>
            <a:off x="8293608" y="4780213"/>
            <a:ext cx="3198605" cy="582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lang="en-US" sz="300" dirty="0"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latin typeface="Arial"/>
              </a:rPr>
              <a:t>Soil texture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US" sz="600" b="1" dirty="0"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56708-3E05-4504-A97F-409BB04577A8}"/>
              </a:ext>
            </a:extLst>
          </p:cNvPr>
          <p:cNvSpPr txBox="1"/>
          <p:nvPr/>
        </p:nvSpPr>
        <p:spPr>
          <a:xfrm>
            <a:off x="7317315" y="6017163"/>
            <a:ext cx="3119092" cy="4385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lang="en-US" sz="100" b="1" dirty="0">
              <a:solidFill>
                <a:srgbClr val="1F497D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/>
              </a:rPr>
              <a:t>Soil stoniness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78691-031A-4EE8-BCC7-C2411DBCF1B3}"/>
              </a:ext>
            </a:extLst>
          </p:cNvPr>
          <p:cNvSpPr txBox="1"/>
          <p:nvPr/>
        </p:nvSpPr>
        <p:spPr>
          <a:xfrm>
            <a:off x="4729369" y="5129683"/>
            <a:ext cx="273326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C00000"/>
                </a:solidFill>
                <a:latin typeface="Arial"/>
              </a:rPr>
              <a:t>Integrated polygonal data layer II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2F0B9-71E6-4C6F-B30C-B4F2F794305C}"/>
              </a:ext>
            </a:extLst>
          </p:cNvPr>
          <p:cNvSpPr txBox="1"/>
          <p:nvPr/>
        </p:nvSpPr>
        <p:spPr>
          <a:xfrm>
            <a:off x="2053639" y="5924609"/>
            <a:ext cx="3119093" cy="7055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lang="en-US" sz="100" b="1" dirty="0">
              <a:solidFill>
                <a:srgbClr val="1F497D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/>
              </a:rPr>
              <a:t>Zonal types of vegetation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CA530-9431-4CF0-8233-03CBEAF88F51}"/>
              </a:ext>
            </a:extLst>
          </p:cNvPr>
          <p:cNvSpPr txBox="1"/>
          <p:nvPr/>
        </p:nvSpPr>
        <p:spPr>
          <a:xfrm>
            <a:off x="143564" y="4507953"/>
            <a:ext cx="255710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/>
              </a:rPr>
              <a:t>Calcareousness</a:t>
            </a:r>
            <a:endParaRPr lang="ru-RU" sz="1600" b="1" dirty="0">
              <a:latin typeface="Arial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/>
              </a:rPr>
              <a:t>of parent material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600" b="1" dirty="0"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94935-4334-46C5-A3BF-F51B4CA82BE1}"/>
              </a:ext>
            </a:extLst>
          </p:cNvPr>
          <p:cNvSpPr txBox="1"/>
          <p:nvPr/>
        </p:nvSpPr>
        <p:spPr>
          <a:xfrm>
            <a:off x="2044562" y="5814814"/>
            <a:ext cx="540000" cy="24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22DB47-8825-44AF-87C4-9B151DCD59EE}"/>
              </a:ext>
            </a:extLst>
          </p:cNvPr>
          <p:cNvSpPr txBox="1"/>
          <p:nvPr/>
        </p:nvSpPr>
        <p:spPr>
          <a:xfrm>
            <a:off x="2309608" y="1350248"/>
            <a:ext cx="7092000" cy="289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2"/>
                </a:solidFill>
                <a:latin typeface="Arial"/>
              </a:rPr>
              <a:t>Another example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5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95B19-8C07-43A9-9CBD-90E2C15B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6" y="1109183"/>
            <a:ext cx="5814392" cy="5193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E31420-637F-49FB-B0BC-16498DBDD6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228" y="4333461"/>
            <a:ext cx="854766" cy="367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0D522-CD2A-4F7A-AFA6-75F75636142C}"/>
              </a:ext>
            </a:extLst>
          </p:cNvPr>
          <p:cNvSpPr txBox="1"/>
          <p:nvPr/>
        </p:nvSpPr>
        <p:spPr>
          <a:xfrm>
            <a:off x="1380293" y="311118"/>
            <a:ext cx="84805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2"/>
                </a:solidFill>
              </a:rPr>
              <a:t>The relationship between integrated polygon data layers</a:t>
            </a:r>
            <a:endParaRPr lang="ru-RU" sz="2200" b="1" dirty="0">
              <a:solidFill>
                <a:schemeClr val="tx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D4F3FE-C08B-4150-B11A-3F6F2C76D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925" y="1519248"/>
            <a:ext cx="854766" cy="2286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6CE668-45CC-466C-A5E0-E27EA2D7ED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709" y="2999850"/>
            <a:ext cx="785191" cy="367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17FD1F-A231-49CE-9DE9-333E77B936DF}"/>
              </a:ext>
            </a:extLst>
          </p:cNvPr>
          <p:cNvSpPr txBox="1"/>
          <p:nvPr/>
        </p:nvSpPr>
        <p:spPr>
          <a:xfrm>
            <a:off x="7153691" y="1424758"/>
            <a:ext cx="4912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boundaries of polygons of the layer </a:t>
            </a:r>
          </a:p>
          <a:p>
            <a:r>
              <a:rPr lang="en-US" dirty="0"/>
              <a:t>    at a  scale range</a:t>
            </a:r>
          </a:p>
          <a:p>
            <a:r>
              <a:rPr lang="en-US" dirty="0"/>
              <a:t>    1: 15,000,000 - 1: 25,000,000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73159-36AC-4C9E-94D3-454204E26910}"/>
              </a:ext>
            </a:extLst>
          </p:cNvPr>
          <p:cNvSpPr txBox="1"/>
          <p:nvPr/>
        </p:nvSpPr>
        <p:spPr>
          <a:xfrm>
            <a:off x="7153691" y="2999850"/>
            <a:ext cx="4912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boundaries of polygons of the layer </a:t>
            </a:r>
          </a:p>
          <a:p>
            <a:r>
              <a:rPr lang="en-US" dirty="0"/>
              <a:t>   at a  scale range</a:t>
            </a:r>
          </a:p>
          <a:p>
            <a:r>
              <a:rPr lang="en-US" dirty="0"/>
              <a:t>    1: 4,000,000 - 1: 10,000,000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8B7F5-DB82-4608-A894-300E28782639}"/>
              </a:ext>
            </a:extLst>
          </p:cNvPr>
          <p:cNvSpPr txBox="1"/>
          <p:nvPr/>
        </p:nvSpPr>
        <p:spPr>
          <a:xfrm>
            <a:off x="7404652" y="4333461"/>
            <a:ext cx="4912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boundaries of polygons of the layer </a:t>
            </a:r>
          </a:p>
          <a:p>
            <a:r>
              <a:rPr lang="en-US" dirty="0"/>
              <a:t>    at a  scale range</a:t>
            </a:r>
          </a:p>
          <a:p>
            <a:r>
              <a:rPr lang="en-US" dirty="0"/>
              <a:t>    1: 500,000 - 1: 1,500,000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19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3F0C-5692-4E61-B865-17E1C0AE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31" y="273377"/>
            <a:ext cx="9694961" cy="100987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/>
              <a:t>The need to integrate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soil and landscape information</a:t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into a single system</a:t>
            </a: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5FEB7-1C3F-4347-B614-445F5FDC8A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2231" y="1420372"/>
            <a:ext cx="11333995" cy="4609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Current soil and landscape information is </a:t>
            </a:r>
            <a:r>
              <a:rPr lang="en-US" sz="2400" b="1" dirty="0"/>
              <a:t>not harmonized, inconsistent </a:t>
            </a:r>
            <a:r>
              <a:rPr lang="en-US" sz="2400" dirty="0"/>
              <a:t>and sometimes </a:t>
            </a:r>
            <a:r>
              <a:rPr lang="en-US" sz="2400" b="1" dirty="0"/>
              <a:t>contradictory</a:t>
            </a:r>
            <a:r>
              <a:rPr lang="en-US" sz="2000" b="1" dirty="0"/>
              <a:t>.</a:t>
            </a:r>
          </a:p>
          <a:p>
            <a:pPr marL="0" indent="0"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The main reason for this is: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b="1" dirty="0">
                <a:solidFill>
                  <a:prstClr val="black"/>
                </a:solidFill>
              </a:rPr>
              <a:t>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he lack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universal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(global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basic)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classification systems of soils and landscapes.</a:t>
            </a:r>
            <a:endParaRPr lang="en-US" sz="2800" dirty="0">
              <a:solidFill>
                <a:prstClr val="black"/>
              </a:solidFill>
            </a:endParaRPr>
          </a:p>
          <a:p>
            <a:pPr marL="0" marR="0" lvl="0" indent="0" algn="l" defTabSz="190504" rtl="0" eaLnBrk="1" fontAlgn="auto" latinLnBrk="0" hangingPunct="1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" panose="02000504050000020004" pitchFamily="2" charset="0"/>
              </a:rPr>
              <a:t>The main reason for this is:</a:t>
            </a:r>
          </a:p>
          <a:p>
            <a:pPr marL="0" marR="0" lvl="0" indent="0" algn="l" defTabSz="190504" rtl="0" eaLnBrk="1" fontAlgn="auto" latinLnBrk="0" hangingPunct="1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</a:endParaRPr>
          </a:p>
          <a:p>
            <a:pPr marL="0" indent="0"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the lack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theoretical substantiation for these classif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" panose="02000504050000020004" pitchFamily="2" charset="0"/>
              </a:rPr>
              <a:t>ic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ation systems.</a:t>
            </a:r>
          </a:p>
          <a:p>
            <a:pPr marL="0" indent="0">
              <a:buNone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" panose="02000504050000020004" pitchFamily="2" charset="0"/>
              </a:rPr>
              <a:t>The main reason for this is:</a:t>
            </a:r>
          </a:p>
          <a:p>
            <a:pPr marL="0" indent="0">
              <a:buNone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</a:endParaRPr>
          </a:p>
          <a:p>
            <a:pPr marL="0" indent="0"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the lack of </a:t>
            </a:r>
            <a:r>
              <a:rPr lang="en-US" sz="2800" b="1" dirty="0">
                <a:solidFill>
                  <a:srgbClr val="00B050"/>
                </a:solidFill>
              </a:rPr>
              <a:t>the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</a:rPr>
              <a:t> systems approach to soils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</a:rPr>
              <a:t>and landscapes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and, above all,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</a:endParaRPr>
          </a:p>
          <a:p>
            <a:pPr marL="0" indent="0">
              <a:buNone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the lack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</a:rPr>
              <a:t>their system definitions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otham" panose="02000504050000020004" pitchFamily="2" charset="0"/>
              </a:rPr>
              <a:t>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7CF0ECC5-20BD-4570-885E-FB097E057F99}"/>
              </a:ext>
            </a:extLst>
          </p:cNvPr>
          <p:cNvSpPr/>
          <p:nvPr/>
        </p:nvSpPr>
        <p:spPr>
          <a:xfrm>
            <a:off x="4197766" y="2263538"/>
            <a:ext cx="311085" cy="433632"/>
          </a:xfrm>
          <a:prstGeom prst="downArrow">
            <a:avLst>
              <a:gd name="adj1" fmla="val 4375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8E982479-D2EB-4054-9757-3BDAC4DEF445}"/>
              </a:ext>
            </a:extLst>
          </p:cNvPr>
          <p:cNvSpPr/>
          <p:nvPr/>
        </p:nvSpPr>
        <p:spPr>
          <a:xfrm>
            <a:off x="4197766" y="3212184"/>
            <a:ext cx="311085" cy="433632"/>
          </a:xfrm>
          <a:prstGeom prst="downArrow">
            <a:avLst>
              <a:gd name="adj1" fmla="val 4375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40112F60-B0C0-431D-BB5D-D5377B34DE8E}"/>
              </a:ext>
            </a:extLst>
          </p:cNvPr>
          <p:cNvSpPr/>
          <p:nvPr/>
        </p:nvSpPr>
        <p:spPr>
          <a:xfrm>
            <a:off x="4197766" y="4288423"/>
            <a:ext cx="311085" cy="433632"/>
          </a:xfrm>
          <a:prstGeom prst="downArrow">
            <a:avLst>
              <a:gd name="adj1" fmla="val 4375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77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AB08-5942-4A60-A4A9-23598FCBA0D0}"/>
              </a:ext>
            </a:extLst>
          </p:cNvPr>
          <p:cNvSpPr txBox="1">
            <a:spLocks/>
          </p:cNvSpPr>
          <p:nvPr/>
        </p:nvSpPr>
        <p:spPr>
          <a:xfrm>
            <a:off x="715819" y="263950"/>
            <a:ext cx="9719653" cy="807765"/>
          </a:xfrm>
          <a:prstGeom prst="rect">
            <a:avLst/>
          </a:prstGeom>
          <a:noFill/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2"/>
                </a:solidFill>
                <a:latin typeface="+mj-lt"/>
              </a:rPr>
              <a:t>Multiscale soil-landscape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aps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are </a:t>
            </a:r>
            <a:r>
              <a:rPr lang="en-US" sz="2000" b="1" dirty="0">
                <a:solidFill>
                  <a:srgbClr val="C00000"/>
                </a:solidFill>
                <a:latin typeface="+mj-lt"/>
              </a:rPr>
              <a:t>highly informative 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rPr>
              <a:t>reflect </a:t>
            </a: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relationship between soils and landscapes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DC127-E39D-4753-96F1-D44456B26491}"/>
              </a:ext>
            </a:extLst>
          </p:cNvPr>
          <p:cNvSpPr txBox="1"/>
          <p:nvPr/>
        </p:nvSpPr>
        <p:spPr>
          <a:xfrm>
            <a:off x="672749" y="1402715"/>
            <a:ext cx="11025608" cy="5373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160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•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BA8E7-E700-4EB7-9CCC-FAABF39BB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6" y="1208088"/>
            <a:ext cx="11370365" cy="5385962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353F22FE-A73F-44AA-BDA8-083E4D09CBCF}"/>
              </a:ext>
            </a:extLst>
          </p:cNvPr>
          <p:cNvSpPr/>
          <p:nvPr/>
        </p:nvSpPr>
        <p:spPr>
          <a:xfrm rot="8100000">
            <a:off x="6714724" y="1301817"/>
            <a:ext cx="621759" cy="412047"/>
          </a:xfrm>
          <a:prstGeom prst="ellipse">
            <a:avLst/>
          </a:prstGeom>
          <a:solidFill>
            <a:srgbClr val="FDEADA">
              <a:alpha val="25098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27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032F6-0ED4-4DF9-81BB-79E1721C0E17}"/>
              </a:ext>
            </a:extLst>
          </p:cNvPr>
          <p:cNvSpPr txBox="1">
            <a:spLocks/>
          </p:cNvSpPr>
          <p:nvPr/>
        </p:nvSpPr>
        <p:spPr>
          <a:xfrm>
            <a:off x="715819" y="320511"/>
            <a:ext cx="969137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 Black" pitchFamily="50" charset="0"/>
              </a:rPr>
              <a:t>Types of soil and landscape information integration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B59B3-E114-41F8-8096-B42FCC3E747A}"/>
              </a:ext>
            </a:extLst>
          </p:cNvPr>
          <p:cNvSpPr txBox="1">
            <a:spLocks/>
          </p:cNvSpPr>
          <p:nvPr/>
        </p:nvSpPr>
        <p:spPr>
          <a:xfrm>
            <a:off x="715819" y="1863038"/>
            <a:ext cx="10420398" cy="5151530"/>
          </a:xfrm>
          <a:prstGeom prst="rect">
            <a:avLst/>
          </a:prstGeom>
        </p:spPr>
        <p:txBody>
          <a:bodyPr>
            <a:normAutofit/>
          </a:bodyPr>
          <a:lstStyle>
            <a:lvl1pPr marL="47626" indent="-47626" algn="l" defTabSz="190504" rtl="0" eaLnBrk="1" latinLnBrk="0" hangingPunct="1">
              <a:lnSpc>
                <a:spcPct val="90000"/>
              </a:lnSpc>
              <a:spcBef>
                <a:spcPts val="208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  <a:lvl2pPr marL="142878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396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2pPr>
            <a:lvl3pPr marL="238130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3pPr>
            <a:lvl4pPr marL="333382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4pPr>
            <a:lvl5pPr marL="428634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5pPr>
            <a:lvl6pPr marL="523885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9137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89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641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Thematic integration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- the creating of a hierarchical genetic soil-landscape classification system</a:t>
            </a:r>
          </a:p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Temporal integration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- integrating of information on soil and landscape evolution; part of thematic integration</a:t>
            </a:r>
          </a:p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Spatial integration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- the transformation of soil and landscape spatial data of a certain scale range into a base coordinate system</a:t>
            </a:r>
          </a:p>
          <a:p>
            <a:pPr marL="0" marR="0" lvl="0" indent="0" algn="l" defTabSz="190504" rtl="0" eaLnBrk="1" fontAlgn="auto" latinLnBrk="0" hangingPunct="1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479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FE637D-C28B-458F-BD2E-E18239E15274}"/>
              </a:ext>
            </a:extLst>
          </p:cNvPr>
          <p:cNvSpPr txBox="1"/>
          <p:nvPr/>
        </p:nvSpPr>
        <p:spPr>
          <a:xfrm>
            <a:off x="827953" y="1034805"/>
            <a:ext cx="9718158" cy="5583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Geographic integration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the binding of soil and landscape spatial data of a certain scale range to a single geographic basis</a:t>
            </a:r>
          </a:p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Horizontal integration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- the creating of world soil and landscape maps at a certain scale range</a:t>
            </a:r>
          </a:p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Vertical integration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the creating of interrelated multiscale soil-landscape maps at all scale ranges</a:t>
            </a:r>
          </a:p>
          <a:p>
            <a:pPr marL="0" marR="0" lvl="0" indent="0" algn="l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All these types of integration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are interconnected</a:t>
            </a:r>
          </a:p>
          <a:p>
            <a:pPr marL="0" marR="0" lvl="0" indent="0" algn="ctr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and, therefore,</a:t>
            </a:r>
          </a:p>
          <a:p>
            <a:pPr marL="0" marR="0" lvl="0" indent="0" algn="ctr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should be carried out within the framework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 single project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190504" rtl="0" eaLnBrk="1" fontAlgn="auto" latinLnBrk="0" hangingPunct="1">
              <a:lnSpc>
                <a:spcPct val="12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535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3BF5AF3-C40E-4B76-BD22-9B0AAF7A8363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0" y="225010"/>
            <a:ext cx="11270974" cy="5213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creation of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hierarchical genetic, evolutionary Soil</a:t>
            </a:r>
            <a:r>
              <a:rPr lang="en-US" sz="2200" b="1" dirty="0">
                <a:solidFill>
                  <a:srgbClr val="1F497D"/>
                </a:solidFill>
                <a:latin typeface="Arial"/>
              </a:rPr>
              <a:t>-L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andscape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Classification System,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system of multiscale soil-landscape maps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on this basis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hierarchical decision-making system for sustainable </a:t>
            </a:r>
            <a:r>
              <a:rPr lang="en-US" sz="2200" b="1" dirty="0">
                <a:solidFill>
                  <a:srgbClr val="1F497D"/>
                </a:solidFill>
                <a:latin typeface="Arial"/>
              </a:rPr>
              <a:t>soil and landscape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and protection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mean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4800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global integration of soil and landscape information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34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B58E3-E000-4DFF-8C7F-87BA0932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92231"/>
            <a:ext cx="9719653" cy="62216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Based on the research results, the following articles have been published:</a:t>
            </a:r>
            <a:endParaRPr lang="ru-RU" sz="24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00AD7D-872E-4B8A-A482-DEFC872CC78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2231" y="1012723"/>
            <a:ext cx="10763951" cy="5437237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 </a:t>
            </a:r>
            <a:r>
              <a:rPr lang="en-US" dirty="0" err="1"/>
              <a:t>Nikiforova</a:t>
            </a:r>
            <a:r>
              <a:rPr lang="en-US" dirty="0"/>
              <a:t>, A.A., </a:t>
            </a:r>
            <a:r>
              <a:rPr lang="en-US" dirty="0" err="1"/>
              <a:t>Basian</a:t>
            </a:r>
            <a:r>
              <a:rPr lang="en-US" dirty="0"/>
              <a:t>, O., </a:t>
            </a:r>
            <a:r>
              <a:rPr lang="en-US" dirty="0" err="1"/>
              <a:t>Fleis</a:t>
            </a:r>
            <a:r>
              <a:rPr lang="en-US" dirty="0"/>
              <a:t>, M.E., </a:t>
            </a:r>
            <a:r>
              <a:rPr lang="en-US" dirty="0" err="1"/>
              <a:t>Nyrtsov</a:t>
            </a:r>
            <a:r>
              <a:rPr lang="en-US" dirty="0"/>
              <a:t>, M.V., </a:t>
            </a:r>
            <a:r>
              <a:rPr lang="en-US" dirty="0" err="1"/>
              <a:t>Khropov</a:t>
            </a:r>
            <a:r>
              <a:rPr lang="en-US" dirty="0"/>
              <a:t>, A.G., 2019. </a:t>
            </a:r>
            <a:r>
              <a:rPr lang="en-US" b="1" dirty="0"/>
              <a:t>Theoretical development of a natural soil-landscape classification system: an interdisciplinary approach</a:t>
            </a:r>
            <a:r>
              <a:rPr lang="en-US" dirty="0"/>
              <a:t>. </a:t>
            </a:r>
            <a:r>
              <a:rPr lang="en-US" i="1" dirty="0">
                <a:solidFill>
                  <a:schemeClr val="tx2"/>
                </a:solidFill>
              </a:rPr>
              <a:t>Catena</a:t>
            </a:r>
            <a:r>
              <a:rPr lang="en-US" dirty="0"/>
              <a:t> 177 (6), 238-45.</a:t>
            </a:r>
          </a:p>
          <a:p>
            <a:pPr>
              <a:spcAft>
                <a:spcPts val="1000"/>
              </a:spcAft>
            </a:pPr>
            <a:r>
              <a:rPr lang="en-US" dirty="0"/>
              <a:t> </a:t>
            </a:r>
            <a:r>
              <a:rPr lang="en-US" dirty="0" err="1"/>
              <a:t>Nikiforova</a:t>
            </a:r>
            <a:r>
              <a:rPr lang="en-US" dirty="0"/>
              <a:t>, A.A., </a:t>
            </a:r>
            <a:r>
              <a:rPr lang="en-US" dirty="0" err="1"/>
              <a:t>Fleis</a:t>
            </a:r>
            <a:r>
              <a:rPr lang="en-US" dirty="0"/>
              <a:t>, M.E., </a:t>
            </a:r>
            <a:r>
              <a:rPr lang="en-US" dirty="0" err="1"/>
              <a:t>Nyrtsov</a:t>
            </a:r>
            <a:r>
              <a:rPr lang="en-US" dirty="0"/>
              <a:t>, M.V., Kazantsev, N.N., Kim, K.V., </a:t>
            </a:r>
            <a:r>
              <a:rPr lang="en-US" dirty="0" err="1"/>
              <a:t>Belyonova</a:t>
            </a:r>
            <a:r>
              <a:rPr lang="en-US" dirty="0"/>
              <a:t>, N.K., Kim, J.K., 2020. </a:t>
            </a:r>
            <a:r>
              <a:rPr lang="en-US" b="1" dirty="0"/>
              <a:t>Problems of modern soil mapping and ways to solve them (a review)</a:t>
            </a:r>
            <a:r>
              <a:rPr lang="en-US" dirty="0"/>
              <a:t>. </a:t>
            </a:r>
            <a:r>
              <a:rPr lang="en-US" i="1" dirty="0">
                <a:solidFill>
                  <a:schemeClr val="tx2"/>
                </a:solidFill>
              </a:rPr>
              <a:t>Catena</a:t>
            </a:r>
            <a:r>
              <a:rPr lang="en-US" dirty="0"/>
              <a:t> 195 (12), 104885.</a:t>
            </a:r>
          </a:p>
          <a:p>
            <a:pPr>
              <a:spcAft>
                <a:spcPts val="1000"/>
              </a:spcAft>
            </a:pPr>
            <a:r>
              <a:rPr lang="en-US" dirty="0"/>
              <a:t> </a:t>
            </a:r>
            <a:r>
              <a:rPr lang="en-US" dirty="0" err="1"/>
              <a:t>Nikiforova</a:t>
            </a:r>
            <a:r>
              <a:rPr lang="en-US" dirty="0"/>
              <a:t>, A.A., 2019. </a:t>
            </a:r>
            <a:r>
              <a:rPr lang="en-US" b="1" dirty="0"/>
              <a:t>Soil classification (a review)</a:t>
            </a:r>
            <a:r>
              <a:rPr lang="en-US" dirty="0"/>
              <a:t>. </a:t>
            </a:r>
            <a:r>
              <a:rPr lang="en-US" i="1" dirty="0" err="1">
                <a:solidFill>
                  <a:schemeClr val="tx2"/>
                </a:solidFill>
              </a:rPr>
              <a:t>Knowl</a:t>
            </a:r>
            <a:r>
              <a:rPr lang="en-US" i="1" dirty="0">
                <a:solidFill>
                  <a:schemeClr val="tx2"/>
                </a:solidFill>
              </a:rPr>
              <a:t>. Organ. </a:t>
            </a:r>
            <a:r>
              <a:rPr lang="en-US" dirty="0"/>
              <a:t>46 (6), 467-488.</a:t>
            </a:r>
          </a:p>
          <a:p>
            <a:pPr>
              <a:spcAft>
                <a:spcPts val="1000"/>
              </a:spcAft>
            </a:pPr>
            <a:r>
              <a:rPr lang="en-US" dirty="0"/>
              <a:t> </a:t>
            </a:r>
            <a:r>
              <a:rPr lang="en-US" dirty="0" err="1"/>
              <a:t>Nikiforova</a:t>
            </a:r>
            <a:r>
              <a:rPr lang="en-US" dirty="0"/>
              <a:t>, A.A., </a:t>
            </a:r>
            <a:r>
              <a:rPr lang="en-US" dirty="0" err="1"/>
              <a:t>Fleis</a:t>
            </a:r>
            <a:r>
              <a:rPr lang="en-US" dirty="0"/>
              <a:t>, M.E., 2018. </a:t>
            </a:r>
            <a:r>
              <a:rPr lang="en-US" b="1" dirty="0"/>
              <a:t>A universal soil classification system from the perspective of the General Theory of Classification: a review</a:t>
            </a:r>
            <a:r>
              <a:rPr lang="en-US" dirty="0"/>
              <a:t>. </a:t>
            </a:r>
            <a:r>
              <a:rPr lang="en-US" i="1" dirty="0">
                <a:solidFill>
                  <a:schemeClr val="tx2"/>
                </a:solidFill>
              </a:rPr>
              <a:t>Bull. </a:t>
            </a:r>
            <a:r>
              <a:rPr lang="en-US" i="1" dirty="0" err="1">
                <a:solidFill>
                  <a:schemeClr val="tx2"/>
                </a:solidFill>
              </a:rPr>
              <a:t>Geogr</a:t>
            </a:r>
            <a:r>
              <a:rPr lang="en-US" i="1" dirty="0">
                <a:solidFill>
                  <a:schemeClr val="tx2"/>
                </a:solidFill>
              </a:rPr>
              <a:t>. Phys. </a:t>
            </a:r>
            <a:r>
              <a:rPr lang="en-US" i="1" dirty="0" err="1">
                <a:solidFill>
                  <a:schemeClr val="tx2"/>
                </a:solidFill>
              </a:rPr>
              <a:t>Geogr</a:t>
            </a:r>
            <a:r>
              <a:rPr lang="en-US" i="1" dirty="0">
                <a:solidFill>
                  <a:schemeClr val="tx2"/>
                </a:solidFill>
              </a:rPr>
              <a:t>. Ser.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14, 5–13.</a:t>
            </a:r>
            <a:endParaRPr lang="ru-RU" dirty="0"/>
          </a:p>
          <a:p>
            <a:pPr>
              <a:spcAft>
                <a:spcPts val="1000"/>
              </a:spcAft>
            </a:pPr>
            <a:endParaRPr lang="ru-RU" dirty="0"/>
          </a:p>
          <a:p>
            <a:pPr>
              <a:spcAft>
                <a:spcPts val="1000"/>
              </a:spcAft>
            </a:pPr>
            <a:endParaRPr lang="ru-RU" dirty="0"/>
          </a:p>
          <a:p>
            <a:pPr>
              <a:spcAft>
                <a:spcPts val="1000"/>
              </a:spcAft>
            </a:pPr>
            <a:r>
              <a:rPr lang="ru-RU" dirty="0"/>
              <a:t> </a:t>
            </a:r>
            <a:r>
              <a:rPr lang="en-US" dirty="0" err="1"/>
              <a:t>Nikiforova</a:t>
            </a:r>
            <a:r>
              <a:rPr lang="en-US" dirty="0"/>
              <a:t>, A.A. and Barton, J. </a:t>
            </a:r>
            <a:r>
              <a:rPr lang="en-US" b="1" dirty="0"/>
              <a:t>The systems approach (a review)</a:t>
            </a:r>
            <a:r>
              <a:rPr lang="en-US" dirty="0"/>
              <a:t>. </a:t>
            </a:r>
            <a:r>
              <a:rPr lang="en-US" i="1" dirty="0" err="1">
                <a:solidFill>
                  <a:schemeClr val="tx2"/>
                </a:solidFill>
              </a:rPr>
              <a:t>Knowl</a:t>
            </a:r>
            <a:r>
              <a:rPr lang="en-US" i="1" dirty="0">
                <a:solidFill>
                  <a:schemeClr val="tx2"/>
                </a:solidFill>
              </a:rPr>
              <a:t>. Organ. </a:t>
            </a:r>
          </a:p>
          <a:p>
            <a:r>
              <a:rPr lang="en-US" i="1" dirty="0"/>
              <a:t> </a:t>
            </a:r>
            <a:r>
              <a:rPr lang="en-US" dirty="0" err="1"/>
              <a:t>Nikiforova</a:t>
            </a:r>
            <a:r>
              <a:rPr lang="en-US" dirty="0"/>
              <a:t>, A.A. et al. </a:t>
            </a:r>
            <a:r>
              <a:rPr lang="en-US" b="1" dirty="0"/>
              <a:t>The systems approach in soil science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b="1" dirty="0"/>
              <a:t>and landscape science (a review)</a:t>
            </a:r>
            <a:r>
              <a:rPr lang="en-US" dirty="0"/>
              <a:t>. </a:t>
            </a:r>
            <a:endParaRPr lang="ru-RU" i="1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1F23EC-22A4-4FDE-B84C-D990FD0E31B9}"/>
              </a:ext>
            </a:extLst>
          </p:cNvPr>
          <p:cNvSpPr txBox="1">
            <a:spLocks/>
          </p:cNvSpPr>
          <p:nvPr/>
        </p:nvSpPr>
        <p:spPr>
          <a:xfrm>
            <a:off x="586409" y="4465491"/>
            <a:ext cx="8513631" cy="6221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1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The following manuscripts have been prepared for publication: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97517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4">
            <a:extLst>
              <a:ext uri="{FF2B5EF4-FFF2-40B4-BE49-F238E27FC236}">
                <a16:creationId xmlns:a16="http://schemas.microsoft.com/office/drawing/2014/main" id="{AB9AFE86-C5BB-4407-ACE1-1769EABED2DF}"/>
              </a:ext>
            </a:extLst>
          </p:cNvPr>
          <p:cNvSpPr txBox="1">
            <a:spLocks/>
          </p:cNvSpPr>
          <p:nvPr/>
        </p:nvSpPr>
        <p:spPr>
          <a:xfrm>
            <a:off x="1524000" y="1943359"/>
            <a:ext cx="9144000" cy="565925"/>
          </a:xfrm>
          <a:prstGeom prst="rect">
            <a:avLst/>
          </a:prstGeom>
        </p:spPr>
        <p:txBody>
          <a:bodyPr/>
          <a:lstStyle>
            <a:lvl1pPr marL="47626" indent="-47626" algn="l" defTabSz="190504" rtl="0" eaLnBrk="1" latinLnBrk="0" hangingPunct="1">
              <a:lnSpc>
                <a:spcPct val="90000"/>
              </a:lnSpc>
              <a:spcBef>
                <a:spcPts val="208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  <a:lvl2pPr marL="142878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396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2pPr>
            <a:lvl3pPr marL="238130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3pPr>
            <a:lvl4pPr marL="333382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4pPr>
            <a:lvl5pPr marL="428634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5pPr>
            <a:lvl6pPr marL="523885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9137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89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641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Thank you very much for your attention </a:t>
            </a:r>
            <a:r>
              <a:rPr lang="en-US" sz="4800" b="1" dirty="0">
                <a:solidFill>
                  <a:schemeClr val="bg1"/>
                </a:solidFill>
              </a:rPr>
              <a:t>!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Женева">
            <a:extLst>
              <a:ext uri="{FF2B5EF4-FFF2-40B4-BE49-F238E27FC236}">
                <a16:creationId xmlns:a16="http://schemas.microsoft.com/office/drawing/2014/main" id="{B4077228-8A35-4E7D-AB01-D4FB7B56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7" y="2985597"/>
            <a:ext cx="11340985" cy="34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032F6-0ED4-4DF9-81BB-79E1721C0E17}"/>
              </a:ext>
            </a:extLst>
          </p:cNvPr>
          <p:cNvSpPr txBox="1">
            <a:spLocks/>
          </p:cNvSpPr>
          <p:nvPr/>
        </p:nvSpPr>
        <p:spPr>
          <a:xfrm>
            <a:off x="715819" y="320511"/>
            <a:ext cx="969137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algn="ctr"/>
            <a:endParaRPr lang="en-US" sz="1000" b="1" dirty="0"/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What is </a:t>
            </a:r>
            <a:r>
              <a:rPr lang="en-US" sz="2880" b="1" dirty="0"/>
              <a:t>the systems approach?</a:t>
            </a:r>
            <a:endParaRPr lang="ru-RU" sz="288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B59B3-E114-41F8-8096-B42FCC3E747A}"/>
              </a:ext>
            </a:extLst>
          </p:cNvPr>
          <p:cNvSpPr txBox="1">
            <a:spLocks/>
          </p:cNvSpPr>
          <p:nvPr/>
        </p:nvSpPr>
        <p:spPr>
          <a:xfrm>
            <a:off x="649831" y="1465868"/>
            <a:ext cx="10892338" cy="5071621"/>
          </a:xfrm>
          <a:prstGeom prst="rect">
            <a:avLst/>
          </a:prstGeom>
        </p:spPr>
        <p:txBody>
          <a:bodyPr>
            <a:normAutofit/>
          </a:bodyPr>
          <a:lstStyle>
            <a:lvl1pPr marL="47626" indent="-47626" algn="l" defTabSz="190504" rtl="0" eaLnBrk="1" latinLnBrk="0" hangingPunct="1">
              <a:lnSpc>
                <a:spcPct val="90000"/>
              </a:lnSpc>
              <a:spcBef>
                <a:spcPts val="208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  <a:lvl2pPr marL="142878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396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2pPr>
            <a:lvl3pPr marL="238130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3pPr>
            <a:lvl4pPr marL="333382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4pPr>
            <a:lvl5pPr marL="428634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5pPr>
            <a:lvl6pPr marL="523885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9137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89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641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systems approach is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2"/>
                </a:solidFill>
              </a:rPr>
              <a:t>considering objects as </a:t>
            </a:r>
            <a:r>
              <a:rPr lang="en-US" sz="3200" b="1" dirty="0">
                <a:solidFill>
                  <a:srgbClr val="C00000"/>
                </a:solidFill>
              </a:rPr>
              <a:t>systems</a:t>
            </a:r>
            <a:r>
              <a:rPr lang="en-US" sz="3200" b="1" dirty="0">
                <a:solidFill>
                  <a:schemeClr val="tx2"/>
                </a:solidFill>
              </a:rPr>
              <a:t> and </a:t>
            </a:r>
            <a:r>
              <a:rPr lang="en-US" sz="2400" b="1" dirty="0">
                <a:solidFill>
                  <a:schemeClr val="tx2"/>
                </a:solidFill>
              </a:rPr>
              <a:t>at the same time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2"/>
                </a:solidFill>
              </a:rPr>
              <a:t>as </a:t>
            </a:r>
            <a:r>
              <a:rPr lang="en-US" sz="3200" b="1" dirty="0">
                <a:solidFill>
                  <a:srgbClr val="C00000"/>
                </a:solidFill>
              </a:rPr>
              <a:t>system elements </a:t>
            </a:r>
            <a:r>
              <a:rPr lang="en-US" sz="2400" dirty="0"/>
              <a:t>(</a:t>
            </a:r>
            <a:r>
              <a:rPr lang="en-US" sz="2400" i="1" dirty="0" err="1"/>
              <a:t>Bertalanffy</a:t>
            </a:r>
            <a:r>
              <a:rPr lang="en-US" sz="2400" i="1" dirty="0"/>
              <a:t>, 1968</a:t>
            </a:r>
            <a:r>
              <a:rPr lang="en-US" sz="2400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2"/>
                </a:solidFill>
              </a:rPr>
              <a:t>• </a:t>
            </a:r>
            <a:r>
              <a:rPr lang="en-US" sz="2400" b="1" dirty="0"/>
              <a:t>Material systems</a:t>
            </a:r>
            <a:r>
              <a:rPr lang="en-US" sz="2400" dirty="0"/>
              <a:t>, which are soils and landscapes</a:t>
            </a:r>
            <a:r>
              <a:rPr lang="en-US" sz="2400" b="1" dirty="0"/>
              <a:t>, </a:t>
            </a:r>
            <a:r>
              <a:rPr lang="en-US" sz="2400" dirty="0"/>
              <a:t>are structurally organized integral unities of </a:t>
            </a:r>
            <a:r>
              <a:rPr lang="en-US" sz="2400" b="1" dirty="0">
                <a:solidFill>
                  <a:srgbClr val="C00000"/>
                </a:solidFill>
              </a:rPr>
              <a:t>interrelated and interdependent elements </a:t>
            </a:r>
            <a:r>
              <a:rPr lang="en-US" sz="2400" dirty="0"/>
              <a:t>with </a:t>
            </a:r>
            <a:r>
              <a:rPr lang="en-US" sz="2400" b="1" dirty="0">
                <a:solidFill>
                  <a:srgbClr val="C00000"/>
                </a:solidFill>
              </a:rPr>
              <a:t>emergent properties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2"/>
                </a:solidFill>
              </a:rPr>
              <a:t>• System e</a:t>
            </a:r>
            <a:r>
              <a:rPr lang="en-US" sz="2400" b="1" dirty="0"/>
              <a:t>lements </a:t>
            </a:r>
            <a:r>
              <a:rPr lang="en-US" sz="2400" dirty="0"/>
              <a:t>are</a:t>
            </a:r>
            <a:r>
              <a:rPr lang="en-US" sz="2400" b="1" dirty="0"/>
              <a:t> </a:t>
            </a:r>
            <a:r>
              <a:rPr lang="en-US" sz="2400" dirty="0"/>
              <a:t>minimum components of the system with relatively homogeneous properties, representing the division limit of the system.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720000" indent="0">
              <a:buFont typeface="Arial" panose="020B0604020202020204" pitchFamily="34" charset="0"/>
              <a:buNone/>
            </a:pPr>
            <a:r>
              <a:rPr lang="en-US" sz="2000" dirty="0"/>
              <a:t>Elements of material systems are </a:t>
            </a:r>
            <a:r>
              <a:rPr lang="en-US" sz="2000" b="1" dirty="0">
                <a:solidFill>
                  <a:srgbClr val="C00000"/>
                </a:solidFill>
              </a:rPr>
              <a:t>also material</a:t>
            </a:r>
            <a:r>
              <a:rPr lang="en-US" sz="2000" dirty="0"/>
              <a:t>.</a:t>
            </a:r>
          </a:p>
          <a:p>
            <a:pPr marL="720000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 • </a:t>
            </a:r>
            <a:r>
              <a:rPr lang="en-US" sz="2400" b="1" dirty="0"/>
              <a:t>Emergent property </a:t>
            </a:r>
            <a:r>
              <a:rPr lang="en-US" sz="2400" dirty="0"/>
              <a:t>of the system is a property that arises as </a:t>
            </a:r>
            <a:r>
              <a:rPr lang="en-US" sz="2400" b="1" dirty="0">
                <a:solidFill>
                  <a:srgbClr val="C00000"/>
                </a:solidFill>
              </a:rPr>
              <a:t>a result of the interconnection and interaction of its elements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0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6E972-495C-4786-8360-798F2E560A18}"/>
              </a:ext>
            </a:extLst>
          </p:cNvPr>
          <p:cNvSpPr txBox="1">
            <a:spLocks/>
          </p:cNvSpPr>
          <p:nvPr/>
        </p:nvSpPr>
        <p:spPr>
          <a:xfrm>
            <a:off x="715819" y="263951"/>
            <a:ext cx="971965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algn="ctr"/>
            <a:endParaRPr lang="en-US" sz="1200" b="1" dirty="0"/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Why</a:t>
            </a:r>
            <a:r>
              <a:rPr lang="en-US" sz="2880" b="1" dirty="0"/>
              <a:t> the systems approach?</a:t>
            </a:r>
            <a:endParaRPr lang="ru-RU" sz="288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A249A-7381-4D02-867F-1B71B89A6329}"/>
              </a:ext>
            </a:extLst>
          </p:cNvPr>
          <p:cNvSpPr txBox="1">
            <a:spLocks/>
          </p:cNvSpPr>
          <p:nvPr/>
        </p:nvSpPr>
        <p:spPr>
          <a:xfrm>
            <a:off x="715819" y="3553262"/>
            <a:ext cx="10763951" cy="3977550"/>
          </a:xfrm>
          <a:prstGeom prst="rect">
            <a:avLst/>
          </a:prstGeom>
        </p:spPr>
        <p:txBody>
          <a:bodyPr/>
          <a:lstStyle>
            <a:lvl1pPr marL="47626" indent="-47626" algn="l" defTabSz="190504" rtl="0" eaLnBrk="1" latinLnBrk="0" hangingPunct="1">
              <a:lnSpc>
                <a:spcPct val="90000"/>
              </a:lnSpc>
              <a:spcBef>
                <a:spcPts val="208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1pPr>
            <a:lvl2pPr marL="142878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396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2pPr>
            <a:lvl3pPr marL="238130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3pPr>
            <a:lvl4pPr marL="333382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4pPr>
            <a:lvl5pPr marL="428634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1833" kern="1200">
                <a:solidFill>
                  <a:schemeClr val="tx1"/>
                </a:solidFill>
                <a:latin typeface="Gotham" panose="02000504050000020004" pitchFamily="2" charset="0"/>
                <a:ea typeface="+mn-ea"/>
                <a:cs typeface="+mn-cs"/>
              </a:defRPr>
            </a:lvl5pPr>
            <a:lvl6pPr marL="523885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9137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89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9641" indent="-47626" algn="l" defTabSz="190504" rtl="0" eaLnBrk="1" latinLnBrk="0" hangingPunct="1">
              <a:lnSpc>
                <a:spcPct val="90000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 sz="3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1E8A1-C8B2-459C-9BF5-E8871B6E5010}"/>
              </a:ext>
            </a:extLst>
          </p:cNvPr>
          <p:cNvSpPr txBox="1"/>
          <p:nvPr/>
        </p:nvSpPr>
        <p:spPr>
          <a:xfrm>
            <a:off x="712230" y="1686954"/>
            <a:ext cx="10953946" cy="275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/>
              <a:t>By focusing on </a:t>
            </a:r>
            <a:r>
              <a:rPr lang="en-US" sz="2200" b="1" dirty="0">
                <a:solidFill>
                  <a:srgbClr val="C00000"/>
                </a:solidFill>
              </a:rPr>
              <a:t>synthesis</a:t>
            </a:r>
            <a:r>
              <a:rPr lang="en-US" sz="2200" dirty="0"/>
              <a:t>, the systems approach serves as </a:t>
            </a:r>
            <a:r>
              <a:rPr lang="en-US" sz="2200" b="1" dirty="0"/>
              <a:t>a vehicle to overcome knowledge fragmentation</a:t>
            </a:r>
            <a:r>
              <a:rPr lang="en-US" sz="2200" dirty="0"/>
              <a:t> and helps to find </a:t>
            </a:r>
            <a:r>
              <a:rPr lang="en-US" sz="2200" b="1" dirty="0">
                <a:solidFill>
                  <a:srgbClr val="C00000"/>
                </a:solidFill>
              </a:rPr>
              <a:t>new ways</a:t>
            </a:r>
            <a:r>
              <a:rPr lang="en-US" sz="2200" b="1" dirty="0"/>
              <a:t> to solve theoretical and practical problems </a:t>
            </a:r>
            <a:r>
              <a:rPr lang="en-US" sz="2200" dirty="0"/>
              <a:t>(</a:t>
            </a:r>
            <a:r>
              <a:rPr lang="en-US" sz="2200" i="1" dirty="0"/>
              <a:t>Jackson et al., 2010; </a:t>
            </a:r>
            <a:r>
              <a:rPr lang="en-US" sz="2200" i="1" dirty="0" err="1"/>
              <a:t>Mobus</a:t>
            </a:r>
            <a:r>
              <a:rPr lang="en-US" sz="2200" i="1" dirty="0"/>
              <a:t> and </a:t>
            </a:r>
            <a:r>
              <a:rPr lang="en-US" sz="2200" i="1" dirty="0" err="1"/>
              <a:t>Kalton</a:t>
            </a:r>
            <a:r>
              <a:rPr lang="en-US" sz="2200" i="1" dirty="0"/>
              <a:t>, 2014; </a:t>
            </a:r>
            <a:r>
              <a:rPr lang="en-US" sz="2200" i="1" dirty="0" err="1"/>
              <a:t>Skyttner</a:t>
            </a:r>
            <a:r>
              <a:rPr lang="en-US" sz="2200" i="1" dirty="0"/>
              <a:t>, 2006</a:t>
            </a:r>
            <a:r>
              <a:rPr lang="en-US" sz="2200" dirty="0"/>
              <a:t>).</a:t>
            </a:r>
          </a:p>
          <a:p>
            <a:pPr>
              <a:lnSpc>
                <a:spcPct val="130000"/>
              </a:lnSpc>
            </a:pPr>
            <a:endParaRPr lang="en-US" sz="1000" dirty="0"/>
          </a:p>
          <a:p>
            <a:pPr>
              <a:lnSpc>
                <a:spcPct val="130000"/>
              </a:lnSpc>
            </a:pPr>
            <a:r>
              <a:rPr lang="en-US" sz="2400" dirty="0"/>
              <a:t>“</a:t>
            </a:r>
            <a:r>
              <a:rPr lang="en-US" sz="2200" dirty="0"/>
              <a:t>Often, even </a:t>
            </a:r>
            <a:r>
              <a:rPr lang="en-US" sz="2200" b="1" dirty="0"/>
              <a:t>an old, seemingly dead-end problem can be solved </a:t>
            </a:r>
            <a:r>
              <a:rPr lang="en-US" sz="2200" dirty="0"/>
              <a:t>if it is subjected to a systemic consideration” (</a:t>
            </a:r>
            <a:r>
              <a:rPr lang="en-US" sz="2200" i="1" dirty="0" err="1"/>
              <a:t>Yudin</a:t>
            </a:r>
            <a:r>
              <a:rPr lang="en-US" sz="2200" i="1" dirty="0"/>
              <a:t>, 1973</a:t>
            </a:r>
            <a:r>
              <a:rPr lang="en-US" sz="2200" dirty="0"/>
              <a:t>). </a:t>
            </a:r>
          </a:p>
          <a:p>
            <a:pPr>
              <a:lnSpc>
                <a:spcPct val="130000"/>
              </a:lnSpc>
            </a:pPr>
            <a:endParaRPr lang="en-US" sz="1000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9E2C26DF-FA37-449C-979C-2F5DD6799CE3}"/>
              </a:ext>
            </a:extLst>
          </p:cNvPr>
          <p:cNvSpPr/>
          <p:nvPr/>
        </p:nvSpPr>
        <p:spPr>
          <a:xfrm>
            <a:off x="1027522" y="5051843"/>
            <a:ext cx="669303" cy="49019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4A833-A81C-4FFA-B965-89B182C3B980}"/>
              </a:ext>
            </a:extLst>
          </p:cNvPr>
          <p:cNvSpPr txBox="1"/>
          <p:nvPr/>
        </p:nvSpPr>
        <p:spPr>
          <a:xfrm>
            <a:off x="2167547" y="4845377"/>
            <a:ext cx="9242028" cy="1235979"/>
          </a:xfrm>
          <a:prstGeom prst="rect">
            <a:avLst/>
          </a:prstGeom>
          <a:solidFill>
            <a:srgbClr val="FEEFE2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600" dirty="0"/>
          </a:p>
          <a:p>
            <a:pPr algn="ctr">
              <a:lnSpc>
                <a:spcPct val="130000"/>
              </a:lnSpc>
            </a:pPr>
            <a:r>
              <a:rPr lang="en-US" sz="2200" dirty="0"/>
              <a:t>The systems approach </a:t>
            </a:r>
            <a:r>
              <a:rPr lang="en-US" sz="2200" b="1" dirty="0"/>
              <a:t>should play a decisive role </a:t>
            </a:r>
            <a:r>
              <a:rPr lang="en-US" sz="2200" dirty="0"/>
              <a:t>in solving such an ambitious task as </a:t>
            </a:r>
            <a:r>
              <a:rPr lang="en-US" sz="2200" b="1" dirty="0">
                <a:solidFill>
                  <a:srgbClr val="C00000"/>
                </a:solidFill>
              </a:rPr>
              <a:t>the integration of soil and landscape information</a:t>
            </a:r>
          </a:p>
          <a:p>
            <a:pPr>
              <a:lnSpc>
                <a:spcPct val="130000"/>
              </a:lnSpc>
            </a:pPr>
            <a:endParaRPr lang="ru-RU" sz="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3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AB08-5942-4A60-A4A9-23598FCBA0D0}"/>
              </a:ext>
            </a:extLst>
          </p:cNvPr>
          <p:cNvSpPr txBox="1">
            <a:spLocks/>
          </p:cNvSpPr>
          <p:nvPr/>
        </p:nvSpPr>
        <p:spPr>
          <a:xfrm>
            <a:off x="715819" y="263951"/>
            <a:ext cx="9719653" cy="11076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otham Black" pitchFamily="50" charset="0"/>
              </a:rPr>
              <a:t>How to use 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143C87"/>
                </a:solidFill>
                <a:effectLst/>
                <a:uLnTx/>
                <a:uFillTx/>
                <a:latin typeface="Gotham Black" pitchFamily="50" charset="0"/>
              </a:rPr>
              <a:t>the systems approach</a:t>
            </a: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143C87"/>
                </a:solidFill>
                <a:effectLst/>
                <a:uLnTx/>
                <a:uFillTx/>
                <a:latin typeface="Gotham Black" pitchFamily="50" charset="0"/>
              </a:rPr>
              <a:t>to integrate soil and landscape information?</a:t>
            </a:r>
            <a:endParaRPr kumimoji="0" lang="ru-RU" sz="288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38257-F29A-4279-9A2B-EAB1FE841C9A}"/>
              </a:ext>
            </a:extLst>
          </p:cNvPr>
          <p:cNvSpPr txBox="1"/>
          <p:nvPr/>
        </p:nvSpPr>
        <p:spPr>
          <a:xfrm>
            <a:off x="715819" y="1500809"/>
            <a:ext cx="11071990" cy="527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1.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 give 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system definitions of natural soils and landscapes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54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 use these definitions for the theoretical substantiation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hierarchical genetic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(not morphological)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*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and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evolutionary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**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classification system of soils and landscapes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108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3.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 develop this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classification system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in the process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multiscale soil-landscape GIS mapping</a:t>
            </a:r>
          </a:p>
          <a:p>
            <a:pPr marL="1620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4.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 link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decision-making system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for sustainable soil and landscape management and protection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the developed classification system and multiscale maps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2"/>
                </a:solidFill>
                <a:latin typeface="Arial"/>
              </a:rPr>
              <a:t>* </a:t>
            </a:r>
            <a:r>
              <a:rPr lang="en-US" sz="1600" b="1" dirty="0">
                <a:latin typeface="Arial"/>
              </a:rPr>
              <a:t>The genetic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soil classification systems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are those in which soils are subdivided depending 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the conditions of their formation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(soil-forming factors). </a:t>
            </a:r>
            <a:r>
              <a:rPr lang="en-US" sz="1600" b="1" dirty="0">
                <a:latin typeface="Arial"/>
              </a:rPr>
              <a:t>The morphological soil classification systems </a:t>
            </a:r>
            <a:r>
              <a:rPr lang="en-US" sz="1600" dirty="0">
                <a:latin typeface="Arial"/>
              </a:rPr>
              <a:t>are those in which soils are subdivided depending on </a:t>
            </a:r>
            <a:r>
              <a:rPr lang="en-US" sz="1600" b="1" dirty="0">
                <a:latin typeface="Arial"/>
              </a:rPr>
              <a:t>the diagnostic properties of soils</a:t>
            </a:r>
            <a:r>
              <a:rPr lang="en-US" sz="1600" dirty="0">
                <a:latin typeface="Arial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** 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The e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volutionary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classification systems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are those in which soils are subdivided depending on the main stages of their formation and development over time.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E6542BA-5E27-4950-8ABA-0D18731B3C82}"/>
              </a:ext>
            </a:extLst>
          </p:cNvPr>
          <p:cNvCxnSpPr>
            <a:cxnSpLocks/>
          </p:cNvCxnSpPr>
          <p:nvPr/>
        </p:nvCxnSpPr>
        <p:spPr>
          <a:xfrm>
            <a:off x="3558209" y="1838739"/>
            <a:ext cx="0" cy="318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5AD0217-8006-40EC-A4B5-42936CF88238}"/>
              </a:ext>
            </a:extLst>
          </p:cNvPr>
          <p:cNvCxnSpPr/>
          <p:nvPr/>
        </p:nvCxnSpPr>
        <p:spPr>
          <a:xfrm>
            <a:off x="4572000" y="2703445"/>
            <a:ext cx="0" cy="278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BC52362-748F-45F1-BA4E-7487E81F9413}"/>
              </a:ext>
            </a:extLst>
          </p:cNvPr>
          <p:cNvCxnSpPr/>
          <p:nvPr/>
        </p:nvCxnSpPr>
        <p:spPr>
          <a:xfrm>
            <a:off x="5247861" y="3429000"/>
            <a:ext cx="0" cy="3180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95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398AF6-0CCE-4D0E-8A99-8D34DA937575}"/>
              </a:ext>
            </a:extLst>
          </p:cNvPr>
          <p:cNvSpPr/>
          <p:nvPr/>
        </p:nvSpPr>
        <p:spPr>
          <a:xfrm>
            <a:off x="715818" y="6158727"/>
            <a:ext cx="11277707" cy="556204"/>
          </a:xfrm>
          <a:prstGeom prst="roundRect">
            <a:avLst/>
          </a:prstGeom>
          <a:solidFill>
            <a:srgbClr val="FDEAD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38257-F29A-4279-9A2B-EAB1FE841C9A}"/>
              </a:ext>
            </a:extLst>
          </p:cNvPr>
          <p:cNvSpPr txBox="1"/>
          <p:nvPr/>
        </p:nvSpPr>
        <p:spPr>
          <a:xfrm>
            <a:off x="557684" y="1233751"/>
            <a:ext cx="11518359" cy="548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i="1" dirty="0">
                <a:latin typeface="Arial"/>
              </a:rPr>
              <a:t>Natural soils </a:t>
            </a:r>
            <a:r>
              <a:rPr lang="en-US" sz="2200" dirty="0">
                <a:latin typeface="Arial"/>
              </a:rPr>
              <a:t>are structurally organized, evolving material </a:t>
            </a:r>
            <a:r>
              <a:rPr lang="en-US" sz="2200" b="1" dirty="0">
                <a:latin typeface="Arial"/>
              </a:rPr>
              <a:t>systems </a:t>
            </a:r>
            <a:r>
              <a:rPr lang="en-US" sz="2200" dirty="0">
                <a:latin typeface="Arial"/>
              </a:rPr>
              <a:t>and, at the same time,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derived elements of </a:t>
            </a:r>
            <a:r>
              <a:rPr lang="en-US" sz="2200" b="1" dirty="0">
                <a:latin typeface="Arial"/>
              </a:rPr>
              <a:t>higher-order systems </a:t>
            </a:r>
            <a:r>
              <a:rPr lang="en-US" sz="2200" dirty="0">
                <a:latin typeface="Arial"/>
              </a:rPr>
              <a:t>-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landscapes</a:t>
            </a:r>
            <a:r>
              <a:rPr lang="en-US" sz="2200" dirty="0">
                <a:latin typeface="Arial"/>
              </a:rPr>
              <a:t>.</a:t>
            </a:r>
            <a:endParaRPr lang="ru-RU" sz="220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</a:rPr>
              <a:t>Natural soils arise only as </a:t>
            </a:r>
            <a:r>
              <a:rPr lang="en-US" sz="2200" b="1" dirty="0">
                <a:latin typeface="Arial"/>
              </a:rPr>
              <a:t>a result of the interaction of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basic landscape elements</a:t>
            </a:r>
            <a:r>
              <a:rPr lang="en-US" sz="220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200" dirty="0">
                <a:latin typeface="Arial"/>
              </a:rPr>
              <a:t>- parent material, air, natural waters, living and dead organisms.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i="1" dirty="0">
                <a:latin typeface="Arial"/>
              </a:rPr>
              <a:t>Natural landscapes </a:t>
            </a:r>
            <a:r>
              <a:rPr lang="en-US" sz="2200" dirty="0">
                <a:latin typeface="Arial"/>
              </a:rPr>
              <a:t>are structurally organized, evolving material </a:t>
            </a:r>
            <a:r>
              <a:rPr lang="en-US" sz="2200" b="1" dirty="0">
                <a:latin typeface="Arial"/>
              </a:rPr>
              <a:t>systems </a:t>
            </a:r>
            <a:r>
              <a:rPr lang="en-US" sz="2200" dirty="0">
                <a:latin typeface="Arial"/>
              </a:rPr>
              <a:t>consisting of interrelated and interdependent basic elements and one derived element - soils.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/>
                </a:solidFill>
                <a:latin typeface="Arial"/>
              </a:rPr>
              <a:t>Landscapes do not exist without basic elements</a:t>
            </a:r>
            <a:r>
              <a:rPr lang="en-US" dirty="0">
                <a:solidFill>
                  <a:schemeClr val="tx2"/>
                </a:solidFill>
                <a:latin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  <a:latin typeface="Arial"/>
              </a:rPr>
              <a:t>Landscapes </a:t>
            </a:r>
            <a:r>
              <a:rPr lang="en-US" b="1" dirty="0">
                <a:solidFill>
                  <a:schemeClr val="tx2"/>
                </a:solidFill>
                <a:latin typeface="Arial"/>
              </a:rPr>
              <a:t>without</a:t>
            </a:r>
            <a:r>
              <a:rPr lang="en-US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/>
              </a:rPr>
              <a:t>soils</a:t>
            </a:r>
            <a:r>
              <a:rPr lang="ru-RU" b="1" dirty="0">
                <a:solidFill>
                  <a:schemeClr val="tx2"/>
                </a:solidFill>
                <a:latin typeface="Arial"/>
              </a:rPr>
              <a:t>: </a:t>
            </a:r>
            <a:r>
              <a:rPr lang="ru-RU" b="1" dirty="0">
                <a:solidFill>
                  <a:schemeClr val="accent1"/>
                </a:solidFill>
                <a:latin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chemeClr val="accent1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chemeClr val="accent1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latin typeface="Arial"/>
              </a:rPr>
              <a:t>Soil and landscape systems are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homogeneous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200" dirty="0">
                <a:latin typeface="Arial"/>
              </a:rPr>
              <a:t>and consist of </a:t>
            </a:r>
            <a:r>
              <a:rPr lang="en-US" sz="2200" b="1" dirty="0">
                <a:solidFill>
                  <a:srgbClr val="C00000"/>
                </a:solidFill>
                <a:latin typeface="Arial"/>
              </a:rPr>
              <a:t>homogeneous</a:t>
            </a:r>
            <a:r>
              <a:rPr lang="en-US" sz="2200" dirty="0">
                <a:latin typeface="Arial"/>
              </a:rPr>
              <a:t> elements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AB08-5942-4A60-A4A9-23598FCBA0D0}"/>
              </a:ext>
            </a:extLst>
          </p:cNvPr>
          <p:cNvSpPr txBox="1">
            <a:spLocks/>
          </p:cNvSpPr>
          <p:nvPr/>
        </p:nvSpPr>
        <p:spPr>
          <a:xfrm>
            <a:off x="715819" y="263951"/>
            <a:ext cx="971965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chemeClr val="tx2"/>
                </a:solidFill>
              </a:rPr>
              <a:t>The truncated system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 Black" pitchFamily="50" charset="0"/>
              </a:rPr>
              <a:t>definitions of natural soils and landscapes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3B40E5-03BD-4388-B318-E09D5EB7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579" y="4709114"/>
            <a:ext cx="1816093" cy="115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0554F-1AE5-4DD3-B50A-08F145E4C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349" y="4241114"/>
            <a:ext cx="1379087" cy="16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39BFE5-A799-4D50-8A8A-D062C0F1F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3935" y="4241114"/>
            <a:ext cx="1379089" cy="16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6A71D-14F6-4D32-9ABC-7184E7EDFB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872" y="4709114"/>
            <a:ext cx="183481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2531F92-60FB-4B4D-8298-FA0A927624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4024" y="874644"/>
            <a:ext cx="10763951" cy="492819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+mn-lt"/>
              </a:rPr>
              <a:t>In fact, the system definition of soils was given by </a:t>
            </a:r>
            <a:r>
              <a:rPr lang="en-US" sz="2200" b="1" dirty="0">
                <a:latin typeface="+mn-lt"/>
              </a:rPr>
              <a:t>V.V. </a:t>
            </a:r>
            <a:r>
              <a:rPr lang="en-US" sz="2200" b="1" dirty="0" err="1">
                <a:latin typeface="+mn-lt"/>
              </a:rPr>
              <a:t>Dokuchaev</a:t>
            </a:r>
            <a:r>
              <a:rPr lang="en-US" sz="2200" b="1" dirty="0">
                <a:latin typeface="+mn-lt"/>
              </a:rPr>
              <a:t> (1886),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+mn-lt"/>
              </a:rPr>
              <a:t>although it does not correspond to the terminology of the systems approach.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200" dirty="0">
              <a:latin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+mn-lt"/>
              </a:rPr>
              <a:t>This definition sounds like this:</a:t>
            </a:r>
          </a:p>
          <a:p>
            <a:pPr marL="0" indent="0">
              <a:lnSpc>
                <a:spcPct val="120000"/>
              </a:lnSpc>
              <a:buNone/>
            </a:pPr>
            <a:endParaRPr lang="en-US" sz="800" dirty="0">
              <a:latin typeface="+mn-lt"/>
            </a:endParaRP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i="1" dirty="0">
                <a:latin typeface="+mn-lt"/>
              </a:rPr>
              <a:t>Soils are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natural bodies</a:t>
            </a:r>
            <a:r>
              <a:rPr lang="en-US" sz="2400" i="1" dirty="0">
                <a:latin typeface="+mn-lt"/>
              </a:rPr>
              <a:t>,</a:t>
            </a: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i="1" dirty="0">
                <a:latin typeface="+mn-lt"/>
              </a:rPr>
              <a:t>which are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rock </a:t>
            </a:r>
            <a:r>
              <a:rPr lang="en-US" sz="2400" i="1" dirty="0">
                <a:latin typeface="+mn-lt"/>
              </a:rPr>
              <a:t>horizons</a:t>
            </a: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i="1" dirty="0">
                <a:latin typeface="+mn-lt"/>
              </a:rPr>
              <a:t>found on the surface of the earth and near it</a:t>
            </a: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i="1" dirty="0">
                <a:latin typeface="+mn-lt"/>
              </a:rPr>
              <a:t>and more or less altered as a result of</a:t>
            </a: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i="1" dirty="0">
                <a:latin typeface="+mn-lt"/>
              </a:rPr>
              <a:t>the combined action of</a:t>
            </a:r>
          </a:p>
          <a:p>
            <a:pPr marL="1440000" indent="0">
              <a:lnSpc>
                <a:spcPct val="120000"/>
              </a:lnSpc>
              <a:buNone/>
            </a:pP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water</a:t>
            </a:r>
            <a:r>
              <a:rPr lang="en-US" sz="2400" i="1" dirty="0">
                <a:latin typeface="+mn-lt"/>
              </a:rPr>
              <a:t>,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air</a:t>
            </a:r>
            <a:r>
              <a:rPr lang="en-US" sz="2400" i="1" dirty="0">
                <a:latin typeface="+mn-lt"/>
              </a:rPr>
              <a:t> and various types of living and dead </a:t>
            </a:r>
            <a:r>
              <a:rPr lang="en-US" sz="2400" b="1" i="1" dirty="0">
                <a:solidFill>
                  <a:srgbClr val="C00000"/>
                </a:solidFill>
                <a:latin typeface="+mn-lt"/>
              </a:rPr>
              <a:t>organisms</a:t>
            </a:r>
            <a:r>
              <a:rPr lang="en-US" sz="2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16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FB68D4F-4689-4CE2-AE8D-DAE3AE3C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819" y="255790"/>
            <a:ext cx="10760363" cy="900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Emergent properties of natural soils and landscapes as systems</a:t>
            </a:r>
            <a:endParaRPr lang="ru-RU" b="1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85922D2-6089-4D5C-BA4E-8C7AF9EB203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15819" y="1467293"/>
            <a:ext cx="10763951" cy="50079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150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An emergent property of soils </a:t>
            </a:r>
            <a:r>
              <a:rPr lang="en-US" sz="2200" dirty="0">
                <a:latin typeface="+mj-lt"/>
              </a:rPr>
              <a:t>is </a:t>
            </a:r>
            <a:r>
              <a:rPr lang="en-US" sz="2200" b="1" dirty="0">
                <a:latin typeface="+mj-lt"/>
              </a:rPr>
              <a:t>the biogenic accumulation of chemical elements under the influence of vegetation</a:t>
            </a:r>
            <a:r>
              <a:rPr lang="en-US" sz="2200" dirty="0">
                <a:latin typeface="+mj-lt"/>
              </a:rPr>
              <a:t>, which largely ensures and maintains their fertility.</a:t>
            </a:r>
            <a:endParaRPr lang="ru-RU" sz="2200" dirty="0"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200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An emergent property of landscapes</a:t>
            </a:r>
            <a:r>
              <a:rPr lang="en-US" sz="2200" dirty="0">
                <a:latin typeface="+mj-lt"/>
              </a:rPr>
              <a:t> is </a:t>
            </a:r>
            <a:r>
              <a:rPr lang="en-US" sz="2200" b="1" dirty="0">
                <a:latin typeface="+mj-lt"/>
              </a:rPr>
              <a:t>favorable conditions for the existence of life on Earth</a:t>
            </a:r>
            <a:r>
              <a:rPr lang="en-US" sz="2200" dirty="0">
                <a:latin typeface="+mj-lt"/>
              </a:rPr>
              <a:t>.</a:t>
            </a:r>
            <a:endParaRPr lang="ru-RU" sz="22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+mj-lt"/>
              </a:rPr>
              <a:t>! </a:t>
            </a:r>
            <a:r>
              <a:rPr lang="en-US" sz="2000" dirty="0">
                <a:latin typeface="+mj-lt"/>
              </a:rPr>
              <a:t>Since all soils, like all landscapes, have one emergent property,</a:t>
            </a:r>
            <a:endParaRPr lang="ru-RU" sz="20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+mj-lt"/>
              </a:rPr>
              <a:t>they are located </a:t>
            </a:r>
            <a:r>
              <a:rPr lang="en-US" sz="2000" b="1" dirty="0">
                <a:latin typeface="+mj-lt"/>
              </a:rPr>
              <a:t>at the same hierarchical level</a:t>
            </a:r>
            <a:endParaRPr lang="ru-RU" sz="2000" b="1" dirty="0"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2000"/>
              </a:spcAft>
              <a:buNone/>
            </a:pPr>
            <a:r>
              <a:rPr lang="en-US" sz="2000" dirty="0">
                <a:latin typeface="+mj-lt"/>
              </a:rPr>
              <a:t>in the systems hierarchy.</a:t>
            </a:r>
            <a:endParaRPr lang="ru-RU" sz="20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+mj-lt"/>
              </a:rPr>
              <a:t>At the same time, soils in comparison with landscapes</a:t>
            </a:r>
            <a:endParaRPr lang="ru-RU" sz="2000" dirty="0"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2000"/>
              </a:spcAft>
              <a:buNone/>
            </a:pPr>
            <a:r>
              <a:rPr lang="en-US" sz="2000" dirty="0">
                <a:latin typeface="+mj-lt"/>
              </a:rPr>
              <a:t>are </a:t>
            </a:r>
            <a:r>
              <a:rPr lang="en-US" sz="2000" b="1" dirty="0">
                <a:latin typeface="+mj-lt"/>
              </a:rPr>
              <a:t>systems of a lower order</a:t>
            </a:r>
            <a:r>
              <a:rPr lang="en-US" sz="2000" dirty="0">
                <a:latin typeface="+mj-lt"/>
              </a:rPr>
              <a:t>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17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DAB08-5942-4A60-A4A9-23598FCBA0D0}"/>
              </a:ext>
            </a:extLst>
          </p:cNvPr>
          <p:cNvSpPr txBox="1">
            <a:spLocks/>
          </p:cNvSpPr>
          <p:nvPr/>
        </p:nvSpPr>
        <p:spPr>
          <a:xfrm>
            <a:off x="715819" y="263950"/>
            <a:ext cx="9719653" cy="900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algn="l" defTabSz="19050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58" kern="1200">
                <a:solidFill>
                  <a:srgbClr val="143C87"/>
                </a:solidFill>
                <a:latin typeface="Gotham Black" pitchFamily="50" charset="0"/>
                <a:ea typeface="+mj-ea"/>
                <a:cs typeface="+mj-cs"/>
              </a:defRPr>
            </a:lvl1pPr>
          </a:lstStyle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3C87"/>
              </a:solidFill>
              <a:effectLst/>
              <a:uLnTx/>
              <a:uFillTx/>
              <a:latin typeface="Gotham Black" pitchFamily="50" charset="0"/>
            </a:endParaRPr>
          </a:p>
          <a:p>
            <a:pPr marL="0" marR="0" lvl="0" indent="0" algn="ctr" defTabSz="19050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80" b="1" dirty="0"/>
              <a:t>Vertical structure of landscapes</a:t>
            </a:r>
            <a:r>
              <a:rPr lang="en-US" sz="2880" b="1" dirty="0">
                <a:solidFill>
                  <a:srgbClr val="C00000"/>
                </a:solidFill>
              </a:rPr>
              <a:t>:</a:t>
            </a:r>
            <a:endParaRPr kumimoji="0" lang="ru-RU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38257-F29A-4279-9A2B-EAB1FE841C9A}"/>
              </a:ext>
            </a:extLst>
          </p:cNvPr>
          <p:cNvSpPr txBox="1"/>
          <p:nvPr/>
        </p:nvSpPr>
        <p:spPr>
          <a:xfrm>
            <a:off x="715819" y="1198913"/>
            <a:ext cx="11181321" cy="5370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latin typeface="Arial"/>
              </a:rPr>
              <a:t>the order of the arrangement of horizontal layers of its elements relative to each other in a vertical section</a:t>
            </a:r>
            <a:r>
              <a:rPr lang="en-US" sz="2200" dirty="0">
                <a:latin typeface="Arial"/>
              </a:rPr>
              <a:t>, affecting the interaction and, as a consequence, the properties of landscapes and landscape elements.</a:t>
            </a:r>
            <a:endParaRPr lang="ru-RU" sz="220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endParaRPr kumimoji="0" lang="ru-RU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___________________________________________________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!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The boundaries of natural soils and landscapes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coincide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!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Natural landscapes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the basis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</a:rPr>
              <a:t>natural-anthropogenic landscapes</a:t>
            </a:r>
            <a:r>
              <a:rPr lang="ru-RU" sz="2000" dirty="0">
                <a:latin typeface="Arial"/>
              </a:rPr>
              <a:t>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76866F38-0211-4ED2-BAFE-056D895DF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608" y="2624550"/>
            <a:ext cx="3801439" cy="21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9AB6A292-EAF7-4163-AB75-CCB6E38ED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352" y="2624550"/>
            <a:ext cx="4016984" cy="21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FFBC56E4-CDE3-4562-B729-92CEE61AB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2631" y="2624550"/>
            <a:ext cx="3801440" cy="21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D8C481-046B-4398-8F07-472A6E63CEDA}"/>
              </a:ext>
            </a:extLst>
          </p:cNvPr>
          <p:cNvSpPr txBox="1"/>
          <p:nvPr/>
        </p:nvSpPr>
        <p:spPr>
          <a:xfrm>
            <a:off x="294860" y="4755776"/>
            <a:ext cx="3528000" cy="38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90504" rtl="0" eaLnBrk="1" fontAlgn="auto" latinLnBrk="0" hangingPunct="1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Air | Soils |  Parent material</a:t>
            </a:r>
            <a:endParaRPr kumimoji="0" lang="ru-RU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7D9E4-CE16-49BE-80B3-969163F96ABF}"/>
              </a:ext>
            </a:extLst>
          </p:cNvPr>
          <p:cNvSpPr txBox="1"/>
          <p:nvPr/>
        </p:nvSpPr>
        <p:spPr>
          <a:xfrm>
            <a:off x="3904894" y="4766325"/>
            <a:ext cx="4382212" cy="38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90504" rtl="0" eaLnBrk="1" fontAlgn="auto" latinLnBrk="0" hangingPunct="1">
              <a:lnSpc>
                <a:spcPct val="90000"/>
              </a:lnSpc>
              <a:spcBef>
                <a:spcPts val="20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Air </a:t>
            </a:r>
            <a:r>
              <a:rPr lang="en-US" sz="2095" dirty="0">
                <a:solidFill>
                  <a:prstClr val="black"/>
                </a:solidFill>
                <a:latin typeface="Gotham" panose="02000504050000020004" pitchFamily="2" charset="0"/>
              </a:rPr>
              <a:t>|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 Water | Soils </a:t>
            </a:r>
            <a:r>
              <a:rPr lang="en-US" sz="2095" dirty="0">
                <a:solidFill>
                  <a:prstClr val="black"/>
                </a:solidFill>
                <a:latin typeface="Gotham" panose="02000504050000020004" pitchFamily="2" charset="0"/>
              </a:rPr>
              <a:t>|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  Parent material</a:t>
            </a:r>
            <a:endParaRPr kumimoji="0" lang="ru-RU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DD183-BD41-43F0-BFD8-9AA7874F7332}"/>
              </a:ext>
            </a:extLst>
          </p:cNvPr>
          <p:cNvSpPr txBox="1"/>
          <p:nvPr/>
        </p:nvSpPr>
        <p:spPr>
          <a:xfrm>
            <a:off x="7978883" y="4750198"/>
            <a:ext cx="4226481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Air 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↔ 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Water | Soils </a:t>
            </a:r>
            <a:r>
              <a:rPr lang="en-US" sz="2095" dirty="0">
                <a:solidFill>
                  <a:prstClr val="black"/>
                </a:solidFill>
                <a:latin typeface="Gotham" panose="02000504050000020004" pitchFamily="2" charset="0"/>
              </a:rPr>
              <a:t>|</a:t>
            </a:r>
            <a:r>
              <a:rPr lang="ru-RU" sz="2095" dirty="0">
                <a:solidFill>
                  <a:prstClr val="black"/>
                </a:solidFill>
                <a:latin typeface="Gotham" panose="02000504050000020004" pitchFamily="2" charset="0"/>
              </a:rPr>
              <a:t> </a:t>
            </a:r>
            <a:r>
              <a:rPr kumimoji="0" lang="en-US" sz="20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</a:rPr>
              <a:t>Parent material</a:t>
            </a:r>
            <a:endParaRPr kumimoji="0" lang="ru-RU" sz="209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0070852"/>
      </p:ext>
    </p:extLst>
  </p:cSld>
  <p:clrMapOvr>
    <a:masterClrMapping/>
  </p:clrMapOvr>
</p:sld>
</file>

<file path=ppt/theme/theme1.xml><?xml version="1.0" encoding="utf-8"?>
<a:theme xmlns:a="http://schemas.openxmlformats.org/drawingml/2006/main" name="EUROSOIL 2021 -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SOIL 2021 - Presentation Template" id="{65E77C10-8B58-416F-B77A-9110CB6CEE6A}" vid="{5442BDA7-2920-4A5E-A702-3DC403B1813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DB435FBC4B64489BABE6A22C6C21E5" ma:contentTypeVersion="" ma:contentTypeDescription="Create a new document." ma:contentTypeScope="" ma:versionID="c2df9bde5d282c3e6fa6a7903454fd38">
  <xsd:schema xmlns:xsd="http://www.w3.org/2001/XMLSchema" xmlns:xs="http://www.w3.org/2001/XMLSchema" xmlns:p="http://schemas.microsoft.com/office/2006/metadata/properties" xmlns:ns2="e83f61d0-557f-4198-9b07-144b0e644a7e" xmlns:ns3="33cc2fe6-d691-4e39-a8a4-3bb83de63507" targetNamespace="http://schemas.microsoft.com/office/2006/metadata/properties" ma:root="true" ma:fieldsID="292af5e468467440c7acf978f4ba6dfb" ns2:_="" ns3:_="">
    <xsd:import namespace="e83f61d0-557f-4198-9b07-144b0e644a7e"/>
    <xsd:import namespace="33cc2fe6-d691-4e39-a8a4-3bb83de635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f61d0-557f-4198-9b07-144b0e644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c2fe6-d691-4e39-a8a4-3bb83de6350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3cc2fe6-d691-4e39-a8a4-3bb83de6350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0F02F32-6313-4AC9-915F-9AA2D96CE5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F5E010-E8DB-44EB-B184-EC91BCF4A4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3f61d0-557f-4198-9b07-144b0e644a7e"/>
    <ds:schemaRef ds:uri="33cc2fe6-d691-4e39-a8a4-3bb83de635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3AA43D-6088-464C-B358-D7815A25FC43}">
  <ds:schemaRefs>
    <ds:schemaRef ds:uri="http://schemas.microsoft.com/office/2006/metadata/properties"/>
    <ds:schemaRef ds:uri="http://schemas.microsoft.com/office/infopath/2007/PartnerControls"/>
    <ds:schemaRef ds:uri="33cc2fe6-d691-4e39-a8a4-3bb83de635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EUROSOIL 2021 - Presentation Template</Template>
  <TotalTime>11265</TotalTime>
  <Words>2029</Words>
  <Application>Microsoft Office PowerPoint</Application>
  <PresentationFormat>Широкоэкранный</PresentationFormat>
  <Paragraphs>209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Gotham</vt:lpstr>
      <vt:lpstr>Gotham Black</vt:lpstr>
      <vt:lpstr>Gotham Light</vt:lpstr>
      <vt:lpstr>Times New Roman</vt:lpstr>
      <vt:lpstr>EUROSOIL 2021 - Presentation Template</vt:lpstr>
      <vt:lpstr>Integration of soil and landscape information for sustainable soil and landscape  management and protection: a possible solution</vt:lpstr>
      <vt:lpstr>The need to integrate soil and landscape information into a single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Emergent properties of natural soils and landscapes as systems</vt:lpstr>
      <vt:lpstr>Презентация PowerPoint</vt:lpstr>
      <vt:lpstr>What is soil and landscape information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Based on the research results, the following articles have been published: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Candice Gabay</dc:creator>
  <cp:lastModifiedBy>Алекс</cp:lastModifiedBy>
  <cp:revision>160</cp:revision>
  <dcterms:created xsi:type="dcterms:W3CDTF">2021-06-01T08:38:40Z</dcterms:created>
  <dcterms:modified xsi:type="dcterms:W3CDTF">2021-08-26T12:37:56Z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0x01010053DB435FBC4B64489BABE6A22C6C21E5</vt:lpwstr>
  </property>
  <property fmtid="{D5CDD505-2E9C-101B-9397-08002B2CF9AE}" pid="3" name="Order">
    <vt:r8>80700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