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57" r:id="rId8"/>
    <p:sldId id="258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0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32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0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4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7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02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2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9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52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51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4F0CD-4387-45C6-94E6-383B518E2417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0DD30-AAE5-434C-AB35-20095CE07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Palatino Linotype" panose="02040502050505030304" pitchFamily="18" charset="0"/>
              </a:rPr>
              <a:t>Языковой «футуризм» Аристофана: звукоподражания и </a:t>
            </a:r>
            <a:r>
              <a:rPr lang="ru-RU" sz="4000" dirty="0" smtClean="0">
                <a:latin typeface="Palatino Linotype" panose="02040502050505030304" pitchFamily="18" charset="0"/>
              </a:rPr>
              <a:t>неологизмы</a:t>
            </a:r>
            <a:br>
              <a:rPr lang="ru-RU" sz="4000" dirty="0" smtClean="0">
                <a:latin typeface="Palatino Linotype" panose="02040502050505030304" pitchFamily="18" charset="0"/>
              </a:rPr>
            </a:br>
            <a:endParaRPr lang="ru-RU" sz="4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3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733469"/>
              </p:ext>
            </p:extLst>
          </p:nvPr>
        </p:nvGraphicFramePr>
        <p:xfrm>
          <a:off x="712470" y="320035"/>
          <a:ext cx="10515600" cy="615366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57800"/>
                <a:gridCol w="5257800"/>
              </a:tblGrid>
              <a:tr h="4985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Ἔπ</a:t>
                      </a:r>
                      <a:r>
                        <a:rPr lang="ru-RU" sz="1800" b="0" i="0" dirty="0" err="1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οψ</a:t>
                      </a:r>
                      <a:r>
                        <a:rPr lang="ru-RU" sz="1800" b="0" i="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ἐποπ</a:t>
                      </a:r>
                      <a:r>
                        <a:rPr lang="ru-RU" sz="1800" b="0" i="0" dirty="0" err="1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οῖ</a:t>
                      </a:r>
                      <a:r>
                        <a:rPr lang="ru-RU" sz="1800" b="0" i="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ποποποποποποπ</a:t>
                      </a:r>
                      <a:r>
                        <a:rPr lang="ru-RU" sz="1800" b="0" i="0" dirty="0" err="1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οῖ</a:t>
                      </a:r>
                      <a:r>
                        <a:rPr lang="ru-RU" sz="1800" b="0" i="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типичное звукоподражание </a:t>
                      </a:r>
                      <a:r>
                        <a:rPr lang="ru-RU" sz="1800" b="0" i="0" dirty="0" smtClean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удоду, косв. </a:t>
                      </a:r>
                      <a:r>
                        <a:rPr lang="ru-RU" sz="1800" b="0" i="0" dirty="0" smtClean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прямая</a:t>
                      </a:r>
                      <a:r>
                        <a:rPr lang="ru-RU" sz="1800" b="0" i="0" baseline="0" dirty="0" smtClean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smtClean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ономатопея</a:t>
                      </a:r>
                      <a:endParaRPr lang="ru-RU" sz="1800" b="0" i="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ἰτὼ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ἰτὼ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ἰτὼ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l-GR" sz="1800" b="0" i="0" dirty="0" err="1" smtClean="0">
                          <a:latin typeface="Palatino Linotype" panose="02040502050505030304" pitchFamily="18" charset="0"/>
                        </a:rPr>
                        <a:t>ἰτὼ</a:t>
                      </a:r>
                      <a:r>
                        <a:rPr lang="el-GR" sz="1800" b="0" i="0" dirty="0" smtClean="0">
                          <a:latin typeface="Palatino Linotype" panose="02040502050505030304" pitchFamily="18" charset="0"/>
                        </a:rPr>
                        <a:t>,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ἴτω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τις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ὧδε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τῶν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ἐμῶν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ὁμοπτέρων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 (частое повторение [о] и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[m]/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])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6102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230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ὅσοι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εὐσπόρους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ἀγροίκων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γύας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νέμεσθε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φῦλ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α μυρία κριθοτράγων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σπερμολόγων τε γένη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короткая строчка, поставленная по контрасту с остальными более длинными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ταχὺ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πετόμενα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μαλθακὴν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ἱέντα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γῆρυν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ὅσα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ἄλοκι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θαμὰ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235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βῶλον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ἀμφιτιττυβίζεθ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ὧδε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λεπτὸν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ономатопея, выраженная скоплением согласных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ἡδομένᾳ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φωνᾷ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 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короткая строчка, поставленная по контрасту с остальными более длинными</a:t>
                      </a:r>
                      <a:endParaRPr lang="ru-RU" sz="18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498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τιὸ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τιό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sz="1800" b="0" i="0" dirty="0" smtClean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77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605783"/>
              </p:ext>
            </p:extLst>
          </p:nvPr>
        </p:nvGraphicFramePr>
        <p:xfrm>
          <a:off x="643890" y="125730"/>
          <a:ext cx="10515600" cy="641883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368290"/>
                <a:gridCol w="5147310"/>
              </a:tblGrid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ὅσα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θ᾽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ὑμῶν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κατὰ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κήπους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ἐπὶ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κισσοῦ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κλάδεσι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νομὸν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ἔχει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короткая строчка, поставленная по контрасту с остальными более длинными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240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τά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τε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κατ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ὄρεα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τά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τε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κοτινοτράγα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τά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τε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κομαροφάγα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ἀνύσατε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πετόμενα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πρὸς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ἐμὰν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αὐδάν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τριοτὸ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τριοτὸ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τοτοβρίξ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οἵ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θ᾽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ἑλείας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παρ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αὐλῶνας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ὀξυστόμους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245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ἐμπίδας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κάπτεθ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᾽,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ὅσα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εὐδρόσους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γῆς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τόπους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ἔχετε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λειμῶνά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ἐρόεντα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Μαραθῶνος</a:t>
                      </a:r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ὄρνις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</a:t>
                      </a:r>
                      <a:r>
                        <a:rPr lang="ru-RU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τερυγο</a:t>
                      </a:r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ποίκιλός τ᾽ ἀτταγᾶς ἀτταγᾶς.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 +</a:t>
                      </a:r>
                      <a:r>
                        <a:rPr lang="ru-RU" sz="1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лексика </a:t>
                      </a:r>
                      <a:r>
                        <a:rPr lang="ru-RU" sz="17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ономатопеич</a:t>
                      </a:r>
                      <a:r>
                        <a:rPr lang="ru-RU" sz="1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этимологии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250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ὧν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ἐπὶ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πόντιον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οἶδμα</a:t>
                      </a:r>
                      <a:r>
                        <a:rPr lang="el-GR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θαλάσσης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73754">
                <a:tc>
                  <a:txBody>
                    <a:bodyPr/>
                    <a:lstStyle/>
                    <a:p>
                      <a:r>
                        <a:rPr lang="ru-RU" sz="17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φῦλ</a:t>
                      </a:r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α μετ᾽ ἀλκυόνεσσι ποτῆται, 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sz="1700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405286"/>
              </p:ext>
            </p:extLst>
          </p:nvPr>
        </p:nvGraphicFramePr>
        <p:xfrm>
          <a:off x="838200" y="503238"/>
          <a:ext cx="10515600" cy="61511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57800"/>
                <a:gridCol w="5257800"/>
              </a:tblGrid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δεῦρ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ἴτε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πευσόμενοι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τὰ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νεώτερα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πάντα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γὰρ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ἐνθάδε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φῦλ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ἀθροΐζομεν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οἰωνῶν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τανα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οδείρων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ономатопея, выраженная долгими гласными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255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ἥκει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γὰρ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τις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δριμὺς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πρέσβυς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καινὸς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γνώμην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короткая строчка, поставленная по контрасту с остальными более длинными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καινῶν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τ᾽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ἔργων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ἐγχειρητής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ἀλλ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ἴτ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᾽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ἐς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λόγους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ἅπαντα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δεῦρο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δεῦρο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δεῦρο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δεῦρο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косвенная ономатопея (ср. у Пиотровского: «Живо, живо, живо, живо!»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Χορὸς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: 260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τοροτοροτοροτοροτίξ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κικκαβαῦ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κικκαβαῦ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</a:p>
                  </a:txBody>
                  <a:tcPr/>
                </a:tc>
              </a:tr>
              <a:tr h="528868">
                <a:tc>
                  <a:txBody>
                    <a:bodyPr/>
                    <a:lstStyle/>
                    <a:p>
                      <a:r>
                        <a:rPr lang="el-G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τοροτοροτοροτορολιλιλίξ</a:t>
                      </a:r>
                      <a:r>
                        <a:rPr lang="el-G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</a:t>
                      </a:r>
                      <a:endParaRPr lang="ru-RU" b="0" i="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latin typeface="Palatino Linotype" panose="02040502050505030304" pitchFamily="18" charset="0"/>
                        </a:rPr>
                        <a:t>прямая ономатопея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51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Ar. Ra. 1284/5-1295 (Dover)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Ὅπως</a:t>
            </a:r>
            <a:r>
              <a:rPr lang="el-GR" dirty="0" smtClean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Ἀχαιῶν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δίθρονον</a:t>
            </a:r>
            <a:r>
              <a:rPr lang="el-GR" dirty="0">
                <a:latin typeface="Palatino Linotype" panose="02040502050505030304" pitchFamily="18" charset="0"/>
              </a:rPr>
              <a:t> κράτος, </a:t>
            </a:r>
            <a:r>
              <a:rPr lang="el-GR" dirty="0" err="1">
                <a:latin typeface="Palatino Linotype" panose="02040502050505030304" pitchFamily="18" charset="0"/>
              </a:rPr>
              <a:t>Ἑλλάδος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ἥβας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  <a:endParaRPr lang="el-G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φλαττοθραττοφλαττοθρατ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  <a:endParaRPr lang="el-G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Palatino Linotype" panose="02040502050505030304" pitchFamily="18" charset="0"/>
              </a:rPr>
              <a:t>Σφίγγα, </a:t>
            </a:r>
            <a:r>
              <a:rPr lang="el-GR" dirty="0" err="1">
                <a:latin typeface="Palatino Linotype" panose="02040502050505030304" pitchFamily="18" charset="0"/>
              </a:rPr>
              <a:t>δυσαμεριᾶν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πρύτανιν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κύνα</a:t>
            </a:r>
            <a:r>
              <a:rPr lang="el-GR" dirty="0">
                <a:latin typeface="Palatino Linotype" panose="02040502050505030304" pitchFamily="18" charset="0"/>
              </a:rPr>
              <a:t>, πέμπει,</a:t>
            </a: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φλαττοθραττοφλαττοθρατ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  <a:endParaRPr lang="el-G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err="1">
                <a:latin typeface="Palatino Linotype" panose="02040502050505030304" pitchFamily="18" charset="0"/>
              </a:rPr>
              <a:t>ξὺν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δορὶ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καὶ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χερὶ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πράκτορι</a:t>
            </a:r>
            <a:r>
              <a:rPr lang="el-GR" dirty="0">
                <a:latin typeface="Palatino Linotype" panose="02040502050505030304" pitchFamily="18" charset="0"/>
              </a:rPr>
              <a:t> θούριος </a:t>
            </a:r>
            <a:r>
              <a:rPr lang="el-GR" dirty="0" err="1">
                <a:latin typeface="Palatino Linotype" panose="02040502050505030304" pitchFamily="18" charset="0"/>
              </a:rPr>
              <a:t>ὄρνις</a:t>
            </a:r>
            <a:r>
              <a:rPr lang="el-GR" dirty="0">
                <a:latin typeface="Palatino Linotype" panose="02040502050505030304" pitchFamily="18" charset="0"/>
              </a:rPr>
              <a:t>,  </a:t>
            </a: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φλαττοθραττοφλαττοθρατ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  <a:endParaRPr lang="el-G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err="1">
                <a:latin typeface="Palatino Linotype" panose="02040502050505030304" pitchFamily="18" charset="0"/>
              </a:rPr>
              <a:t>κυρεῖν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παρασχὼν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ἰταμαῖς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κυσὶν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ἀεροφοίτοις</a:t>
            </a:r>
            <a:r>
              <a:rPr lang="el-GR" dirty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φλαττοθραττοφλαττοθρατ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  <a:endParaRPr lang="el-G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err="1">
                <a:latin typeface="Palatino Linotype" panose="02040502050505030304" pitchFamily="18" charset="0"/>
              </a:rPr>
              <a:t>τὸ</a:t>
            </a:r>
            <a:r>
              <a:rPr lang="el-GR" dirty="0">
                <a:latin typeface="Palatino Linotype" panose="02040502050505030304" pitchFamily="18" charset="0"/>
              </a:rPr>
              <a:t> </a:t>
            </a:r>
            <a:r>
              <a:rPr lang="el-GR" dirty="0" err="1">
                <a:latin typeface="Palatino Linotype" panose="02040502050505030304" pitchFamily="18" charset="0"/>
              </a:rPr>
              <a:t>συγκλινές</a:t>
            </a:r>
            <a:r>
              <a:rPr lang="el-GR" dirty="0">
                <a:latin typeface="Palatino Linotype" panose="02040502050505030304" pitchFamily="18" charset="0"/>
              </a:rPr>
              <a:t> τ' </a:t>
            </a:r>
            <a:r>
              <a:rPr lang="el-GR" dirty="0" err="1">
                <a:latin typeface="Palatino Linotype" panose="02040502050505030304" pitchFamily="18" charset="0"/>
              </a:rPr>
              <a:t>ἐπ</a:t>
            </a:r>
            <a:r>
              <a:rPr lang="el-GR" dirty="0">
                <a:latin typeface="Palatino Linotype" panose="02040502050505030304" pitchFamily="18" charset="0"/>
              </a:rPr>
              <a:t>' </a:t>
            </a:r>
            <a:r>
              <a:rPr lang="el-GR" dirty="0" err="1" smtClean="0">
                <a:latin typeface="Palatino Linotype" panose="02040502050505030304" pitchFamily="18" charset="0"/>
              </a:rPr>
              <a:t>Αἴαντι</a:t>
            </a:r>
            <a:r>
              <a:rPr lang="el-GR" dirty="0" smtClean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el-GR" dirty="0" err="1" smtClean="0">
                <a:latin typeface="Palatino Linotype" panose="02040502050505030304" pitchFamily="18" charset="0"/>
              </a:rPr>
              <a:t>φλαττοθραττοφλαττοθρατ</a:t>
            </a:r>
            <a:r>
              <a:rPr lang="el-GR" dirty="0" smtClean="0">
                <a:latin typeface="Palatino Linotype" panose="02040502050505030304" pitchFamily="18" charset="0"/>
              </a:rPr>
              <a:t>.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8620"/>
            <a:ext cx="10515600" cy="5788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Palatino Linotype" panose="02040502050505030304" pitchFamily="18" charset="0"/>
              </a:rPr>
              <a:t>	</a:t>
            </a:r>
            <a:r>
              <a:rPr lang="el-GR" sz="3600" dirty="0" err="1" smtClean="0">
                <a:latin typeface="Palatino Linotype" panose="02040502050505030304" pitchFamily="18" charset="0"/>
              </a:rPr>
              <a:t>λοπαδοτεμαχοσελαχογαλεο</a:t>
            </a:r>
            <a:r>
              <a:rPr lang="el-GR" sz="3600" dirty="0" smtClean="0">
                <a:latin typeface="Palatino Linotype" panose="02040502050505030304" pitchFamily="18" charset="0"/>
              </a:rPr>
              <a:t>-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1170</a:t>
            </a:r>
            <a:r>
              <a:rPr lang="ru-RU" sz="3600" dirty="0" smtClean="0">
                <a:latin typeface="Palatino Linotype" panose="02040502050505030304" pitchFamily="18" charset="0"/>
              </a:rPr>
              <a:t> </a:t>
            </a:r>
            <a:r>
              <a:rPr lang="el-GR" sz="3600" dirty="0" err="1" smtClean="0">
                <a:latin typeface="Palatino Linotype" panose="02040502050505030304" pitchFamily="18" charset="0"/>
              </a:rPr>
              <a:t>κρανιολειψανοδριμυποτριμματο</a:t>
            </a:r>
            <a:r>
              <a:rPr lang="el-GR" sz="3600" dirty="0" smtClean="0">
                <a:latin typeface="Palatino Linotype" panose="02040502050505030304" pitchFamily="18" charset="0"/>
              </a:rPr>
              <a:t>-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	</a:t>
            </a:r>
            <a:r>
              <a:rPr lang="el-GR" sz="3600" dirty="0" err="1" smtClean="0">
                <a:latin typeface="Palatino Linotype" panose="02040502050505030304" pitchFamily="18" charset="0"/>
              </a:rPr>
              <a:t>σιλφιο</a:t>
            </a:r>
            <a:r>
              <a:rPr lang="el-GR" sz="3600" u="sng" dirty="0" err="1" smtClean="0">
                <a:latin typeface="Palatino Linotype" panose="02040502050505030304" pitchFamily="18" charset="0"/>
              </a:rPr>
              <a:t>λιπαρο</a:t>
            </a:r>
            <a:r>
              <a:rPr lang="ru-RU" sz="3600" u="sng" dirty="0" smtClean="0">
                <a:latin typeface="Palatino Linotype" panose="02040502050505030304" pitchFamily="18" charset="0"/>
              </a:rPr>
              <a:t>/</a:t>
            </a:r>
            <a:r>
              <a:rPr lang="el-GR" sz="3600" u="sng" dirty="0" err="1" smtClean="0">
                <a:latin typeface="Palatino Linotype" panose="02040502050505030304" pitchFamily="18" charset="0"/>
              </a:rPr>
              <a:t>καραβο</a:t>
            </a:r>
            <a:r>
              <a:rPr lang="el-GR" sz="3600" dirty="0" err="1" smtClean="0">
                <a:latin typeface="Palatino Linotype" panose="02040502050505030304" pitchFamily="18" charset="0"/>
              </a:rPr>
              <a:t>μελιτοκατακεχυμενο</a:t>
            </a:r>
            <a:r>
              <a:rPr lang="el-GR" sz="3600" dirty="0" smtClean="0">
                <a:latin typeface="Palatino Linotype" panose="02040502050505030304" pitchFamily="18" charset="0"/>
              </a:rPr>
              <a:t>-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	</a:t>
            </a:r>
            <a:r>
              <a:rPr lang="el-GR" sz="3600" dirty="0" err="1" smtClean="0">
                <a:latin typeface="Palatino Linotype" panose="02040502050505030304" pitchFamily="18" charset="0"/>
              </a:rPr>
              <a:t>κιχλεπικοσσυφοφαττοπεριστερα</a:t>
            </a:r>
            <a:r>
              <a:rPr lang="el-GR" sz="3600" dirty="0" smtClean="0">
                <a:latin typeface="Palatino Linotype" panose="02040502050505030304" pitchFamily="18" charset="0"/>
              </a:rPr>
              <a:t>-  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	</a:t>
            </a:r>
            <a:r>
              <a:rPr lang="el-GR" sz="3600" dirty="0" err="1" smtClean="0">
                <a:latin typeface="Palatino Linotype" panose="02040502050505030304" pitchFamily="18" charset="0"/>
              </a:rPr>
              <a:t>λεκτρυονοπτο</a:t>
            </a:r>
            <a:r>
              <a:rPr lang="el-GR" sz="3600" u="sng" dirty="0" err="1" smtClean="0">
                <a:latin typeface="Palatino Linotype" panose="02040502050505030304" pitchFamily="18" charset="0"/>
              </a:rPr>
              <a:t>πι</a:t>
            </a:r>
            <a:r>
              <a:rPr lang="el-GR" sz="3600" u="sng" dirty="0" smtClean="0">
                <a:latin typeface="Palatino Linotype" panose="02040502050505030304" pitchFamily="18" charset="0"/>
              </a:rPr>
              <a:t>/</a:t>
            </a:r>
            <a:r>
              <a:rPr lang="el-GR" sz="3600" u="sng" dirty="0" err="1" smtClean="0">
                <a:latin typeface="Palatino Linotype" panose="02040502050505030304" pitchFamily="18" charset="0"/>
              </a:rPr>
              <a:t>κε</a:t>
            </a:r>
            <a:r>
              <a:rPr lang="el-GR" sz="3600" dirty="0" err="1" smtClean="0">
                <a:latin typeface="Palatino Linotype" panose="02040502050505030304" pitchFamily="18" charset="0"/>
              </a:rPr>
              <a:t>φαλλι</a:t>
            </a:r>
            <a:r>
              <a:rPr lang="el-GR" sz="3600" dirty="0" smtClean="0">
                <a:latin typeface="Palatino Linotype" panose="02040502050505030304" pitchFamily="18" charset="0"/>
              </a:rPr>
              <a:t>(δ)</a:t>
            </a:r>
            <a:r>
              <a:rPr lang="el-GR" sz="3600" dirty="0" err="1" smtClean="0">
                <a:latin typeface="Palatino Linotype" panose="02040502050505030304" pitchFamily="18" charset="0"/>
              </a:rPr>
              <a:t>οκιγκλοπε</a:t>
            </a:r>
            <a:r>
              <a:rPr lang="el-GR" sz="3600" dirty="0" smtClean="0">
                <a:latin typeface="Palatino Linotype" panose="02040502050505030304" pitchFamily="18" charset="0"/>
              </a:rPr>
              <a:t>-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	</a:t>
            </a:r>
            <a:r>
              <a:rPr lang="el-GR" sz="3600" dirty="0" err="1" smtClean="0">
                <a:latin typeface="Palatino Linotype" panose="02040502050505030304" pitchFamily="18" charset="0"/>
              </a:rPr>
              <a:t>λειολαγῳοσιραιοβαφητραγα</a:t>
            </a:r>
            <a:r>
              <a:rPr lang="el-GR" sz="3600" dirty="0" smtClean="0">
                <a:latin typeface="Palatino Linotype" panose="02040502050505030304" pitchFamily="18" charset="0"/>
              </a:rPr>
              <a:t>-</a:t>
            </a:r>
            <a:endParaRPr lang="el-GR" sz="36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sz="3600" dirty="0" smtClean="0">
                <a:latin typeface="Palatino Linotype" panose="02040502050505030304" pitchFamily="18" charset="0"/>
              </a:rPr>
              <a:t>1175</a:t>
            </a:r>
            <a:r>
              <a:rPr lang="ru-RU" sz="3600" dirty="0" smtClean="0">
                <a:latin typeface="Palatino Linotype" panose="02040502050505030304" pitchFamily="18" charset="0"/>
              </a:rPr>
              <a:t> </a:t>
            </a:r>
            <a:r>
              <a:rPr lang="el-GR" sz="3600" dirty="0" err="1" smtClean="0">
                <a:latin typeface="Palatino Linotype" panose="02040502050505030304" pitchFamily="18" charset="0"/>
              </a:rPr>
              <a:t>νοπτερυγών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0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5770"/>
            <a:ext cx="10515600" cy="57311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Велимир Хлебников. Мудрость </a:t>
            </a:r>
            <a:r>
              <a:rPr lang="ru-RU" dirty="0">
                <a:latin typeface="Palatino Linotype" panose="02040502050505030304" pitchFamily="18" charset="0"/>
              </a:rPr>
              <a:t>в </a:t>
            </a:r>
            <a:r>
              <a:rPr lang="ru-RU" dirty="0" smtClean="0">
                <a:latin typeface="Palatino Linotype" panose="02040502050505030304" pitchFamily="18" charset="0"/>
              </a:rPr>
              <a:t>силке. </a:t>
            </a:r>
            <a:r>
              <a:rPr lang="ru-RU" i="1" dirty="0" smtClean="0">
                <a:latin typeface="Palatino Linotype" panose="02040502050505030304" pitchFamily="18" charset="0"/>
              </a:rPr>
              <a:t>Утро </a:t>
            </a:r>
            <a:r>
              <a:rPr lang="ru-RU" i="1" dirty="0">
                <a:latin typeface="Palatino Linotype" panose="02040502050505030304" pitchFamily="18" charset="0"/>
              </a:rPr>
              <a:t>в </a:t>
            </a:r>
            <a:r>
              <a:rPr lang="ru-RU" i="1" dirty="0" smtClean="0">
                <a:latin typeface="Palatino Linotype" panose="02040502050505030304" pitchFamily="18" charset="0"/>
              </a:rPr>
              <a:t>лесу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Славка беботэу-вевять!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Вьюрок тьерти-едигреди!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Овсянка кри-ти-ти-ти тии!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Дубровник вьор-вэр-виру, сьек, сьек, сьек!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Дятел Тпрань! Тпрань, Тпрань а-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ань</a:t>
            </a:r>
            <a:r>
              <a:rPr lang="ru-RU" sz="2600" i="1" dirty="0" smtClean="0">
                <a:latin typeface="Palatino Linotype" panose="02040502050505030304" pitchFamily="18" charset="0"/>
              </a:rPr>
              <a:t>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Пеночка зелёная 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прынь</a:t>
            </a:r>
            <a:r>
              <a:rPr lang="ru-RU" sz="2600" i="1" dirty="0" smtClean="0">
                <a:latin typeface="Palatino Linotype" panose="02040502050505030304" pitchFamily="18" charset="0"/>
              </a:rPr>
              <a:t>, 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пцирэб</a:t>
            </a:r>
            <a:r>
              <a:rPr lang="ru-RU" sz="2600" i="1" dirty="0" smtClean="0">
                <a:latin typeface="Palatino Linotype" panose="02040502050505030304" pitchFamily="18" charset="0"/>
              </a:rPr>
              <a:t>, 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пциреб</a:t>
            </a:r>
            <a:r>
              <a:rPr lang="ru-RU" sz="2600" i="1" dirty="0" smtClean="0">
                <a:latin typeface="Palatino Linotype" panose="02040502050505030304" pitchFamily="18" charset="0"/>
              </a:rPr>
              <a:t>! 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Пцыреб</a:t>
            </a:r>
            <a:r>
              <a:rPr lang="ru-RU" sz="2600" i="1" dirty="0" smtClean="0">
                <a:latin typeface="Palatino Linotype" panose="02040502050505030304" pitchFamily="18" charset="0"/>
              </a:rPr>
              <a:t> </a:t>
            </a:r>
            <a:r>
              <a:rPr lang="ru-RU" sz="2600" i="1" dirty="0" err="1" smtClean="0">
                <a:latin typeface="Palatino Linotype" panose="02040502050505030304" pitchFamily="18" charset="0"/>
              </a:rPr>
              <a:t>э,сэ,сэ</a:t>
            </a:r>
            <a:r>
              <a:rPr lang="ru-RU" sz="2600" i="1" dirty="0" smtClean="0">
                <a:latin typeface="Palatino Linotype" panose="02040502050505030304" pitchFamily="18" charset="0"/>
              </a:rPr>
              <a:t>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Славка беботэу-вевять!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Лесное божество с распущенными волнистыми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волосами, с голубыми глазами, прижимает ребёнка.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Но знаю я, пока живу,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Что есть уа, что есть ау.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Покрывает поцелуями голову ребёнка.</a:t>
            </a:r>
          </a:p>
          <a:p>
            <a:pPr marL="0" indent="0">
              <a:buNone/>
            </a:pPr>
            <a:r>
              <a:rPr lang="ru-RU" sz="2600" i="1" dirty="0" smtClean="0">
                <a:latin typeface="Palatino Linotype" panose="02040502050505030304" pitchFamily="18" charset="0"/>
              </a:rPr>
              <a:t>Славка беботэу-вевять!</a:t>
            </a:r>
          </a:p>
          <a:p>
            <a:pPr marL="0" indent="0" algn="ctr">
              <a:buNone/>
            </a:pPr>
            <a:r>
              <a:rPr lang="ru-RU" sz="2600" dirty="0" smtClean="0">
                <a:latin typeface="Palatino Linotype" panose="02040502050505030304" pitchFamily="18" charset="0"/>
              </a:rPr>
              <a:t>1914</a:t>
            </a:r>
          </a:p>
          <a:p>
            <a:pPr marL="0" indent="0">
              <a:buNone/>
            </a:pPr>
            <a:endParaRPr lang="ru-RU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7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4330"/>
            <a:ext cx="10515600" cy="58226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 smtClean="0">
                <a:latin typeface="Palatino Linotype" panose="02040502050505030304" pitchFamily="18" charset="0"/>
              </a:rPr>
              <a:t>Д.И. Хармс. Весёлый старичок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Жил на свете старичок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Маленького роста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И смеялся старичок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Чрезвычайно просто: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«Ха-ха-ха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Да хе-хе-хе,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Хи-хи-хи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Да бух-бух!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Бу-бу-бу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Да бе-бе-бе,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Динь-динь-динь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    Да трюх-трюх!»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Раз, </a:t>
            </a:r>
            <a:r>
              <a:rPr lang="ru-RU" dirty="0" err="1" smtClean="0">
                <a:latin typeface="Palatino Linotype" panose="02040502050505030304" pitchFamily="18" charset="0"/>
              </a:rPr>
              <a:t>увидя</a:t>
            </a:r>
            <a:r>
              <a:rPr lang="ru-RU" dirty="0" smtClean="0">
                <a:latin typeface="Palatino Linotype" panose="02040502050505030304" pitchFamily="18" charset="0"/>
              </a:rPr>
              <a:t> паука,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Страшно испугался,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Но, схватившись за бока,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Громко рассмеялся:</a:t>
            </a:r>
          </a:p>
          <a:p>
            <a:pPr marL="0" indent="0">
              <a:buNone/>
            </a:pPr>
            <a:endParaRPr lang="ru-RU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9220" y="640080"/>
            <a:ext cx="264207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Palatino Linotype" panose="02040502050505030304" pitchFamily="18" charset="0"/>
              </a:rPr>
              <a:t> «Хи-хи-хи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Да ха-ха-ха,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Хо-хо-хо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Да гуль-гуль!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Ги-</a:t>
            </a:r>
            <a:r>
              <a:rPr lang="ru-RU" dirty="0" err="1" smtClean="0">
                <a:latin typeface="Palatino Linotype" panose="02040502050505030304" pitchFamily="18" charset="0"/>
              </a:rPr>
              <a:t>ги</a:t>
            </a:r>
            <a:r>
              <a:rPr lang="ru-RU" dirty="0" smtClean="0">
                <a:latin typeface="Palatino Linotype" panose="02040502050505030304" pitchFamily="18" charset="0"/>
              </a:rPr>
              <a:t>-</a:t>
            </a:r>
            <a:r>
              <a:rPr lang="ru-RU" dirty="0" err="1" smtClean="0">
                <a:latin typeface="Palatino Linotype" panose="02040502050505030304" pitchFamily="18" charset="0"/>
              </a:rPr>
              <a:t>ги</a:t>
            </a:r>
            <a:endParaRPr lang="ru-RU" dirty="0" smtClean="0">
              <a:latin typeface="Palatino Linotype" panose="02040502050505030304" pitchFamily="18" charset="0"/>
            </a:endParaRPr>
          </a:p>
          <a:p>
            <a:r>
              <a:rPr lang="ru-RU" dirty="0" smtClean="0">
                <a:latin typeface="Palatino Linotype" panose="02040502050505030304" pitchFamily="18" charset="0"/>
              </a:rPr>
              <a:t>    Да га-га-га,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Го-го-го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Да буль-буль!»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А </a:t>
            </a:r>
            <a:r>
              <a:rPr lang="ru-RU" dirty="0" err="1" smtClean="0">
                <a:latin typeface="Palatino Linotype" panose="02040502050505030304" pitchFamily="18" charset="0"/>
              </a:rPr>
              <a:t>увидя</a:t>
            </a:r>
            <a:r>
              <a:rPr lang="ru-RU" dirty="0" smtClean="0">
                <a:latin typeface="Palatino Linotype" panose="02040502050505030304" pitchFamily="18" charset="0"/>
              </a:rPr>
              <a:t> стрекозу,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Страшно рассердился,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Но от смеха на траву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Так и повалился: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«</a:t>
            </a:r>
            <a:r>
              <a:rPr lang="ru-RU" dirty="0" err="1" smtClean="0">
                <a:latin typeface="Palatino Linotype" panose="02040502050505030304" pitchFamily="18" charset="0"/>
              </a:rPr>
              <a:t>Гы-гы-гы</a:t>
            </a:r>
            <a:endParaRPr lang="ru-RU" dirty="0" smtClean="0">
              <a:latin typeface="Palatino Linotype" panose="02040502050505030304" pitchFamily="18" charset="0"/>
            </a:endParaRPr>
          </a:p>
          <a:p>
            <a:r>
              <a:rPr lang="ru-RU" dirty="0" smtClean="0">
                <a:latin typeface="Palatino Linotype" panose="02040502050505030304" pitchFamily="18" charset="0"/>
              </a:rPr>
              <a:t>    Да гу-гу-</a:t>
            </a:r>
            <a:r>
              <a:rPr lang="ru-RU" dirty="0" err="1" smtClean="0">
                <a:latin typeface="Palatino Linotype" panose="02040502050505030304" pitchFamily="18" charset="0"/>
              </a:rPr>
              <a:t>гу</a:t>
            </a:r>
            <a:endParaRPr lang="ru-RU" dirty="0" smtClean="0">
              <a:latin typeface="Palatino Linotype" panose="02040502050505030304" pitchFamily="18" charset="0"/>
            </a:endParaRPr>
          </a:p>
          <a:p>
            <a:r>
              <a:rPr lang="ru-RU" dirty="0" smtClean="0">
                <a:latin typeface="Palatino Linotype" panose="02040502050505030304" pitchFamily="18" charset="0"/>
              </a:rPr>
              <a:t>    Го-го-го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Да бах-бах!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Ой, ребята,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Не могу!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Ой, ребята,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             Ах, ах!»</a:t>
            </a:r>
          </a:p>
          <a:p>
            <a:pPr algn="r"/>
            <a:r>
              <a:rPr lang="ru-RU" dirty="0" smtClean="0">
                <a:latin typeface="Palatino Linotype" panose="02040502050505030304" pitchFamily="18" charset="0"/>
              </a:rPr>
              <a:t>1940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781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alatino Linotype" panose="02040502050505030304" pitchFamily="18" charset="0"/>
              </a:rPr>
              <a:t>Библиография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Lars </a:t>
            </a:r>
            <a:r>
              <a:rPr lang="en-US" dirty="0" err="1" smtClean="0">
                <a:latin typeface="Palatino Linotype" panose="02040502050505030304" pitchFamily="18" charset="0"/>
              </a:rPr>
              <a:t>Nordgren</a:t>
            </a:r>
            <a:r>
              <a:rPr lang="ru-RU" dirty="0" smtClean="0">
                <a:latin typeface="Palatino Linotype" panose="02040502050505030304" pitchFamily="18" charset="0"/>
              </a:rPr>
              <a:t>. </a:t>
            </a:r>
            <a:r>
              <a:rPr lang="en-US" dirty="0" smtClean="0">
                <a:latin typeface="Palatino Linotype" panose="02040502050505030304" pitchFamily="18" charset="0"/>
              </a:rPr>
              <a:t>Greek Interjections</a:t>
            </a:r>
            <a:r>
              <a:rPr lang="ru-RU" b="1" dirty="0" smtClean="0">
                <a:latin typeface="Palatino Linotype" panose="02040502050505030304" pitchFamily="18" charset="0"/>
              </a:rPr>
              <a:t>. </a:t>
            </a:r>
            <a:r>
              <a:rPr lang="en-US" dirty="0" smtClean="0">
                <a:latin typeface="Palatino Linotype" panose="02040502050505030304" pitchFamily="18" charset="0"/>
              </a:rPr>
              <a:t>Syntax</a:t>
            </a:r>
            <a:r>
              <a:rPr lang="en-US" dirty="0">
                <a:latin typeface="Palatino Linotype" panose="02040502050505030304" pitchFamily="18" charset="0"/>
              </a:rPr>
              <a:t>, Semantics and </a:t>
            </a:r>
            <a:r>
              <a:rPr lang="en-US" dirty="0" smtClean="0">
                <a:latin typeface="Palatino Linotype" panose="02040502050505030304" pitchFamily="18" charset="0"/>
              </a:rPr>
              <a:t>Pragmatics</a:t>
            </a:r>
            <a:r>
              <a:rPr lang="ru-RU" dirty="0" smtClean="0">
                <a:latin typeface="Palatino Linotype" panose="02040502050505030304" pitchFamily="18" charset="0"/>
              </a:rPr>
              <a:t>. </a:t>
            </a:r>
            <a:r>
              <a:rPr lang="en-US" dirty="0" smtClean="0">
                <a:latin typeface="Palatino Linotype" panose="02040502050505030304" pitchFamily="18" charset="0"/>
              </a:rPr>
              <a:t>Berlin/Boston</a:t>
            </a:r>
            <a:r>
              <a:rPr lang="ru-RU" dirty="0" smtClean="0">
                <a:latin typeface="Palatino Linotype" panose="02040502050505030304" pitchFamily="18" charset="0"/>
              </a:rPr>
              <a:t>: </a:t>
            </a:r>
            <a:r>
              <a:rPr lang="en-US" dirty="0">
                <a:latin typeface="Palatino Linotype" panose="02040502050505030304" pitchFamily="18" charset="0"/>
              </a:rPr>
              <a:t>Walter de </a:t>
            </a:r>
            <a:r>
              <a:rPr lang="en-US" dirty="0" err="1" smtClean="0">
                <a:latin typeface="Palatino Linotype" panose="02040502050505030304" pitchFamily="18" charset="0"/>
              </a:rPr>
              <a:t>Gruyter</a:t>
            </a:r>
            <a:r>
              <a:rPr lang="ru-RU" dirty="0" smtClean="0">
                <a:latin typeface="Palatino Linotype" panose="02040502050505030304" pitchFamily="18" charset="0"/>
              </a:rPr>
              <a:t>, 2015</a:t>
            </a:r>
          </a:p>
          <a:p>
            <a:r>
              <a:rPr lang="en-US" i="1" dirty="0" smtClean="0">
                <a:latin typeface="Palatino Linotype" panose="02040502050505030304" pitchFamily="18" charset="0"/>
              </a:rPr>
              <a:t>Juan </a:t>
            </a:r>
            <a:r>
              <a:rPr lang="en-US" i="1" dirty="0">
                <a:latin typeface="Palatino Linotype" panose="02040502050505030304" pitchFamily="18" charset="0"/>
              </a:rPr>
              <a:t>Miguel </a:t>
            </a:r>
            <a:r>
              <a:rPr lang="en-US" i="1" dirty="0" err="1">
                <a:latin typeface="Palatino Linotype" panose="02040502050505030304" pitchFamily="18" charset="0"/>
              </a:rPr>
              <a:t>Labiano</a:t>
            </a:r>
            <a:r>
              <a:rPr lang="en-US" i="1" dirty="0">
                <a:latin typeface="Palatino Linotype" panose="02040502050505030304" pitchFamily="18" charset="0"/>
              </a:rPr>
              <a:t> </a:t>
            </a:r>
            <a:r>
              <a:rPr lang="en-US" i="1" dirty="0" err="1">
                <a:latin typeface="Palatino Linotype" panose="02040502050505030304" pitchFamily="18" charset="0"/>
              </a:rPr>
              <a:t>Ilundain</a:t>
            </a:r>
            <a:r>
              <a:rPr lang="en-US" dirty="0">
                <a:latin typeface="Palatino Linotype" panose="02040502050505030304" pitchFamily="18" charset="0"/>
              </a:rPr>
              <a:t>. </a:t>
            </a:r>
            <a:r>
              <a:rPr lang="en-US" dirty="0" err="1">
                <a:latin typeface="Palatino Linotype" panose="02040502050505030304" pitchFamily="18" charset="0"/>
              </a:rPr>
              <a:t>Estudio</a:t>
            </a:r>
            <a:r>
              <a:rPr lang="en-US" dirty="0">
                <a:latin typeface="Palatino Linotype" panose="02040502050505030304" pitchFamily="18" charset="0"/>
              </a:rPr>
              <a:t> de las </a:t>
            </a:r>
            <a:r>
              <a:rPr lang="en-US" dirty="0" err="1">
                <a:latin typeface="Palatino Linotype" panose="02040502050505030304" pitchFamily="18" charset="0"/>
              </a:rPr>
              <a:t>interjecciones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en</a:t>
            </a:r>
            <a:r>
              <a:rPr lang="en-US" dirty="0">
                <a:latin typeface="Palatino Linotype" panose="02040502050505030304" pitchFamily="18" charset="0"/>
              </a:rPr>
              <a:t> las </a:t>
            </a:r>
            <a:r>
              <a:rPr lang="en-US" dirty="0" err="1">
                <a:latin typeface="Palatino Linotype" panose="02040502050505030304" pitchFamily="18" charset="0"/>
              </a:rPr>
              <a:t>Comedias</a:t>
            </a:r>
            <a:r>
              <a:rPr lang="en-US" dirty="0">
                <a:latin typeface="Palatino Linotype" panose="02040502050505030304" pitchFamily="18" charset="0"/>
              </a:rPr>
              <a:t> de </a:t>
            </a:r>
            <a:r>
              <a:rPr lang="en-US" dirty="0" err="1">
                <a:latin typeface="Palatino Linotype" panose="02040502050505030304" pitchFamily="18" charset="0"/>
              </a:rPr>
              <a:t>Aristófanes</a:t>
            </a:r>
            <a:r>
              <a:rPr lang="en-US" dirty="0">
                <a:latin typeface="Palatino Linotype" panose="02040502050505030304" pitchFamily="18" charset="0"/>
              </a:rPr>
              <a:t>. Amsterdam: Adolf M. </a:t>
            </a:r>
            <a:r>
              <a:rPr lang="en-US" dirty="0" err="1">
                <a:latin typeface="Palatino Linotype" panose="02040502050505030304" pitchFamily="18" charset="0"/>
              </a:rPr>
              <a:t>Hakkert</a:t>
            </a:r>
            <a:r>
              <a:rPr lang="en-US" dirty="0">
                <a:latin typeface="Palatino Linotype" panose="02040502050505030304" pitchFamily="18" charset="0"/>
              </a:rPr>
              <a:t> – </a:t>
            </a:r>
            <a:r>
              <a:rPr lang="en-US" dirty="0" smtClean="0">
                <a:latin typeface="Palatino Linotype" panose="02040502050505030304" pitchFamily="18" charset="0"/>
              </a:rPr>
              <a:t>Publisher</a:t>
            </a:r>
            <a:r>
              <a:rPr lang="ru-RU" dirty="0" smtClean="0">
                <a:latin typeface="Palatino Linotype" panose="02040502050505030304" pitchFamily="18" charset="0"/>
              </a:rPr>
              <a:t>, </a:t>
            </a:r>
            <a:r>
              <a:rPr lang="en-US" dirty="0" smtClean="0">
                <a:latin typeface="Palatino Linotype" panose="02040502050505030304" pitchFamily="18" charset="0"/>
              </a:rPr>
              <a:t>2000</a:t>
            </a:r>
            <a:endParaRPr lang="ru-RU" dirty="0">
              <a:latin typeface="Palatino Linotype" panose="02040502050505030304" pitchFamily="18" charset="0"/>
            </a:endParaRPr>
          </a:p>
          <a:p>
            <a:r>
              <a:rPr lang="en-US" i="1" dirty="0">
                <a:latin typeface="Palatino Linotype" panose="02040502050505030304" pitchFamily="18" charset="0"/>
              </a:rPr>
              <a:t>Juan Miguel </a:t>
            </a:r>
            <a:r>
              <a:rPr lang="en-US" i="1" dirty="0" err="1">
                <a:latin typeface="Palatino Linotype" panose="02040502050505030304" pitchFamily="18" charset="0"/>
              </a:rPr>
              <a:t>Labiano</a:t>
            </a:r>
            <a:r>
              <a:rPr lang="en-US" i="1" dirty="0">
                <a:latin typeface="Palatino Linotype" panose="02040502050505030304" pitchFamily="18" charset="0"/>
              </a:rPr>
              <a:t> </a:t>
            </a:r>
            <a:r>
              <a:rPr lang="en-US" i="1" dirty="0" err="1">
                <a:latin typeface="Palatino Linotype" panose="02040502050505030304" pitchFamily="18" charset="0"/>
              </a:rPr>
              <a:t>Ilundain</a:t>
            </a:r>
            <a:r>
              <a:rPr lang="en-US" dirty="0">
                <a:latin typeface="Palatino Linotype" panose="02040502050505030304" pitchFamily="18" charset="0"/>
              </a:rPr>
              <a:t>. </a:t>
            </a:r>
            <a:r>
              <a:rPr lang="en-US" dirty="0" err="1">
                <a:latin typeface="Palatino Linotype" panose="02040502050505030304" pitchFamily="18" charset="0"/>
              </a:rPr>
              <a:t>Interjecciones</a:t>
            </a:r>
            <a:r>
              <a:rPr lang="en-US" dirty="0">
                <a:latin typeface="Palatino Linotype" panose="02040502050505030304" pitchFamily="18" charset="0"/>
              </a:rPr>
              <a:t> y </a:t>
            </a:r>
            <a:r>
              <a:rPr lang="en-US" dirty="0" err="1">
                <a:latin typeface="Palatino Linotype" panose="02040502050505030304" pitchFamily="18" charset="0"/>
              </a:rPr>
              <a:t>Lengua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Conversacional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en</a:t>
            </a:r>
            <a:r>
              <a:rPr lang="en-US" dirty="0">
                <a:latin typeface="Palatino Linotype" panose="02040502050505030304" pitchFamily="18" charset="0"/>
              </a:rPr>
              <a:t> las </a:t>
            </a:r>
            <a:r>
              <a:rPr lang="en-US" dirty="0" err="1">
                <a:latin typeface="Palatino Linotype" panose="02040502050505030304" pitchFamily="18" charset="0"/>
              </a:rPr>
              <a:t>Comedias</a:t>
            </a:r>
            <a:r>
              <a:rPr lang="en-US" dirty="0">
                <a:latin typeface="Palatino Linotype" panose="02040502050505030304" pitchFamily="18" charset="0"/>
              </a:rPr>
              <a:t> de </a:t>
            </a:r>
            <a:r>
              <a:rPr lang="en-US" dirty="0" err="1">
                <a:latin typeface="Palatino Linotype" panose="02040502050505030304" pitchFamily="18" charset="0"/>
              </a:rPr>
              <a:t>Aristófanes</a:t>
            </a:r>
            <a:r>
              <a:rPr lang="en-US" dirty="0">
                <a:latin typeface="Palatino Linotype" panose="02040502050505030304" pitchFamily="18" charset="0"/>
              </a:rPr>
              <a:t>, </a:t>
            </a:r>
            <a:r>
              <a:rPr lang="ru-RU" dirty="0">
                <a:latin typeface="Palatino Linotype" panose="02040502050505030304" pitchFamily="18" charset="0"/>
              </a:rPr>
              <a:t>в книге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Sociedad</a:t>
            </a:r>
            <a:r>
              <a:rPr lang="en-US" dirty="0">
                <a:latin typeface="Palatino Linotype" panose="02040502050505030304" pitchFamily="18" charset="0"/>
              </a:rPr>
              <a:t>, </a:t>
            </a:r>
            <a:r>
              <a:rPr lang="en-US" dirty="0" err="1">
                <a:latin typeface="Palatino Linotype" panose="02040502050505030304" pitchFamily="18" charset="0"/>
              </a:rPr>
              <a:t>Política</a:t>
            </a:r>
            <a:r>
              <a:rPr lang="en-US" dirty="0">
                <a:latin typeface="Palatino Linotype" panose="02040502050505030304" pitchFamily="18" charset="0"/>
              </a:rPr>
              <a:t> y </a:t>
            </a:r>
            <a:r>
              <a:rPr lang="en-US" dirty="0" err="1">
                <a:latin typeface="Palatino Linotype" panose="02040502050505030304" pitchFamily="18" charset="0"/>
              </a:rPr>
              <a:t>Literatura</a:t>
            </a:r>
            <a:r>
              <a:rPr lang="en-US" dirty="0">
                <a:latin typeface="Palatino Linotype" panose="02040502050505030304" pitchFamily="18" charset="0"/>
              </a:rPr>
              <a:t>. </a:t>
            </a:r>
            <a:r>
              <a:rPr lang="en-US" dirty="0" err="1">
                <a:latin typeface="Palatino Linotype" panose="02040502050505030304" pitchFamily="18" charset="0"/>
              </a:rPr>
              <a:t>Comedia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Griega</a:t>
            </a:r>
            <a:r>
              <a:rPr lang="en-US" dirty="0">
                <a:latin typeface="Palatino Linotype" panose="02040502050505030304" pitchFamily="18" charset="0"/>
              </a:rPr>
              <a:t> Antigua. </a:t>
            </a:r>
            <a:r>
              <a:rPr lang="en-US" dirty="0" err="1">
                <a:latin typeface="Palatino Linotype" panose="02040502050505030304" pitchFamily="18" charset="0"/>
              </a:rPr>
              <a:t>Actas</a:t>
            </a:r>
            <a:r>
              <a:rPr lang="en-US" dirty="0">
                <a:latin typeface="Palatino Linotype" panose="02040502050505030304" pitchFamily="18" charset="0"/>
              </a:rPr>
              <a:t> del I </a:t>
            </a:r>
            <a:r>
              <a:rPr lang="en-US" dirty="0" err="1">
                <a:latin typeface="Palatino Linotype" panose="02040502050505030304" pitchFamily="18" charset="0"/>
              </a:rPr>
              <a:t>Congreso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Internacional</a:t>
            </a:r>
            <a:r>
              <a:rPr lang="en-US" dirty="0">
                <a:latin typeface="Palatino Linotype" panose="02040502050505030304" pitchFamily="18" charset="0"/>
              </a:rPr>
              <a:t>. Salamanca, </a:t>
            </a:r>
            <a:r>
              <a:rPr lang="en-US" dirty="0" err="1">
                <a:latin typeface="Palatino Linotype" panose="02040502050505030304" pitchFamily="18" charset="0"/>
              </a:rPr>
              <a:t>noviembre</a:t>
            </a:r>
            <a:r>
              <a:rPr lang="en-US" dirty="0">
                <a:latin typeface="Palatino Linotype" panose="02040502050505030304" pitchFamily="18" charset="0"/>
              </a:rPr>
              <a:t> 1996. Salamanca: Logo: </a:t>
            </a:r>
            <a:r>
              <a:rPr lang="en-US" dirty="0" err="1">
                <a:latin typeface="Palatino Linotype" panose="02040502050505030304" pitchFamily="18" charset="0"/>
              </a:rPr>
              <a:t>Asociación</a:t>
            </a:r>
            <a:r>
              <a:rPr lang="en-US" dirty="0">
                <a:latin typeface="Palatino Linotype" panose="02040502050505030304" pitchFamily="18" charset="0"/>
              </a:rPr>
              <a:t> Española de </a:t>
            </a:r>
            <a:r>
              <a:rPr lang="en-US" dirty="0" err="1">
                <a:latin typeface="Palatino Linotype" panose="02040502050505030304" pitchFamily="18" charset="0"/>
              </a:rPr>
              <a:t>Estudios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sobre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Lengua</a:t>
            </a:r>
            <a:r>
              <a:rPr lang="en-US" dirty="0">
                <a:latin typeface="Palatino Linotype" panose="02040502050505030304" pitchFamily="18" charset="0"/>
              </a:rPr>
              <a:t>, </a:t>
            </a:r>
            <a:r>
              <a:rPr lang="en-US" dirty="0" err="1">
                <a:latin typeface="Palatino Linotype" panose="02040502050505030304" pitchFamily="18" charset="0"/>
              </a:rPr>
              <a:t>Pensamiento</a:t>
            </a:r>
            <a:r>
              <a:rPr lang="en-US" dirty="0">
                <a:latin typeface="Palatino Linotype" panose="02040502050505030304" pitchFamily="18" charset="0"/>
              </a:rPr>
              <a:t> y </a:t>
            </a:r>
            <a:r>
              <a:rPr lang="en-US" dirty="0" err="1">
                <a:latin typeface="Palatino Linotype" panose="02040502050505030304" pitchFamily="18" charset="0"/>
              </a:rPr>
              <a:t>Cultura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Clásica</a:t>
            </a:r>
            <a:r>
              <a:rPr lang="ru-RU" dirty="0">
                <a:latin typeface="Palatino Linotype" panose="02040502050505030304" pitchFamily="18" charset="0"/>
              </a:rPr>
              <a:t>,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>
                <a:latin typeface="Palatino Linotype" panose="02040502050505030304" pitchFamily="18" charset="0"/>
              </a:rPr>
              <a:t>1997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34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732</Words>
  <Application>Microsoft Office PowerPoint</Application>
  <PresentationFormat>Широкоэкранный</PresentationFormat>
  <Paragraphs>142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Times New Roman</vt:lpstr>
      <vt:lpstr>Тема Office</vt:lpstr>
      <vt:lpstr>Языковой «футуризм» Аристофана: звукоподражания и неологизмы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Библиография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Языковой «футуризм» Аристофана: звукоподражания и неологизмы </dc:title>
  <dc:creator>Tycho Dauidianus</dc:creator>
  <cp:lastModifiedBy>Tycho Dauidianus</cp:lastModifiedBy>
  <cp:revision>17</cp:revision>
  <dcterms:created xsi:type="dcterms:W3CDTF">2017-03-16T23:37:20Z</dcterms:created>
  <dcterms:modified xsi:type="dcterms:W3CDTF">2017-03-17T01:54:02Z</dcterms:modified>
</cp:coreProperties>
</file>