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70" r:id="rId4"/>
    <p:sldId id="259" r:id="rId5"/>
    <p:sldId id="273" r:id="rId6"/>
    <p:sldId id="267" r:id="rId7"/>
    <p:sldId id="274" r:id="rId8"/>
    <p:sldId id="266" r:id="rId9"/>
    <p:sldId id="275" r:id="rId10"/>
    <p:sldId id="27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86" autoAdjust="0"/>
    <p:restoredTop sz="94660"/>
  </p:normalViewPr>
  <p:slideViewPr>
    <p:cSldViewPr snapToGrid="0">
      <p:cViewPr varScale="1">
        <p:scale>
          <a:sx n="56" d="100"/>
          <a:sy n="56" d="100"/>
        </p:scale>
        <p:origin x="58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9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2EBB-0343-452B-B8F6-6AE210BBDF05}" type="datetimeFigureOut">
              <a:rPr lang="ru-RU" smtClean="0"/>
              <a:t>09.07.2022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8712-B57C-40E2-A4AE-D6508194A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505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2EBB-0343-452B-B8F6-6AE210BBDF05}" type="datetimeFigureOut">
              <a:rPr lang="ru-RU" smtClean="0"/>
              <a:t>09.07.2022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8712-B57C-40E2-A4AE-D6508194A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720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2EBB-0343-452B-B8F6-6AE210BBDF05}" type="datetimeFigureOut">
              <a:rPr lang="ru-RU" smtClean="0"/>
              <a:t>09.07.2022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8712-B57C-40E2-A4AE-D6508194A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10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2EBB-0343-452B-B8F6-6AE210BBDF05}" type="datetimeFigureOut">
              <a:rPr lang="ru-RU" smtClean="0"/>
              <a:t>09.07.2022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8712-B57C-40E2-A4AE-D6508194A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05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2EBB-0343-452B-B8F6-6AE210BBDF05}" type="datetimeFigureOut">
              <a:rPr lang="ru-RU" smtClean="0"/>
              <a:t>09.07.2022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8712-B57C-40E2-A4AE-D6508194A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401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2EBB-0343-452B-B8F6-6AE210BBDF05}" type="datetimeFigureOut">
              <a:rPr lang="ru-RU" smtClean="0"/>
              <a:t>09.07.2022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8712-B57C-40E2-A4AE-D6508194A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819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2EBB-0343-452B-B8F6-6AE210BBDF05}" type="datetimeFigureOut">
              <a:rPr lang="ru-RU" smtClean="0"/>
              <a:t>09.07.2022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8712-B57C-40E2-A4AE-D6508194A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351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2EBB-0343-452B-B8F6-6AE210BBDF05}" type="datetimeFigureOut">
              <a:rPr lang="ru-RU" smtClean="0"/>
              <a:t>09.07.2022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8712-B57C-40E2-A4AE-D6508194A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485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2EBB-0343-452B-B8F6-6AE210BBDF05}" type="datetimeFigureOut">
              <a:rPr lang="ru-RU" smtClean="0"/>
              <a:t>09.07.2022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8712-B57C-40E2-A4AE-D6508194A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900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2EBB-0343-452B-B8F6-6AE210BBDF05}" type="datetimeFigureOut">
              <a:rPr lang="ru-RU" smtClean="0"/>
              <a:t>09.07.2022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8712-B57C-40E2-A4AE-D6508194A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742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2EBB-0343-452B-B8F6-6AE210BBDF05}" type="datetimeFigureOut">
              <a:rPr lang="ru-RU" smtClean="0"/>
              <a:t>09.07.2022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8712-B57C-40E2-A4AE-D6508194A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65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2EBB-0343-452B-B8F6-6AE210BBDF05}" type="datetimeFigureOut">
              <a:rPr lang="ru-RU" smtClean="0"/>
              <a:t>09.07.2022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78712-B57C-40E2-A4AE-D6508194A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36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9120" y="812800"/>
            <a:ext cx="8747760" cy="430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Жигалин А.Д.</a:t>
            </a:r>
            <a:r>
              <a:rPr lang="ru-RU" sz="2400" b="1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Архипова Е.В.</a:t>
            </a:r>
            <a:r>
              <a:rPr lang="ru-RU" sz="2400" b="1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Анисимова О.В.</a:t>
            </a:r>
            <a:r>
              <a:rPr lang="ru-RU" sz="2400" b="1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БИОГЕОСФЕРА: ЭКОЛОГИЧЕСКИЕ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ФУНКЦИИ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1-Институт физики Земли РАН; МГУ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kern="5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им. М.В. Ломоносова, </a:t>
            </a:r>
            <a:r>
              <a:rPr lang="ru-RU" sz="2400" b="1" kern="5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Москва,</a:t>
            </a:r>
            <a:r>
              <a:rPr lang="en-US" sz="2400" b="1" kern="5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zhigalin.alek@yandex.ru</a:t>
            </a:r>
            <a:r>
              <a:rPr lang="ru-RU" sz="2400" b="1" kern="5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Государственный университет «Дубна»,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Дубна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olenageo@mail.ru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ol_anisimova@mail.ru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89600" y="5296394"/>
            <a:ext cx="6096000" cy="12772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Bef>
                <a:spcPts val="60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833C0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Международная </a:t>
            </a:r>
            <a:r>
              <a:rPr lang="ru-RU" b="1" dirty="0">
                <a:solidFill>
                  <a:srgbClr val="833C0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научно-практическая конференция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Bef>
                <a:spcPts val="300"/>
              </a:spcBef>
              <a:spcAft>
                <a:spcPts val="0"/>
              </a:spcAft>
            </a:pPr>
            <a:r>
              <a:rPr lang="ru-RU" b="1" dirty="0">
                <a:solidFill>
                  <a:srgbClr val="833C0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«АКТУАЛЬНЫЕ ПРОБЛЕМЫ ЭКОЛОГИИ И ПРИРОДОПОЛЬЗОВАНИЯ»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ru-RU" b="1" dirty="0">
                <a:solidFill>
                  <a:srgbClr val="833C0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Москва</a:t>
            </a:r>
            <a:r>
              <a:rPr lang="en-US" b="1" dirty="0">
                <a:solidFill>
                  <a:srgbClr val="833C0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b="1" dirty="0">
                <a:solidFill>
                  <a:srgbClr val="833C0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21-23 апреля </a:t>
            </a:r>
            <a:r>
              <a:rPr lang="en-US" b="1" dirty="0">
                <a:solidFill>
                  <a:srgbClr val="833C0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</a:t>
            </a:r>
            <a:r>
              <a:rPr lang="ru-RU" b="1" dirty="0">
                <a:solidFill>
                  <a:srgbClr val="833C0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22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7611" y="150222"/>
            <a:ext cx="10295709" cy="6498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>
              <a:lnSpc>
                <a:spcPct val="114000"/>
              </a:lnSpc>
              <a:spcAft>
                <a:spcPts val="600"/>
              </a:spcAft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Биогеосфера, с которой мы относительно знакомы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600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млн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лет, а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предполагаем, что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гораздо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дольше – более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3,5 млрд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лет, представляет уникальный феномен нашей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обозримой Вселенной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80000">
              <a:lnSpc>
                <a:spcPct val="114000"/>
              </a:lnSpc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Благодаря свойствам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(функциям) воспроизводиться,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поддерживать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непрерывный процесс движения органической материи, химического вещества и энергии,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«сфера Жизни» является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единственной надеждой Человечества узнать, какой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катастрофой из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ряда возможных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может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завершиться эксперимент сосуществования неживого и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живого, что любопытно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</a:p>
          <a:p>
            <a:pPr algn="ctr">
              <a:lnSpc>
                <a:spcPct val="114000"/>
              </a:lnSpc>
              <a:spcBef>
                <a:spcPts val="1200"/>
              </a:spcBef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ВСЕМ СПАСИБО!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78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3960" y="1063536"/>
            <a:ext cx="996696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Экологическая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функция биогеосферы может быть определена как свойство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живой оболочки Земли поддерживать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направлять эволюцию уникального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феномена органической жизни на Земле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Эволюция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биогеосферы демонстрирует повышение уровня ее структурной организации за счет использования энергетических и материальных ресурсов неживой природы,  синтеза первичной биомассы и преобразования ее в непрерывном круговороте вещества, энергии и информации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indent="180000">
              <a:spcBef>
                <a:spcPts val="1200"/>
              </a:spcBef>
            </a:pPr>
            <a:r>
              <a:rPr 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ОЙКУМЕНА СОЗДАНА БИОСФЕРОЙ </a:t>
            </a:r>
            <a:r>
              <a:rPr lang="ru-RU" sz="40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ru-RU" sz="4000" b="1" dirty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3200" b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13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8202" y="792818"/>
            <a:ext cx="110871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Экологическая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история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Земли началась с палеозойской эры 500-600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млн лет назад. «Взрыв Жизни» произошел ~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419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млн лет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назад в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начале девонского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периода. В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дальнейшем наблюдалось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прогрессирующее развитие биосферы.</a:t>
            </a:r>
          </a:p>
          <a:p>
            <a:pPr>
              <a:spcBef>
                <a:spcPts val="1200"/>
              </a:spcBef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Живые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организмы в процессе исторической коэволюции демонстрировали способность адаптации к происходившим на планете изменениям. Прослеживается непрерывная смена видового состава животного и растительного мира, в процессе которой одни виды растительных сообществ и животного мира исчезали, уступая место новым, способным адаптироваться к изменяющимся условиям</a:t>
            </a:r>
          </a:p>
        </p:txBody>
      </p:sp>
    </p:spTree>
    <p:extLst>
      <p:ext uri="{BB962C8B-B14F-4D97-AF65-F5344CB8AC3E}">
        <p14:creationId xmlns:p14="http://schemas.microsoft.com/office/powerpoint/2010/main" val="408249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588848"/>
              </p:ext>
            </p:extLst>
          </p:nvPr>
        </p:nvGraphicFramePr>
        <p:xfrm>
          <a:off x="2374958" y="776178"/>
          <a:ext cx="7364113" cy="5677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Image" r:id="rId3" imgW="12389400" imgH="8386560" progId="Photoshop.Image.6">
                  <p:embed/>
                </p:oleObj>
              </mc:Choice>
              <mc:Fallback>
                <p:oleObj name="Image" r:id="rId3" imgW="12389400" imgH="8386560" progId="Photoshop.Image.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74958" y="776178"/>
                        <a:ext cx="7364113" cy="5677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77417" y="855333"/>
            <a:ext cx="71628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500 млн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831606" y="855333"/>
            <a:ext cx="77724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702936" y="855333"/>
            <a:ext cx="77724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7-2 млн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335079" y="193060"/>
            <a:ext cx="5443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Стратиграфия фанерозоя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86471" y="6453964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Монин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1977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84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адпись 28"/>
          <p:cNvSpPr txBox="1"/>
          <p:nvPr/>
        </p:nvSpPr>
        <p:spPr>
          <a:xfrm>
            <a:off x="2366220" y="402530"/>
            <a:ext cx="7234517" cy="6382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Экологические функции </a:t>
            </a:r>
            <a:r>
              <a:rPr lang="ru-RU" sz="28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биогеосферы </a:t>
            </a:r>
            <a:endParaRPr lang="ru-RU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Надпись 34"/>
          <p:cNvSpPr txBox="1"/>
          <p:nvPr/>
        </p:nvSpPr>
        <p:spPr>
          <a:xfrm>
            <a:off x="466390" y="1670439"/>
            <a:ext cx="2790432" cy="58698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Ресурсная</a:t>
            </a:r>
          </a:p>
        </p:txBody>
      </p:sp>
      <p:sp>
        <p:nvSpPr>
          <p:cNvPr id="15" name="Надпись 37"/>
          <p:cNvSpPr txBox="1"/>
          <p:nvPr/>
        </p:nvSpPr>
        <p:spPr>
          <a:xfrm>
            <a:off x="3418726" y="1689489"/>
            <a:ext cx="2357550" cy="5869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Динамическая</a:t>
            </a:r>
          </a:p>
        </p:txBody>
      </p:sp>
      <p:sp>
        <p:nvSpPr>
          <p:cNvPr id="16" name="Надпись 36"/>
          <p:cNvSpPr txBox="1"/>
          <p:nvPr/>
        </p:nvSpPr>
        <p:spPr>
          <a:xfrm>
            <a:off x="5938180" y="1689489"/>
            <a:ext cx="2847938" cy="58698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Геохимическая</a:t>
            </a:r>
          </a:p>
        </p:txBody>
      </p:sp>
      <p:sp>
        <p:nvSpPr>
          <p:cNvPr id="17" name="Надпись 36"/>
          <p:cNvSpPr txBox="1"/>
          <p:nvPr/>
        </p:nvSpPr>
        <p:spPr>
          <a:xfrm>
            <a:off x="8948022" y="1689489"/>
            <a:ext cx="2847938" cy="58698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Геофизическая</a:t>
            </a:r>
            <a:endParaRPr lang="ru-RU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адпись 9"/>
          <p:cNvSpPr txBox="1"/>
          <p:nvPr/>
        </p:nvSpPr>
        <p:spPr>
          <a:xfrm>
            <a:off x="527171" y="2482593"/>
            <a:ext cx="2790433" cy="29428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Обеспечение</a:t>
            </a:r>
            <a:r>
              <a:rPr lang="ru-RU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2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</a:t>
            </a:r>
            <a:r>
              <a:rPr lang="ru-RU" sz="2200" b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ерриториальны</a:t>
            </a:r>
            <a:r>
              <a:rPr lang="ru-RU" sz="2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-ми</a:t>
            </a:r>
            <a:r>
              <a:rPr lang="ru-RU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200" b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акваториаль-ными</a:t>
            </a:r>
            <a:r>
              <a:rPr lang="ru-RU" sz="2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атмосфер-</a:t>
            </a:r>
            <a:r>
              <a:rPr lang="ru-RU" sz="2200" b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ными</a:t>
            </a:r>
            <a:r>
              <a:rPr lang="ru-RU" sz="2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пространст</a:t>
            </a:r>
            <a:r>
              <a:rPr lang="ru-RU" sz="2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-венными ресурса-ми</a:t>
            </a:r>
            <a:r>
              <a:rPr lang="ru-RU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водой </a:t>
            </a:r>
            <a:r>
              <a:rPr lang="ru-RU" sz="2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ru-RU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пищей</a:t>
            </a:r>
          </a:p>
        </p:txBody>
      </p:sp>
      <p:sp>
        <p:nvSpPr>
          <p:cNvPr id="19" name="Надпись 10"/>
          <p:cNvSpPr txBox="1"/>
          <p:nvPr/>
        </p:nvSpPr>
        <p:spPr>
          <a:xfrm>
            <a:off x="3441376" y="2503169"/>
            <a:ext cx="2312250" cy="16573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Обеспечение</a:t>
            </a:r>
            <a:r>
              <a:rPr lang="ru-RU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возможности </a:t>
            </a:r>
            <a:r>
              <a:rPr lang="ru-RU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миграции </a:t>
            </a:r>
            <a:endParaRPr lang="ru-RU" sz="2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ru-RU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адаптации</a:t>
            </a:r>
          </a:p>
        </p:txBody>
      </p:sp>
      <p:sp>
        <p:nvSpPr>
          <p:cNvPr id="22" name="Надпись 11"/>
          <p:cNvSpPr txBox="1"/>
          <p:nvPr/>
        </p:nvSpPr>
        <p:spPr>
          <a:xfrm>
            <a:off x="5992324" y="2503169"/>
            <a:ext cx="2802639" cy="398748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Обеспечение</a:t>
            </a:r>
            <a:r>
              <a:rPr lang="ru-RU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оптимального количественного 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качественного 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газового состава атмосферы и 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гидросферы, </a:t>
            </a:r>
            <a:r>
              <a:rPr lang="ru-RU" sz="2200" b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нако</a:t>
            </a:r>
            <a:r>
              <a:rPr lang="ru-RU" sz="2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200" b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пление</a:t>
            </a:r>
            <a:r>
              <a:rPr lang="ru-RU" sz="2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необходи-мых</a:t>
            </a:r>
            <a:r>
              <a:rPr lang="ru-RU" sz="2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для </a:t>
            </a:r>
            <a:r>
              <a:rPr lang="ru-RU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биоты 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минералов </a:t>
            </a:r>
          </a:p>
        </p:txBody>
      </p:sp>
      <p:sp>
        <p:nvSpPr>
          <p:cNvPr id="23" name="Надпись 14"/>
          <p:cNvSpPr txBox="1"/>
          <p:nvPr/>
        </p:nvSpPr>
        <p:spPr>
          <a:xfrm>
            <a:off x="9033662" y="2482594"/>
            <a:ext cx="2762298" cy="36480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Обеспечение 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накопления, 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усвоения </a:t>
            </a:r>
            <a:r>
              <a:rPr lang="ru-RU" sz="2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транс- формации </a:t>
            </a:r>
            <a:r>
              <a:rPr lang="ru-RU" sz="2200" b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сол</a:t>
            </a:r>
            <a:r>
              <a:rPr lang="ru-RU" sz="2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2200" b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нечной</a:t>
            </a:r>
            <a:r>
              <a:rPr lang="ru-RU" sz="2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электро- магнитной и теп-</a:t>
            </a:r>
            <a:r>
              <a:rPr lang="ru-RU" sz="2200" b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ловой</a:t>
            </a:r>
            <a:r>
              <a:rPr lang="ru-RU" sz="2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энергии</a:t>
            </a:r>
            <a:r>
              <a:rPr lang="ru-RU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 также тепла 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земных недр</a:t>
            </a:r>
          </a:p>
        </p:txBody>
      </p:sp>
    </p:spTree>
    <p:extLst>
      <p:ext uri="{BB962C8B-B14F-4D97-AF65-F5344CB8AC3E}">
        <p14:creationId xmlns:p14="http://schemas.microsoft.com/office/powerpoint/2010/main" val="287107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0640" y="1188856"/>
            <a:ext cx="10165080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>
              <a:lnSpc>
                <a:spcPct val="115000"/>
              </a:lnSpc>
              <a:spcAft>
                <a:spcPts val="6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РЕСУРСНАЯ ЭКОЛОГИЧЕСКАЯ ФУНКЦИЯ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определяет свойство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биоты к воспроизводству жи­во­го ве­ще­ст­ва, на­ка­п­ли­ваю­ще­го­ся и удер­жи­ваю­ще­го энер­гию.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000">
              <a:lnSpc>
                <a:spcPct val="115000"/>
              </a:lnSpc>
              <a:spcAft>
                <a:spcPts val="600"/>
              </a:spcAft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Это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свойство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биосферы, присущее всем биотическим компонентам,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позволяет при наличии абиотических ресурсов (солнечной радиации, географического и геологического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пространства, а также питательных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органических и минеральных веществ) поддерживать свое существование на уровне,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определяемом влиянием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природных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факторов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12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560276"/>
            <a:ext cx="10668000" cy="562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lnSpc>
                <a:spcPct val="115000"/>
              </a:lnSpc>
              <a:spcAft>
                <a:spcPts val="600"/>
              </a:spcAft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ДИНАМИЧЕСКАЯ ЭКОЛОГИЧЕСКАЯ ФУНКЦИЯ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определяет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свойство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обеспечивать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биоте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возможность перемещения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экспансии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суше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акватории Мирового океана, атмосфере, а также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приобретения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адаптационных «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навыков» выживания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изменении геологических условий.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80340">
              <a:lnSpc>
                <a:spcPct val="115000"/>
              </a:lnSpc>
              <a:spcAft>
                <a:spcPts val="600"/>
              </a:spcAft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Динамические процессы (экспансия – занятие 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«свободных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ниш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сукцессия –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замещение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менее приспособленных представителей животного и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растительного мира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обеспечиваются солнечной энергией и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тепловой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энергией 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земных недр.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63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040" y="350656"/>
            <a:ext cx="11353800" cy="6075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ГЕОХИМИЧЕСКАЯ ЭКОЛОГИЧЕСКАЯ ФУНКЦИЯ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определяет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способность живой оболочки Земли обеспечивать и поддерживать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оптимальный газовый состав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атмосферы и гидросферы.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Функции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живого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вещества:</a:t>
            </a:r>
          </a:p>
          <a:p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концентрационная – способность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живых организмов аккумулировать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природные элементы, обеспечивать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миграцию газов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атмосферу и обратно; </a:t>
            </a:r>
          </a:p>
          <a:p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транспортная – перенос, перераспределение и связывание вещества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энергии;</a:t>
            </a:r>
            <a:endParaRPr lang="ru-RU" sz="26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 деструктивная – преобразование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«погибшей» органики и костного вещества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минеральную пищевую базу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продуцентов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средообразующая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участие в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изменении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окружающей среды,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трансформации её в природно-техничес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кую</a:t>
            </a:r>
            <a:endParaRPr lang="ru-RU" sz="2600" b="1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48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8874" y="1109226"/>
            <a:ext cx="10942320" cy="4586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ГЕОФИЗИЧЕСКАЯ ЭКОЛОГИЧЕСКАЯ ФУНКЦИЯ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определяет свойство природных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техногенных физических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полей (электромагнитного поля солнечного излучения и тепловой энергии) поддерживать энергетический гомеостазис для всех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 живого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вещества.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34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Роль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живого вещества заключается в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создании с использованием солнечной энергии химических соединений, которые, распадаясь, производят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химическую работу.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42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598</Words>
  <Application>Microsoft Office PowerPoint</Application>
  <PresentationFormat>Широкоэкранный</PresentationFormat>
  <Paragraphs>56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Times New Roman</vt:lpstr>
      <vt:lpstr>Тема Office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 </cp:lastModifiedBy>
  <cp:revision>70</cp:revision>
  <dcterms:created xsi:type="dcterms:W3CDTF">2022-01-29T14:25:17Z</dcterms:created>
  <dcterms:modified xsi:type="dcterms:W3CDTF">2022-07-09T08:34:51Z</dcterms:modified>
</cp:coreProperties>
</file>