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9" r:id="rId3"/>
    <p:sldId id="269" r:id="rId4"/>
    <p:sldId id="270" r:id="rId5"/>
    <p:sldId id="271" r:id="rId6"/>
    <p:sldId id="272" r:id="rId7"/>
    <p:sldId id="262" r:id="rId8"/>
    <p:sldId id="260" r:id="rId9"/>
    <p:sldId id="278" r:id="rId10"/>
    <p:sldId id="277" r:id="rId11"/>
    <p:sldId id="286" r:id="rId12"/>
    <p:sldId id="273" r:id="rId13"/>
    <p:sldId id="274" r:id="rId14"/>
    <p:sldId id="275" r:id="rId15"/>
    <p:sldId id="282" r:id="rId16"/>
    <p:sldId id="283" r:id="rId17"/>
    <p:sldId id="284" r:id="rId18"/>
    <p:sldId id="276" r:id="rId19"/>
    <p:sldId id="263" r:id="rId20"/>
    <p:sldId id="267" r:id="rId21"/>
    <p:sldId id="279" r:id="rId22"/>
    <p:sldId id="280" r:id="rId23"/>
    <p:sldId id="285" r:id="rId24"/>
    <p:sldId id="26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20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iLe$hkiN:Users:iLeShkin:Downloads:Data_for_SE_article_on_Cloud_computing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iLe$hkiN:Users:iLeShkin:Downloads:stat_page_all_charts_2015-3.xls" TargetMode="External"/><Relationship Id="rId2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Workbook7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iLe$hkiN:Users:iLeShkin:Downloads:6415e33f-5360-4882-8bd3-b885d878c487_v2-2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iLe$hkiN:Users:iLeShkin:Downloads:Data_for_SE_article_on_Cloud_computing-2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2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senia:Downloads:progn3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iLe$hkiN:Users:iLeShkin:Downloads:Data_for_SE_article_on_Cloud_computing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Chart%202%20in%20Microsoft%20Office%20Word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sz="1400">
                <a:latin typeface="Times New Roman"/>
                <a:cs typeface="Times New Roman"/>
              </a:defRPr>
            </a:pPr>
            <a:r>
              <a:rPr lang="ru-RU" sz="1400">
                <a:latin typeface="Times New Roman"/>
                <a:cs typeface="Times New Roman"/>
              </a:rPr>
              <a:t>Рост числа пользователей Интернет</a:t>
            </a:r>
            <a:r>
              <a:rPr lang="ru-RU" sz="1400" baseline="0">
                <a:latin typeface="Times New Roman"/>
                <a:cs typeface="Times New Roman"/>
              </a:rPr>
              <a:t> в мире</a:t>
            </a:r>
            <a:endParaRPr lang="en-US" sz="1400">
              <a:latin typeface="Times New Roman"/>
              <a:cs typeface="Times New Roman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Кол-во пользователей интернет</c:v>
                </c:pt>
              </c:strCache>
            </c:strRef>
          </c:tx>
          <c:invertIfNegative val="0"/>
          <c:cat>
            <c:numRef>
              <c:f>Sheet1!$A$2:$A$23</c:f>
              <c:numCache>
                <c:formatCode>General</c:formatCode>
                <c:ptCount val="22"/>
                <c:pt idx="0">
                  <c:v>1993.0</c:v>
                </c:pt>
                <c:pt idx="1">
                  <c:v>1994.0</c:v>
                </c:pt>
                <c:pt idx="2">
                  <c:v>1995.0</c:v>
                </c:pt>
                <c:pt idx="3">
                  <c:v>1996.0</c:v>
                </c:pt>
                <c:pt idx="4">
                  <c:v>1997.0</c:v>
                </c:pt>
                <c:pt idx="5">
                  <c:v>1998.0</c:v>
                </c:pt>
                <c:pt idx="6">
                  <c:v>1999.0</c:v>
                </c:pt>
                <c:pt idx="7">
                  <c:v>2000.0</c:v>
                </c:pt>
                <c:pt idx="8">
                  <c:v>2001.0</c:v>
                </c:pt>
                <c:pt idx="9">
                  <c:v>2002.0</c:v>
                </c:pt>
                <c:pt idx="10">
                  <c:v>2003.0</c:v>
                </c:pt>
                <c:pt idx="11">
                  <c:v>2004.0</c:v>
                </c:pt>
                <c:pt idx="12">
                  <c:v>2005.0</c:v>
                </c:pt>
                <c:pt idx="13">
                  <c:v>2006.0</c:v>
                </c:pt>
                <c:pt idx="14">
                  <c:v>2007.0</c:v>
                </c:pt>
                <c:pt idx="15">
                  <c:v>2008.0</c:v>
                </c:pt>
                <c:pt idx="16">
                  <c:v>2009.0</c:v>
                </c:pt>
                <c:pt idx="17">
                  <c:v>2010.0</c:v>
                </c:pt>
                <c:pt idx="18">
                  <c:v>2011.0</c:v>
                </c:pt>
                <c:pt idx="19">
                  <c:v>2012.0</c:v>
                </c:pt>
                <c:pt idx="20">
                  <c:v>2013.0</c:v>
                </c:pt>
                <c:pt idx="21">
                  <c:v>2014.0</c:v>
                </c:pt>
              </c:numCache>
            </c:numRef>
          </c:cat>
          <c:val>
            <c:numRef>
              <c:f>Sheet1!$B$2:$B$23</c:f>
              <c:numCache>
                <c:formatCode>_-* #\ ##0.0_-;\-* #\ ##0.0_-;_-* "-"??_-;_-@_-</c:formatCode>
                <c:ptCount val="22"/>
                <c:pt idx="0">
                  <c:v>1.416157E7</c:v>
                </c:pt>
                <c:pt idx="1">
                  <c:v>2.545459E7</c:v>
                </c:pt>
                <c:pt idx="2">
                  <c:v>4.48389E7</c:v>
                </c:pt>
                <c:pt idx="3">
                  <c:v>7.743386E7</c:v>
                </c:pt>
                <c:pt idx="4">
                  <c:v>1.2075831E8</c:v>
                </c:pt>
                <c:pt idx="5">
                  <c:v>1.8802393E8</c:v>
                </c:pt>
                <c:pt idx="6">
                  <c:v>2.8086667E8</c:v>
                </c:pt>
                <c:pt idx="7">
                  <c:v>4.1342519E8</c:v>
                </c:pt>
                <c:pt idx="8">
                  <c:v>5.0060924E8</c:v>
                </c:pt>
                <c:pt idx="9">
                  <c:v>6.626636E8</c:v>
                </c:pt>
                <c:pt idx="10">
                  <c:v>7.7855568E8</c:v>
                </c:pt>
                <c:pt idx="11">
                  <c:v>9.1006018E8</c:v>
                </c:pt>
                <c:pt idx="12">
                  <c:v>1.029717906E9</c:v>
                </c:pt>
                <c:pt idx="13">
                  <c:v>1.157500065E9</c:v>
                </c:pt>
                <c:pt idx="14">
                  <c:v>1.373040542E9</c:v>
                </c:pt>
                <c:pt idx="15">
                  <c:v>1.562067594E9</c:v>
                </c:pt>
                <c:pt idx="16">
                  <c:v>1.752333178E9</c:v>
                </c:pt>
                <c:pt idx="17">
                  <c:v>2.034259368E9</c:v>
                </c:pt>
                <c:pt idx="18">
                  <c:v>2.272463038E9</c:v>
                </c:pt>
                <c:pt idx="19">
                  <c:v>2.511615523E9</c:v>
                </c:pt>
                <c:pt idx="20">
                  <c:v>2.712239573E9</c:v>
                </c:pt>
                <c:pt idx="21">
                  <c:v>2.925249355E9</c:v>
                </c:pt>
              </c:numCache>
            </c:numRef>
          </c:val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Население</c:v>
                </c:pt>
              </c:strCache>
            </c:strRef>
          </c:tx>
          <c:invertIfNegative val="0"/>
          <c:val>
            <c:numRef>
              <c:f>Sheet1!$D$2:$D$23</c:f>
              <c:numCache>
                <c:formatCode>_-* #\ ##0.0_-;\-* #\ ##0.0_-;_-* "-"??_-;_-@_-</c:formatCode>
                <c:ptCount val="22"/>
                <c:pt idx="0">
                  <c:v>5.57886511E9</c:v>
                </c:pt>
                <c:pt idx="1">
                  <c:v>5.66108635E9</c:v>
                </c:pt>
                <c:pt idx="2">
                  <c:v>5.74182241E9</c:v>
                </c:pt>
                <c:pt idx="3">
                  <c:v>5.82101675E9</c:v>
                </c:pt>
                <c:pt idx="4">
                  <c:v>5.89868834E9</c:v>
                </c:pt>
                <c:pt idx="5">
                  <c:v>5.97530366E9</c:v>
                </c:pt>
                <c:pt idx="6">
                  <c:v>6.05147801E9</c:v>
                </c:pt>
                <c:pt idx="7">
                  <c:v>6.12770043E9</c:v>
                </c:pt>
                <c:pt idx="8">
                  <c:v>6.20414703E9</c:v>
                </c:pt>
                <c:pt idx="9">
                  <c:v>6.28085382E9</c:v>
                </c:pt>
                <c:pt idx="10">
                  <c:v>6.35799175E9</c:v>
                </c:pt>
                <c:pt idx="11">
                  <c:v>6.4357056E9</c:v>
                </c:pt>
                <c:pt idx="12">
                  <c:v>6.51409461E9</c:v>
                </c:pt>
                <c:pt idx="13">
                  <c:v>6.59322798E9</c:v>
                </c:pt>
                <c:pt idx="14">
                  <c:v>6.67310594E9</c:v>
                </c:pt>
                <c:pt idx="15">
                  <c:v>6.75364923E9</c:v>
                </c:pt>
                <c:pt idx="16">
                  <c:v>6.83472193E9</c:v>
                </c:pt>
                <c:pt idx="17">
                  <c:v>6.91618348E9</c:v>
                </c:pt>
                <c:pt idx="18">
                  <c:v>6.99799876E9</c:v>
                </c:pt>
                <c:pt idx="19">
                  <c:v>7.08007242E9</c:v>
                </c:pt>
                <c:pt idx="20">
                  <c:v>7.16211943E9</c:v>
                </c:pt>
                <c:pt idx="21">
                  <c:v>7.243784121E9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053546904"/>
        <c:axId val="2053549944"/>
      </c:barChart>
      <c:catAx>
        <c:axId val="2053546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053549944"/>
        <c:crosses val="autoZero"/>
        <c:auto val="1"/>
        <c:lblAlgn val="ctr"/>
        <c:lblOffset val="100"/>
        <c:noMultiLvlLbl val="0"/>
      </c:catAx>
      <c:valAx>
        <c:axId val="2053549944"/>
        <c:scaling>
          <c:orientation val="minMax"/>
        </c:scaling>
        <c:delete val="0"/>
        <c:axPos val="l"/>
        <c:majorGridlines/>
        <c:numFmt formatCode="_-* #\ ##0.0_-;\-* #\ ##0.0_-;_-* &quot;-&quot;??_-;_-@_-" sourceLinked="1"/>
        <c:majorTickMark val="none"/>
        <c:minorTickMark val="none"/>
        <c:tickLblPos val="nextTo"/>
        <c:crossAx val="205354690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sz="1400">
                <a:latin typeface="Times New Roman"/>
                <a:cs typeface="Times New Roman"/>
              </a:defRPr>
            </a:pPr>
            <a:r>
              <a:rPr lang="ru-RU" sz="1400">
                <a:latin typeface="Times New Roman"/>
                <a:cs typeface="Times New Roman"/>
              </a:rPr>
              <a:t>Развитие ИКТ</a:t>
            </a:r>
            <a:r>
              <a:rPr lang="en-US" sz="1400">
                <a:latin typeface="Times New Roman"/>
                <a:cs typeface="Times New Roman"/>
              </a:rPr>
              <a:t>, 2001-2015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0735059292287259"/>
          <c:y val="0.113333114610674"/>
          <c:w val="0.895168769566455"/>
          <c:h val="0.437944663167104"/>
        </c:manualLayout>
      </c:layout>
      <c:lineChart>
        <c:grouping val="standard"/>
        <c:varyColors val="0"/>
        <c:ser>
          <c:idx val="0"/>
          <c:order val="0"/>
          <c:tx>
            <c:strRef>
              <c:f>'Global ICT Developments'!$A$6</c:f>
              <c:strCache>
                <c:ptCount val="1"/>
                <c:pt idx="0">
                  <c:v>Мобильные-сотовые телефоны</c:v>
                </c:pt>
              </c:strCache>
            </c:strRef>
          </c:tx>
          <c:cat>
            <c:strRef>
              <c:f>'Global ICT Developments'!$B$5:$P$5</c:f>
              <c:strCach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2015*</c:v>
                </c:pt>
              </c:strCache>
            </c:strRef>
          </c:cat>
          <c:val>
            <c:numRef>
              <c:f>'Global ICT Developments'!$B$6:$P$6</c:f>
              <c:numCache>
                <c:formatCode>0.0</c:formatCode>
                <c:ptCount val="15"/>
                <c:pt idx="0">
                  <c:v>15.4643657542232</c:v>
                </c:pt>
                <c:pt idx="1">
                  <c:v>18.38266741056728</c:v>
                </c:pt>
                <c:pt idx="2">
                  <c:v>22.22112960738946</c:v>
                </c:pt>
                <c:pt idx="3">
                  <c:v>27.31103352910321</c:v>
                </c:pt>
                <c:pt idx="4">
                  <c:v>33.91753491665484</c:v>
                </c:pt>
                <c:pt idx="5">
                  <c:v>41.71657818418327</c:v>
                </c:pt>
                <c:pt idx="6">
                  <c:v>50.592543786411</c:v>
                </c:pt>
                <c:pt idx="7">
                  <c:v>59.72636647538364</c:v>
                </c:pt>
                <c:pt idx="8">
                  <c:v>67.95203619325807</c:v>
                </c:pt>
                <c:pt idx="9">
                  <c:v>76.56255565475628</c:v>
                </c:pt>
                <c:pt idx="10">
                  <c:v>83.83848353824771</c:v>
                </c:pt>
                <c:pt idx="11">
                  <c:v>88.08110632518304</c:v>
                </c:pt>
                <c:pt idx="12">
                  <c:v>93.14009016941628</c:v>
                </c:pt>
                <c:pt idx="13">
                  <c:v>96.07177813676108</c:v>
                </c:pt>
                <c:pt idx="14">
                  <c:v>96.78348930595438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'Global ICT Developments'!$A$7</c:f>
              <c:strCache>
                <c:ptCount val="1"/>
                <c:pt idx="0">
                  <c:v>Лица, использующие Интернет</c:v>
                </c:pt>
              </c:strCache>
            </c:strRef>
          </c:tx>
          <c:cat>
            <c:strRef>
              <c:f>'Global ICT Developments'!$B$5:$P$5</c:f>
              <c:strCach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2015*</c:v>
                </c:pt>
              </c:strCache>
            </c:strRef>
          </c:cat>
          <c:val>
            <c:numRef>
              <c:f>'Global ICT Developments'!$B$7:$P$7</c:f>
              <c:numCache>
                <c:formatCode>0.0</c:formatCode>
                <c:ptCount val="15"/>
                <c:pt idx="0">
                  <c:v>7.954755609777139</c:v>
                </c:pt>
                <c:pt idx="1">
                  <c:v>10.70384303547515</c:v>
                </c:pt>
                <c:pt idx="2">
                  <c:v>12.28590389157247</c:v>
                </c:pt>
                <c:pt idx="3">
                  <c:v>14.095771809582</c:v>
                </c:pt>
                <c:pt idx="4">
                  <c:v>15.80753685936833</c:v>
                </c:pt>
                <c:pt idx="5">
                  <c:v>17.55589324073112</c:v>
                </c:pt>
                <c:pt idx="6">
                  <c:v>20.57573421925486</c:v>
                </c:pt>
                <c:pt idx="7">
                  <c:v>23.12923786051761</c:v>
                </c:pt>
                <c:pt idx="8">
                  <c:v>25.6386901354754</c:v>
                </c:pt>
                <c:pt idx="9">
                  <c:v>29.41303354860709</c:v>
                </c:pt>
                <c:pt idx="10">
                  <c:v>32.47304145039271</c:v>
                </c:pt>
                <c:pt idx="11">
                  <c:v>35.47443268331641</c:v>
                </c:pt>
                <c:pt idx="12">
                  <c:v>37.78945014170171</c:v>
                </c:pt>
                <c:pt idx="13">
                  <c:v>40.57124600140599</c:v>
                </c:pt>
                <c:pt idx="14">
                  <c:v>43.35471502414016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'Global ICT Developments'!$A$8</c:f>
              <c:strCache>
                <c:ptCount val="1"/>
                <c:pt idx="0">
                  <c:v>Фиксированная телефонная  связь</c:v>
                </c:pt>
              </c:strCache>
            </c:strRef>
          </c:tx>
          <c:cat>
            <c:strRef>
              <c:f>'Global ICT Developments'!$B$5:$P$5</c:f>
              <c:strCach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2015*</c:v>
                </c:pt>
              </c:strCache>
            </c:strRef>
          </c:cat>
          <c:val>
            <c:numRef>
              <c:f>'Global ICT Developments'!$B$8:$P$8</c:f>
              <c:numCache>
                <c:formatCode>0.0</c:formatCode>
                <c:ptCount val="15"/>
                <c:pt idx="0">
                  <c:v>16.64244648083454</c:v>
                </c:pt>
                <c:pt idx="1">
                  <c:v>17.20815507875788</c:v>
                </c:pt>
                <c:pt idx="2">
                  <c:v>17.81554208449204</c:v>
                </c:pt>
                <c:pt idx="3">
                  <c:v>18.65000445782194</c:v>
                </c:pt>
                <c:pt idx="4">
                  <c:v>19.12095959187431</c:v>
                </c:pt>
                <c:pt idx="5">
                  <c:v>19.16474914598212</c:v>
                </c:pt>
                <c:pt idx="6">
                  <c:v>18.8334299938358</c:v>
                </c:pt>
                <c:pt idx="7">
                  <c:v>18.51655069914734</c:v>
                </c:pt>
                <c:pt idx="8">
                  <c:v>18.35768430729201</c:v>
                </c:pt>
                <c:pt idx="9">
                  <c:v>17.78700097399876</c:v>
                </c:pt>
                <c:pt idx="10">
                  <c:v>17.17315006246052</c:v>
                </c:pt>
                <c:pt idx="11">
                  <c:v>16.65524254623122</c:v>
                </c:pt>
                <c:pt idx="12">
                  <c:v>15.90171503496814</c:v>
                </c:pt>
                <c:pt idx="13">
                  <c:v>15.18780835735819</c:v>
                </c:pt>
                <c:pt idx="14">
                  <c:v>14.52507689322657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'Global ICT Developments'!$A$9</c:f>
              <c:strCache>
                <c:ptCount val="1"/>
                <c:pt idx="0">
                  <c:v>Подвижная широкополосная связь</c:v>
                </c:pt>
              </c:strCache>
            </c:strRef>
          </c:tx>
          <c:cat>
            <c:strRef>
              <c:f>'Global ICT Developments'!$B$5:$P$5</c:f>
              <c:strCach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2015*</c:v>
                </c:pt>
              </c:strCache>
            </c:strRef>
          </c:cat>
          <c:val>
            <c:numRef>
              <c:f>'Global ICT Developments'!$B$9:$P$9</c:f>
              <c:numCache>
                <c:formatCode>General</c:formatCode>
                <c:ptCount val="15"/>
                <c:pt idx="6" formatCode="0.0">
                  <c:v>4.025955078213253</c:v>
                </c:pt>
                <c:pt idx="7" formatCode="0.0">
                  <c:v>6.266018303677352</c:v>
                </c:pt>
                <c:pt idx="8" formatCode="0.0">
                  <c:v>9.02708723057795</c:v>
                </c:pt>
                <c:pt idx="9" formatCode="0.0">
                  <c:v>11.53875433525884</c:v>
                </c:pt>
                <c:pt idx="10" formatCode="0.0">
                  <c:v>16.70262036746085</c:v>
                </c:pt>
                <c:pt idx="11" formatCode="0.0">
                  <c:v>21.70849165902992</c:v>
                </c:pt>
                <c:pt idx="12" formatCode="0.0">
                  <c:v>27.28685409557294</c:v>
                </c:pt>
                <c:pt idx="13" formatCode="0.0">
                  <c:v>37.1974641074685</c:v>
                </c:pt>
                <c:pt idx="14" formatCode="0.0">
                  <c:v>47.24499138885526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'Global ICT Developments'!$A$10</c:f>
              <c:strCache>
                <c:ptCount val="1"/>
                <c:pt idx="0">
                  <c:v>Фиксированная (проводная) - широкополосная связь</c:v>
                </c:pt>
              </c:strCache>
            </c:strRef>
          </c:tx>
          <c:cat>
            <c:strRef>
              <c:f>'Global ICT Developments'!$B$5:$P$5</c:f>
              <c:strCach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2015*</c:v>
                </c:pt>
              </c:strCache>
            </c:strRef>
          </c:cat>
          <c:val>
            <c:numRef>
              <c:f>'Global ICT Developments'!$B$10:$P$10</c:f>
              <c:numCache>
                <c:formatCode>0.0</c:formatCode>
                <c:ptCount val="15"/>
                <c:pt idx="0">
                  <c:v>0.596184853184943</c:v>
                </c:pt>
                <c:pt idx="1">
                  <c:v>1.049757980144757</c:v>
                </c:pt>
                <c:pt idx="2">
                  <c:v>1.627684383827708</c:v>
                </c:pt>
                <c:pt idx="3">
                  <c:v>2.447390565027218</c:v>
                </c:pt>
                <c:pt idx="4">
                  <c:v>3.377539245657212</c:v>
                </c:pt>
                <c:pt idx="5">
                  <c:v>4.316172544169028</c:v>
                </c:pt>
                <c:pt idx="6">
                  <c:v>5.19920930248273</c:v>
                </c:pt>
                <c:pt idx="7">
                  <c:v>6.090598276687333</c:v>
                </c:pt>
                <c:pt idx="8">
                  <c:v>6.855867038909966</c:v>
                </c:pt>
                <c:pt idx="9">
                  <c:v>7.617039481259531</c:v>
                </c:pt>
                <c:pt idx="10">
                  <c:v>8.408069251571601</c:v>
                </c:pt>
                <c:pt idx="11">
                  <c:v>8.9795274052979</c:v>
                </c:pt>
                <c:pt idx="12">
                  <c:v>9.913068034991385</c:v>
                </c:pt>
                <c:pt idx="13">
                  <c:v>10.33846747242342</c:v>
                </c:pt>
                <c:pt idx="14">
                  <c:v>10.8431748540394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2291560"/>
        <c:axId val="2142288424"/>
      </c:lineChart>
      <c:catAx>
        <c:axId val="2142291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142288424"/>
        <c:crosses val="autoZero"/>
        <c:auto val="1"/>
        <c:lblAlgn val="ctr"/>
        <c:lblOffset val="100"/>
        <c:noMultiLvlLbl val="0"/>
      </c:catAx>
      <c:valAx>
        <c:axId val="2142288424"/>
        <c:scaling>
          <c:orientation val="minMax"/>
          <c:max val="100.0"/>
        </c:scaling>
        <c:delete val="0"/>
        <c:axPos val="l"/>
        <c:majorGridlines/>
        <c:numFmt formatCode="0" sourceLinked="0"/>
        <c:majorTickMark val="none"/>
        <c:minorTickMark val="none"/>
        <c:tickLblPos val="nextTo"/>
        <c:crossAx val="21422915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421686746987952"/>
          <c:y val="0.688082349081365"/>
          <c:w val="0.908433734939759"/>
          <c:h val="0.284139873140857"/>
        </c:manualLayout>
      </c:layout>
      <c:overlay val="0"/>
      <c:txPr>
        <a:bodyPr/>
        <a:lstStyle/>
        <a:p>
          <a:pPr>
            <a:defRPr>
              <a:latin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sz="1400">
                <a:latin typeface="Times New Roman"/>
                <a:cs typeface="Times New Roman"/>
              </a:defRPr>
            </a:pPr>
            <a:r>
              <a:rPr lang="ru-RU" sz="1400">
                <a:latin typeface="Times New Roman"/>
                <a:cs typeface="Times New Roman"/>
              </a:rPr>
              <a:t>% пользователей Интернет от общей численности населения по странам</a:t>
            </a:r>
            <a:endParaRPr lang="en-US" sz="1400">
              <a:latin typeface="Times New Roman"/>
              <a:cs typeface="Times New Roman"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Sheet2!$C$2</c:f>
              <c:strCache>
                <c:ptCount val="1"/>
                <c:pt idx="0">
                  <c:v>Россия</c:v>
                </c:pt>
              </c:strCache>
            </c:strRef>
          </c:tx>
          <c:cat>
            <c:strRef>
              <c:f>Sheet2!$B$3:$B$17</c:f>
              <c:strCach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2013*</c:v>
                </c:pt>
                <c:pt idx="14">
                  <c:v>2014*</c:v>
                </c:pt>
              </c:strCache>
            </c:strRef>
          </c:cat>
          <c:val>
            <c:numRef>
              <c:f>Sheet2!$C$3:$C$17</c:f>
              <c:numCache>
                <c:formatCode>0.00%</c:formatCode>
                <c:ptCount val="15"/>
                <c:pt idx="0">
                  <c:v>0.0198</c:v>
                </c:pt>
                <c:pt idx="1">
                  <c:v>0.0294</c:v>
                </c:pt>
                <c:pt idx="2">
                  <c:v>0.0413</c:v>
                </c:pt>
                <c:pt idx="3">
                  <c:v>0.083</c:v>
                </c:pt>
                <c:pt idx="4">
                  <c:v>0.1286</c:v>
                </c:pt>
                <c:pt idx="5">
                  <c:v>0.1523</c:v>
                </c:pt>
                <c:pt idx="6">
                  <c:v>0.1802</c:v>
                </c:pt>
                <c:pt idx="7">
                  <c:v>0.2466</c:v>
                </c:pt>
                <c:pt idx="8">
                  <c:v>0.2683</c:v>
                </c:pt>
                <c:pt idx="9">
                  <c:v>0.29</c:v>
                </c:pt>
                <c:pt idx="10">
                  <c:v>0.43</c:v>
                </c:pt>
                <c:pt idx="11">
                  <c:v>0.49</c:v>
                </c:pt>
                <c:pt idx="12">
                  <c:v>0.5327</c:v>
                </c:pt>
                <c:pt idx="13">
                  <c:v>0.5387</c:v>
                </c:pt>
                <c:pt idx="14">
                  <c:v>0.5927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Sheet2!$D$2</c:f>
              <c:strCache>
                <c:ptCount val="1"/>
                <c:pt idx="0">
                  <c:v>США</c:v>
                </c:pt>
              </c:strCache>
            </c:strRef>
          </c:tx>
          <c:cat>
            <c:strRef>
              <c:f>Sheet2!$B$3:$B$17</c:f>
              <c:strCach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2013*</c:v>
                </c:pt>
                <c:pt idx="14">
                  <c:v>2014*</c:v>
                </c:pt>
              </c:strCache>
            </c:strRef>
          </c:cat>
          <c:val>
            <c:numRef>
              <c:f>Sheet2!$D$3:$D$17</c:f>
              <c:numCache>
                <c:formatCode>0.00%</c:formatCode>
                <c:ptCount val="15"/>
                <c:pt idx="0">
                  <c:v>0.4308</c:v>
                </c:pt>
                <c:pt idx="1">
                  <c:v>0.4908</c:v>
                </c:pt>
                <c:pt idx="2">
                  <c:v>0.5879</c:v>
                </c:pt>
                <c:pt idx="3">
                  <c:v>0.617</c:v>
                </c:pt>
                <c:pt idx="4">
                  <c:v>0.6476</c:v>
                </c:pt>
                <c:pt idx="5">
                  <c:v>0.6797</c:v>
                </c:pt>
                <c:pt idx="6">
                  <c:v>0.6893</c:v>
                </c:pt>
                <c:pt idx="7">
                  <c:v>0.75</c:v>
                </c:pt>
                <c:pt idx="8">
                  <c:v>0.74</c:v>
                </c:pt>
                <c:pt idx="9">
                  <c:v>0.71</c:v>
                </c:pt>
                <c:pt idx="10">
                  <c:v>0.74</c:v>
                </c:pt>
                <c:pt idx="11">
                  <c:v>0.7786</c:v>
                </c:pt>
                <c:pt idx="12">
                  <c:v>0.8103</c:v>
                </c:pt>
                <c:pt idx="13">
                  <c:v>0.8189</c:v>
                </c:pt>
                <c:pt idx="14">
                  <c:v>0.8675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Sheet2!$E$2</c:f>
              <c:strCache>
                <c:ptCount val="1"/>
                <c:pt idx="0">
                  <c:v>Германия (ЕС)</c:v>
                </c:pt>
              </c:strCache>
            </c:strRef>
          </c:tx>
          <c:cat>
            <c:strRef>
              <c:f>Sheet2!$B$3:$B$17</c:f>
              <c:strCach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2013*</c:v>
                </c:pt>
                <c:pt idx="14">
                  <c:v>2014*</c:v>
                </c:pt>
              </c:strCache>
            </c:strRef>
          </c:cat>
          <c:val>
            <c:numRef>
              <c:f>Sheet2!$E$3:$E$17</c:f>
              <c:numCache>
                <c:formatCode>0.00%</c:formatCode>
                <c:ptCount val="15"/>
                <c:pt idx="0">
                  <c:v>0.3022</c:v>
                </c:pt>
                <c:pt idx="1">
                  <c:v>0.3165</c:v>
                </c:pt>
                <c:pt idx="2">
                  <c:v>0.4882</c:v>
                </c:pt>
                <c:pt idx="3">
                  <c:v>0.559</c:v>
                </c:pt>
                <c:pt idx="4">
                  <c:v>0.6473</c:v>
                </c:pt>
                <c:pt idx="5">
                  <c:v>0.6871</c:v>
                </c:pt>
                <c:pt idx="6">
                  <c:v>0.7216</c:v>
                </c:pt>
                <c:pt idx="7">
                  <c:v>0.7516</c:v>
                </c:pt>
                <c:pt idx="8">
                  <c:v>0.78</c:v>
                </c:pt>
                <c:pt idx="9">
                  <c:v>0.79</c:v>
                </c:pt>
                <c:pt idx="10">
                  <c:v>0.82</c:v>
                </c:pt>
                <c:pt idx="11">
                  <c:v>0.83</c:v>
                </c:pt>
                <c:pt idx="12">
                  <c:v>0.84</c:v>
                </c:pt>
                <c:pt idx="13">
                  <c:v>0.8486</c:v>
                </c:pt>
                <c:pt idx="14">
                  <c:v>0.8678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Sheet2!$F$2</c:f>
              <c:strCache>
                <c:ptCount val="1"/>
                <c:pt idx="0">
                  <c:v>Бразилия</c:v>
                </c:pt>
              </c:strCache>
            </c:strRef>
          </c:tx>
          <c:cat>
            <c:strRef>
              <c:f>Sheet2!$B$3:$B$17</c:f>
              <c:strCach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2013*</c:v>
                </c:pt>
                <c:pt idx="14">
                  <c:v>2014*</c:v>
                </c:pt>
              </c:strCache>
            </c:strRef>
          </c:cat>
          <c:val>
            <c:numRef>
              <c:f>Sheet2!$F$3:$F$17</c:f>
              <c:numCache>
                <c:formatCode>0.00%</c:formatCode>
                <c:ptCount val="15"/>
                <c:pt idx="0">
                  <c:v>0.0287</c:v>
                </c:pt>
                <c:pt idx="1">
                  <c:v>0.0453</c:v>
                </c:pt>
                <c:pt idx="2">
                  <c:v>0.0915</c:v>
                </c:pt>
                <c:pt idx="3">
                  <c:v>0.1321</c:v>
                </c:pt>
                <c:pt idx="4">
                  <c:v>0.1907</c:v>
                </c:pt>
                <c:pt idx="5">
                  <c:v>0.2102</c:v>
                </c:pt>
                <c:pt idx="6">
                  <c:v>0.2818</c:v>
                </c:pt>
                <c:pt idx="7">
                  <c:v>0.3088</c:v>
                </c:pt>
                <c:pt idx="8">
                  <c:v>0.3383</c:v>
                </c:pt>
                <c:pt idx="9">
                  <c:v>0.3922</c:v>
                </c:pt>
                <c:pt idx="10">
                  <c:v>0.4065</c:v>
                </c:pt>
                <c:pt idx="11">
                  <c:v>0.45</c:v>
                </c:pt>
                <c:pt idx="12">
                  <c:v>0.4985</c:v>
                </c:pt>
                <c:pt idx="13">
                  <c:v>0.5038</c:v>
                </c:pt>
                <c:pt idx="14">
                  <c:v>0.5337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4316392"/>
        <c:axId val="2143604376"/>
      </c:lineChart>
      <c:catAx>
        <c:axId val="2144316392"/>
        <c:scaling>
          <c:orientation val="minMax"/>
        </c:scaling>
        <c:delete val="0"/>
        <c:axPos val="b"/>
        <c:majorTickMark val="none"/>
        <c:minorTickMark val="none"/>
        <c:tickLblPos val="nextTo"/>
        <c:crossAx val="2143604376"/>
        <c:crosses val="autoZero"/>
        <c:auto val="1"/>
        <c:lblAlgn val="ctr"/>
        <c:lblOffset val="100"/>
        <c:noMultiLvlLbl val="0"/>
      </c:catAx>
      <c:valAx>
        <c:axId val="2143604376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crossAx val="214431639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sz="1400">
                <a:latin typeface="Times New Roman"/>
                <a:cs typeface="Times New Roman"/>
              </a:defRPr>
            </a:pPr>
            <a:r>
              <a:rPr lang="ru-RU" sz="1400">
                <a:latin typeface="Times New Roman"/>
                <a:cs typeface="Times New Roman"/>
              </a:rPr>
              <a:t>Количество пользователей Интернет на 100 чел.</a:t>
            </a:r>
            <a:endParaRPr lang="en-US" sz="1400">
              <a:latin typeface="Times New Roman"/>
              <a:cs typeface="Times New Roman"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Data!$A$5</c:f>
              <c:strCache>
                <c:ptCount val="1"/>
                <c:pt idx="0">
                  <c:v>ЕС</c:v>
                </c:pt>
              </c:strCache>
            </c:strRef>
          </c:tx>
          <c:cat>
            <c:strRef>
              <c:f>Data!$B$4:$P$4</c:f>
              <c:strCach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strCache>
            </c:strRef>
          </c:cat>
          <c:val>
            <c:numRef>
              <c:f>Data!$B$5:$P$5</c:f>
              <c:numCache>
                <c:formatCode>0</c:formatCode>
                <c:ptCount val="15"/>
                <c:pt idx="0">
                  <c:v>20.55669431685683</c:v>
                </c:pt>
                <c:pt idx="1">
                  <c:v>25.29952684905932</c:v>
                </c:pt>
                <c:pt idx="2">
                  <c:v>35.13951979532902</c:v>
                </c:pt>
                <c:pt idx="3">
                  <c:v>41.82284914550194</c:v>
                </c:pt>
                <c:pt idx="4">
                  <c:v>46.83196466019821</c:v>
                </c:pt>
                <c:pt idx="5">
                  <c:v>50.97208589508305</c:v>
                </c:pt>
                <c:pt idx="6">
                  <c:v>54.54631442447697</c:v>
                </c:pt>
                <c:pt idx="7">
                  <c:v>60.29527801298345</c:v>
                </c:pt>
                <c:pt idx="8">
                  <c:v>64.18913689266741</c:v>
                </c:pt>
                <c:pt idx="9">
                  <c:v>67.2146426996618</c:v>
                </c:pt>
                <c:pt idx="10">
                  <c:v>70.6308959645273</c:v>
                </c:pt>
                <c:pt idx="11">
                  <c:v>71.55806629239888</c:v>
                </c:pt>
                <c:pt idx="12">
                  <c:v>73.69936458002073</c:v>
                </c:pt>
                <c:pt idx="13">
                  <c:v>75.53578024927143</c:v>
                </c:pt>
                <c:pt idx="14">
                  <c:v>78.10214768009438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Data!$A$6</c:f>
              <c:strCache>
                <c:ptCount val="1"/>
                <c:pt idx="0">
                  <c:v>Россия</c:v>
                </c:pt>
              </c:strCache>
            </c:strRef>
          </c:tx>
          <c:cat>
            <c:strRef>
              <c:f>Data!$B$4:$P$4</c:f>
              <c:strCach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strCache>
            </c:strRef>
          </c:cat>
          <c:val>
            <c:numRef>
              <c:f>Data!$B$6:$P$6</c:f>
              <c:numCache>
                <c:formatCode>0</c:formatCode>
                <c:ptCount val="15"/>
                <c:pt idx="0">
                  <c:v>1.97723010897647</c:v>
                </c:pt>
                <c:pt idx="1">
                  <c:v>2.94436778664985</c:v>
                </c:pt>
                <c:pt idx="2">
                  <c:v>4.128271817966423</c:v>
                </c:pt>
                <c:pt idx="3">
                  <c:v>8.298860615539068</c:v>
                </c:pt>
                <c:pt idx="4">
                  <c:v>12.8593889008473</c:v>
                </c:pt>
                <c:pt idx="5">
                  <c:v>15.2266731976522</c:v>
                </c:pt>
                <c:pt idx="6">
                  <c:v>18.0232774617216</c:v>
                </c:pt>
                <c:pt idx="7">
                  <c:v>24.66</c:v>
                </c:pt>
                <c:pt idx="8">
                  <c:v>26.83</c:v>
                </c:pt>
                <c:pt idx="9">
                  <c:v>29.0</c:v>
                </c:pt>
                <c:pt idx="10">
                  <c:v>43.0</c:v>
                </c:pt>
                <c:pt idx="11">
                  <c:v>49.0</c:v>
                </c:pt>
                <c:pt idx="12">
                  <c:v>63.8</c:v>
                </c:pt>
                <c:pt idx="13">
                  <c:v>67.97</c:v>
                </c:pt>
                <c:pt idx="14">
                  <c:v>70.52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Data!$A$7</c:f>
              <c:strCache>
                <c:ptCount val="1"/>
                <c:pt idx="0">
                  <c:v>США</c:v>
                </c:pt>
              </c:strCache>
            </c:strRef>
          </c:tx>
          <c:cat>
            <c:strRef>
              <c:f>Data!$B$4:$P$4</c:f>
              <c:strCach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strCache>
            </c:strRef>
          </c:cat>
          <c:val>
            <c:numRef>
              <c:f>Data!$B$7:$P$7</c:f>
              <c:numCache>
                <c:formatCode>0</c:formatCode>
                <c:ptCount val="15"/>
                <c:pt idx="0">
                  <c:v>43.0791626375201</c:v>
                </c:pt>
                <c:pt idx="1">
                  <c:v>49.08083158969494</c:v>
                </c:pt>
                <c:pt idx="2">
                  <c:v>58.7854038836952</c:v>
                </c:pt>
                <c:pt idx="3">
                  <c:v>61.6971171244207</c:v>
                </c:pt>
                <c:pt idx="4">
                  <c:v>64.7582564759896</c:v>
                </c:pt>
                <c:pt idx="5">
                  <c:v>67.968052915002</c:v>
                </c:pt>
                <c:pt idx="6">
                  <c:v>68.9311932699721</c:v>
                </c:pt>
                <c:pt idx="7">
                  <c:v>75.0</c:v>
                </c:pt>
                <c:pt idx="8">
                  <c:v>74.0</c:v>
                </c:pt>
                <c:pt idx="9">
                  <c:v>71.0</c:v>
                </c:pt>
                <c:pt idx="10">
                  <c:v>71.69</c:v>
                </c:pt>
                <c:pt idx="11">
                  <c:v>69.7294607619268</c:v>
                </c:pt>
                <c:pt idx="12">
                  <c:v>79.3</c:v>
                </c:pt>
                <c:pt idx="13">
                  <c:v>84.2</c:v>
                </c:pt>
                <c:pt idx="14">
                  <c:v>87.36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8231720"/>
        <c:axId val="2138139496"/>
      </c:lineChart>
      <c:catAx>
        <c:axId val="213823172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>
                <a:latin typeface="Times New Roman"/>
                <a:cs typeface="Times New Roman"/>
              </a:defRPr>
            </a:pPr>
            <a:endParaRPr lang="ru-RU"/>
          </a:p>
        </c:txPr>
        <c:crossAx val="2138139496"/>
        <c:crosses val="autoZero"/>
        <c:auto val="1"/>
        <c:lblAlgn val="ctr"/>
        <c:lblOffset val="100"/>
        <c:noMultiLvlLbl val="0"/>
      </c:catAx>
      <c:valAx>
        <c:axId val="2138139496"/>
        <c:scaling>
          <c:orientation val="minMax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crossAx val="213823172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>
                <a:latin typeface="Times New Roman"/>
                <a:cs typeface="Times New Roman"/>
              </a:rPr>
              <a:t>Индекс-компонент использования ИКТ</a:t>
            </a:r>
            <a:endParaRPr lang="en-US" sz="1400">
              <a:latin typeface="Times New Roman"/>
              <a:cs typeface="Times New Roman"/>
            </a:endParaRP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Sheet2!$A$20</c:f>
              <c:strCache>
                <c:ptCount val="1"/>
                <c:pt idx="0">
                  <c:v>Макс</c:v>
                </c:pt>
              </c:strCache>
            </c:strRef>
          </c:tx>
          <c:invertIfNegative val="0"/>
          <c:cat>
            <c:strRef>
              <c:f>Sheet2!$B$19:$D$19</c:f>
              <c:strCache>
                <c:ptCount val="3"/>
                <c:pt idx="0">
                  <c:v>Подындекс "ИКТ в органах государственной власти и местного самоуправления"</c:v>
                </c:pt>
                <c:pt idx="1">
                  <c:v>Подындекс "ИКТ в бизнесе"</c:v>
                </c:pt>
                <c:pt idx="2">
                  <c:v>Подындекс "Использование ИКТ в домохозяйствах и населением"</c:v>
                </c:pt>
              </c:strCache>
            </c:strRef>
          </c:cat>
          <c:val>
            <c:numRef>
              <c:f>Sheet2!$B$20:$D$20</c:f>
              <c:numCache>
                <c:formatCode>General</c:formatCode>
                <c:ptCount val="3"/>
                <c:pt idx="0">
                  <c:v>0.556</c:v>
                </c:pt>
                <c:pt idx="1">
                  <c:v>0.656</c:v>
                </c:pt>
                <c:pt idx="2">
                  <c:v>0.867</c:v>
                </c:pt>
              </c:numCache>
            </c:numRef>
          </c:val>
        </c:ser>
        <c:ser>
          <c:idx val="1"/>
          <c:order val="1"/>
          <c:tx>
            <c:strRef>
              <c:f>Sheet2!$A$21</c:f>
              <c:strCache>
                <c:ptCount val="1"/>
                <c:pt idx="0">
                  <c:v>Мин</c:v>
                </c:pt>
              </c:strCache>
            </c:strRef>
          </c:tx>
          <c:invertIfNegative val="0"/>
          <c:cat>
            <c:strRef>
              <c:f>Sheet2!$B$19:$D$19</c:f>
              <c:strCache>
                <c:ptCount val="3"/>
                <c:pt idx="0">
                  <c:v>Подындекс "ИКТ в органах государственной власти и местного самоуправления"</c:v>
                </c:pt>
                <c:pt idx="1">
                  <c:v>Подындекс "ИКТ в бизнесе"</c:v>
                </c:pt>
                <c:pt idx="2">
                  <c:v>Подындекс "Использование ИКТ в домохозяйствах и населением"</c:v>
                </c:pt>
              </c:strCache>
            </c:strRef>
          </c:cat>
          <c:val>
            <c:numRef>
              <c:f>Sheet2!$B$21:$D$21</c:f>
              <c:numCache>
                <c:formatCode>General</c:formatCode>
                <c:ptCount val="3"/>
                <c:pt idx="0">
                  <c:v>0.329</c:v>
                </c:pt>
                <c:pt idx="1">
                  <c:v>0.168</c:v>
                </c:pt>
                <c:pt idx="2">
                  <c:v>0.347</c:v>
                </c:pt>
              </c:numCache>
            </c:numRef>
          </c:val>
        </c:ser>
        <c:ser>
          <c:idx val="2"/>
          <c:order val="2"/>
          <c:tx>
            <c:strRef>
              <c:f>Sheet2!$A$22</c:f>
              <c:strCache>
                <c:ptCount val="1"/>
                <c:pt idx="0">
                  <c:v>Среднее РФ</c:v>
                </c:pt>
              </c:strCache>
            </c:strRef>
          </c:tx>
          <c:invertIfNegative val="0"/>
          <c:cat>
            <c:strRef>
              <c:f>Sheet2!$B$19:$D$19</c:f>
              <c:strCache>
                <c:ptCount val="3"/>
                <c:pt idx="0">
                  <c:v>Подындекс "ИКТ в органах государственной власти и местного самоуправления"</c:v>
                </c:pt>
                <c:pt idx="1">
                  <c:v>Подындекс "ИКТ в бизнесе"</c:v>
                </c:pt>
                <c:pt idx="2">
                  <c:v>Подындекс "Использование ИКТ в домохозяйствах и населением"</c:v>
                </c:pt>
              </c:strCache>
            </c:strRef>
          </c:cat>
          <c:val>
            <c:numRef>
              <c:f>Sheet2!$B$22:$D$22</c:f>
              <c:numCache>
                <c:formatCode>0.000</c:formatCode>
                <c:ptCount val="3"/>
                <c:pt idx="0">
                  <c:v>0.440188888888889</c:v>
                </c:pt>
                <c:pt idx="1">
                  <c:v>0.419177777777778</c:v>
                </c:pt>
                <c:pt idx="2">
                  <c:v>0.680988888888889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143179256"/>
        <c:axId val="2139897480"/>
      </c:barChart>
      <c:catAx>
        <c:axId val="2143179256"/>
        <c:scaling>
          <c:orientation val="minMax"/>
        </c:scaling>
        <c:delete val="0"/>
        <c:axPos val="l"/>
        <c:majorTickMark val="none"/>
        <c:minorTickMark val="none"/>
        <c:tickLblPos val="nextTo"/>
        <c:crossAx val="2139897480"/>
        <c:crosses val="autoZero"/>
        <c:auto val="1"/>
        <c:lblAlgn val="ctr"/>
        <c:lblOffset val="100"/>
        <c:noMultiLvlLbl val="0"/>
      </c:catAx>
      <c:valAx>
        <c:axId val="2139897480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214317925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Лист1!$A$1</c:f>
              <c:strCache>
                <c:ptCount val="1"/>
                <c:pt idx="0">
                  <c:v>год</c:v>
                </c:pt>
              </c:strCache>
            </c:strRef>
          </c:tx>
          <c:marker>
            <c:symbol val="none"/>
          </c:marker>
          <c:val>
            <c:numRef>
              <c:f>Лист1!$A$2:$A$11</c:f>
              <c:numCache>
                <c:formatCode>General</c:formatCode>
                <c:ptCount val="10"/>
                <c:pt idx="0">
                  <c:v>1980.0</c:v>
                </c:pt>
                <c:pt idx="1">
                  <c:v>1990.0</c:v>
                </c:pt>
                <c:pt idx="2">
                  <c:v>1995.0</c:v>
                </c:pt>
                <c:pt idx="3">
                  <c:v>2000.0</c:v>
                </c:pt>
                <c:pt idx="4">
                  <c:v>2005.0</c:v>
                </c:pt>
                <c:pt idx="5">
                  <c:v>2006.0</c:v>
                </c:pt>
                <c:pt idx="6">
                  <c:v>2007.0</c:v>
                </c:pt>
                <c:pt idx="7">
                  <c:v>2008.0</c:v>
                </c:pt>
                <c:pt idx="8">
                  <c:v>2009.0</c:v>
                </c:pt>
                <c:pt idx="9">
                  <c:v>2010.0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Лист1!$B$1</c:f>
              <c:strCache>
                <c:ptCount val="1"/>
                <c:pt idx="0">
                  <c:v>кол-во родившихся</c:v>
                </c:pt>
              </c:strCache>
            </c:strRef>
          </c:tx>
          <c:marker>
            <c:symbol val="none"/>
          </c:marker>
          <c:val>
            <c:numRef>
              <c:f>Лист1!$B$2:$B$11</c:f>
              <c:numCache>
                <c:formatCode>General</c:formatCode>
                <c:ptCount val="10"/>
                <c:pt idx="0">
                  <c:v>2.202779E6</c:v>
                </c:pt>
                <c:pt idx="1">
                  <c:v>1.988858E6</c:v>
                </c:pt>
                <c:pt idx="2">
                  <c:v>1.363806E6</c:v>
                </c:pt>
                <c:pt idx="3">
                  <c:v>1.2668E6</c:v>
                </c:pt>
                <c:pt idx="4">
                  <c:v>1.457376E6</c:v>
                </c:pt>
                <c:pt idx="5">
                  <c:v>1.479637E6</c:v>
                </c:pt>
                <c:pt idx="6">
                  <c:v>1.610122E6</c:v>
                </c:pt>
                <c:pt idx="7">
                  <c:v>1.713947E6</c:v>
                </c:pt>
                <c:pt idx="8">
                  <c:v>1.761687E6</c:v>
                </c:pt>
                <c:pt idx="9">
                  <c:v>1.788948E6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1798216"/>
        <c:axId val="2131801224"/>
      </c:lineChart>
      <c:catAx>
        <c:axId val="213179821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2131801224"/>
        <c:crosses val="autoZero"/>
        <c:auto val="1"/>
        <c:lblAlgn val="ctr"/>
        <c:lblOffset val="100"/>
        <c:noMultiLvlLbl val="0"/>
      </c:catAx>
      <c:valAx>
        <c:axId val="21318012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млн.чел.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213179821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'3'!$B$5</c:f>
              <c:strCache>
                <c:ptCount val="1"/>
                <c:pt idx="0">
                  <c:v>Трудоспособное население в % от общей_x000d_численности_x000d_населения_x000d_</c:v>
                </c:pt>
              </c:strCache>
            </c:strRef>
          </c:tx>
          <c:cat>
            <c:numRef>
              <c:f>'3'!$A$6:$A$20</c:f>
              <c:numCache>
                <c:formatCode>@</c:formatCode>
                <c:ptCount val="15"/>
                <c:pt idx="0">
                  <c:v>2017.0</c:v>
                </c:pt>
                <c:pt idx="1">
                  <c:v>2018.0</c:v>
                </c:pt>
                <c:pt idx="2">
                  <c:v>2019.0</c:v>
                </c:pt>
                <c:pt idx="3">
                  <c:v>2020.0</c:v>
                </c:pt>
                <c:pt idx="4">
                  <c:v>2021.0</c:v>
                </c:pt>
                <c:pt idx="5">
                  <c:v>2022.0</c:v>
                </c:pt>
                <c:pt idx="6">
                  <c:v>2023.0</c:v>
                </c:pt>
                <c:pt idx="7">
                  <c:v>2024.0</c:v>
                </c:pt>
                <c:pt idx="8">
                  <c:v>2025.0</c:v>
                </c:pt>
                <c:pt idx="9">
                  <c:v>2026.0</c:v>
                </c:pt>
                <c:pt idx="10">
                  <c:v>2027.0</c:v>
                </c:pt>
                <c:pt idx="11">
                  <c:v>2028.0</c:v>
                </c:pt>
                <c:pt idx="12">
                  <c:v>2029.0</c:v>
                </c:pt>
                <c:pt idx="13">
                  <c:v>2030.0</c:v>
                </c:pt>
                <c:pt idx="14">
                  <c:v>2031.0</c:v>
                </c:pt>
              </c:numCache>
            </c:numRef>
          </c:cat>
          <c:val>
            <c:numRef>
              <c:f>'3'!$B$6:$B$20</c:f>
              <c:numCache>
                <c:formatCode>0%</c:formatCode>
                <c:ptCount val="15"/>
                <c:pt idx="0">
                  <c:v>0.567</c:v>
                </c:pt>
                <c:pt idx="1">
                  <c:v>0.56</c:v>
                </c:pt>
                <c:pt idx="2">
                  <c:v>0.553</c:v>
                </c:pt>
                <c:pt idx="3">
                  <c:v>0.548</c:v>
                </c:pt>
                <c:pt idx="4">
                  <c:v>0.543</c:v>
                </c:pt>
                <c:pt idx="5">
                  <c:v>0.54</c:v>
                </c:pt>
                <c:pt idx="6">
                  <c:v>0.537</c:v>
                </c:pt>
                <c:pt idx="7">
                  <c:v>0.535</c:v>
                </c:pt>
                <c:pt idx="8">
                  <c:v>0.535</c:v>
                </c:pt>
                <c:pt idx="9">
                  <c:v>0.534</c:v>
                </c:pt>
                <c:pt idx="10">
                  <c:v>0.534</c:v>
                </c:pt>
                <c:pt idx="11">
                  <c:v>0.535</c:v>
                </c:pt>
                <c:pt idx="12">
                  <c:v>0.536</c:v>
                </c:pt>
                <c:pt idx="13">
                  <c:v>0.538</c:v>
                </c:pt>
                <c:pt idx="14">
                  <c:v>0.539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'3'!$C$5</c:f>
              <c:strCache>
                <c:ptCount val="1"/>
                <c:pt idx="0">
                  <c:v>Рост подындекса использования ИКТ</c:v>
                </c:pt>
              </c:strCache>
            </c:strRef>
          </c:tx>
          <c:cat>
            <c:numRef>
              <c:f>'3'!$A$6:$A$20</c:f>
              <c:numCache>
                <c:formatCode>@</c:formatCode>
                <c:ptCount val="15"/>
                <c:pt idx="0">
                  <c:v>2017.0</c:v>
                </c:pt>
                <c:pt idx="1">
                  <c:v>2018.0</c:v>
                </c:pt>
                <c:pt idx="2">
                  <c:v>2019.0</c:v>
                </c:pt>
                <c:pt idx="3">
                  <c:v>2020.0</c:v>
                </c:pt>
                <c:pt idx="4">
                  <c:v>2021.0</c:v>
                </c:pt>
                <c:pt idx="5">
                  <c:v>2022.0</c:v>
                </c:pt>
                <c:pt idx="6">
                  <c:v>2023.0</c:v>
                </c:pt>
                <c:pt idx="7">
                  <c:v>2024.0</c:v>
                </c:pt>
                <c:pt idx="8">
                  <c:v>2025.0</c:v>
                </c:pt>
                <c:pt idx="9">
                  <c:v>2026.0</c:v>
                </c:pt>
                <c:pt idx="10">
                  <c:v>2027.0</c:v>
                </c:pt>
                <c:pt idx="11">
                  <c:v>2028.0</c:v>
                </c:pt>
                <c:pt idx="12">
                  <c:v>2029.0</c:v>
                </c:pt>
                <c:pt idx="13">
                  <c:v>2030.0</c:v>
                </c:pt>
                <c:pt idx="14">
                  <c:v>2031.0</c:v>
                </c:pt>
              </c:numCache>
            </c:numRef>
          </c:cat>
          <c:val>
            <c:numRef>
              <c:f>'3'!$C$6:$C$20</c:f>
              <c:numCache>
                <c:formatCode>0%</c:formatCode>
                <c:ptCount val="15"/>
                <c:pt idx="0">
                  <c:v>0.53</c:v>
                </c:pt>
                <c:pt idx="1">
                  <c:v>0.55</c:v>
                </c:pt>
                <c:pt idx="2">
                  <c:v>0.56</c:v>
                </c:pt>
                <c:pt idx="3">
                  <c:v>0.58</c:v>
                </c:pt>
                <c:pt idx="4">
                  <c:v>0.6</c:v>
                </c:pt>
                <c:pt idx="5">
                  <c:v>0.64</c:v>
                </c:pt>
                <c:pt idx="6">
                  <c:v>0.68</c:v>
                </c:pt>
                <c:pt idx="7">
                  <c:v>0.7</c:v>
                </c:pt>
                <c:pt idx="8">
                  <c:v>0.733333333333333</c:v>
                </c:pt>
                <c:pt idx="9">
                  <c:v>0.763333333333333</c:v>
                </c:pt>
                <c:pt idx="10">
                  <c:v>0.793333333333333</c:v>
                </c:pt>
                <c:pt idx="11">
                  <c:v>0.823333333333333</c:v>
                </c:pt>
                <c:pt idx="12">
                  <c:v>0.853333333333333</c:v>
                </c:pt>
                <c:pt idx="13">
                  <c:v>0.883333333333333</c:v>
                </c:pt>
                <c:pt idx="14">
                  <c:v>0.913333333333333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marker val="1"/>
        <c:smooth val="0"/>
        <c:axId val="2131839064"/>
        <c:axId val="2131842136"/>
      </c:lineChart>
      <c:catAx>
        <c:axId val="2131839064"/>
        <c:scaling>
          <c:orientation val="minMax"/>
        </c:scaling>
        <c:delete val="0"/>
        <c:axPos val="b"/>
        <c:numFmt formatCode="@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2131842136"/>
        <c:crosses val="autoZero"/>
        <c:auto val="1"/>
        <c:lblAlgn val="ctr"/>
        <c:lblOffset val="100"/>
        <c:noMultiLvlLbl val="0"/>
      </c:catAx>
      <c:valAx>
        <c:axId val="213184213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21318390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sz="1400">
                <a:latin typeface="Times New Roman"/>
                <a:cs typeface="Times New Roman"/>
              </a:defRPr>
            </a:pPr>
            <a:r>
              <a:rPr lang="ru-RU" sz="1400">
                <a:latin typeface="Times New Roman"/>
                <a:cs typeface="Times New Roman"/>
              </a:rPr>
              <a:t>Степень зависимости от облачных вычислений, по видам экономической деятельности, ЕС-28, 2014 (% предприятий, использующих "облако")</a:t>
            </a:r>
            <a:endParaRPr lang="en-US" sz="1400">
              <a:latin typeface="Times New Roman"/>
              <a:cs typeface="Times New Roman"/>
            </a:endParaRP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'Figure 4'!$G$5</c:f>
              <c:strCache>
                <c:ptCount val="1"/>
                <c:pt idx="0">
                  <c:v>medium level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4'!$F$8:$F$17</c:f>
              <c:strCache>
                <c:ptCount val="10"/>
                <c:pt idx="0">
                  <c:v>Информация и коммуникация</c:v>
                </c:pt>
                <c:pt idx="1">
                  <c:v>Административные и вспомогательная деятельность</c:v>
                </c:pt>
                <c:pt idx="2">
                  <c:v>Недвижимость</c:v>
                </c:pt>
                <c:pt idx="3">
                  <c:v>Профессиональные, научные и технические мероприятия</c:v>
                </c:pt>
                <c:pt idx="4">
                  <c:v>Оптовая и розничная торговля; ремонт моторных транспортных средств и мотоциклов</c:v>
                </c:pt>
                <c:pt idx="5">
                  <c:v>Электричество, газ, пар и кондиционирование воздуха; водоснабжение, канализация, управление отходами и рекультивация</c:v>
                </c:pt>
                <c:pt idx="6">
                  <c:v>Операции с недвижимостью</c:v>
                </c:pt>
                <c:pt idx="7">
                  <c:v>Транспортировка и хранение</c:v>
                </c:pt>
                <c:pt idx="8">
                  <c:v>Строительство</c:v>
                </c:pt>
                <c:pt idx="9">
                  <c:v>Производство</c:v>
                </c:pt>
              </c:strCache>
            </c:strRef>
          </c:cat>
          <c:val>
            <c:numRef>
              <c:f>'Figure 4'!$G$8:$G$17</c:f>
              <c:numCache>
                <c:formatCode>0</c:formatCode>
                <c:ptCount val="10"/>
                <c:pt idx="0">
                  <c:v>32.65</c:v>
                </c:pt>
                <c:pt idx="1">
                  <c:v>42.44</c:v>
                </c:pt>
                <c:pt idx="2">
                  <c:v>44.95</c:v>
                </c:pt>
                <c:pt idx="3">
                  <c:v>45.99</c:v>
                </c:pt>
                <c:pt idx="4">
                  <c:v>46.58</c:v>
                </c:pt>
                <c:pt idx="5">
                  <c:v>47.94</c:v>
                </c:pt>
                <c:pt idx="6">
                  <c:v>50.15</c:v>
                </c:pt>
                <c:pt idx="7">
                  <c:v>51.84</c:v>
                </c:pt>
                <c:pt idx="8">
                  <c:v>55.3</c:v>
                </c:pt>
                <c:pt idx="9">
                  <c:v>57.9</c:v>
                </c:pt>
              </c:numCache>
            </c:numRef>
          </c:val>
        </c:ser>
        <c:ser>
          <c:idx val="1"/>
          <c:order val="1"/>
          <c:tx>
            <c:strRef>
              <c:f>'Figure 4'!$H$5</c:f>
              <c:strCache>
                <c:ptCount val="1"/>
                <c:pt idx="0">
                  <c:v>high level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4'!$F$8:$F$17</c:f>
              <c:strCache>
                <c:ptCount val="10"/>
                <c:pt idx="0">
                  <c:v>Информация и коммуникация</c:v>
                </c:pt>
                <c:pt idx="1">
                  <c:v>Административные и вспомогательная деятельность</c:v>
                </c:pt>
                <c:pt idx="2">
                  <c:v>Недвижимость</c:v>
                </c:pt>
                <c:pt idx="3">
                  <c:v>Профессиональные, научные и технические мероприятия</c:v>
                </c:pt>
                <c:pt idx="4">
                  <c:v>Оптовая и розничная торговля; ремонт моторных транспортных средств и мотоциклов</c:v>
                </c:pt>
                <c:pt idx="5">
                  <c:v>Электричество, газ, пар и кондиционирование воздуха; водоснабжение, канализация, управление отходами и рекультивация</c:v>
                </c:pt>
                <c:pt idx="6">
                  <c:v>Операции с недвижимостью</c:v>
                </c:pt>
                <c:pt idx="7">
                  <c:v>Транспортировка и хранение</c:v>
                </c:pt>
                <c:pt idx="8">
                  <c:v>Строительство</c:v>
                </c:pt>
                <c:pt idx="9">
                  <c:v>Производство</c:v>
                </c:pt>
              </c:strCache>
            </c:strRef>
          </c:cat>
          <c:val>
            <c:numRef>
              <c:f>'Figure 4'!$H$8:$H$17</c:f>
              <c:numCache>
                <c:formatCode>0</c:formatCode>
                <c:ptCount val="10"/>
                <c:pt idx="0">
                  <c:v>63.34</c:v>
                </c:pt>
                <c:pt idx="1">
                  <c:v>54.54</c:v>
                </c:pt>
                <c:pt idx="2">
                  <c:v>52.22</c:v>
                </c:pt>
                <c:pt idx="3">
                  <c:v>49.87</c:v>
                </c:pt>
                <c:pt idx="4">
                  <c:v>49.19</c:v>
                </c:pt>
                <c:pt idx="5">
                  <c:v>46.52</c:v>
                </c:pt>
                <c:pt idx="6">
                  <c:v>47.08</c:v>
                </c:pt>
                <c:pt idx="7">
                  <c:v>43.41</c:v>
                </c:pt>
                <c:pt idx="8">
                  <c:v>40.23</c:v>
                </c:pt>
                <c:pt idx="9">
                  <c:v>36.99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136889720"/>
        <c:axId val="2140390968"/>
      </c:barChart>
      <c:scatterChart>
        <c:scatterStyle val="smoothMarker"/>
        <c:varyColors val="0"/>
        <c:ser>
          <c:idx val="3"/>
          <c:order val="2"/>
          <c:tx>
            <c:strRef>
              <c:f>'Figure 4'!$J$5</c:f>
              <c:strCache>
                <c:ptCount val="1"/>
                <c:pt idx="0">
                  <c:v>high level - all activities</c:v>
                </c:pt>
              </c:strCache>
            </c:strRef>
          </c:tx>
          <c:marker>
            <c:symbol val="none"/>
          </c:marker>
          <c:xVal>
            <c:numRef>
              <c:f>'Figure 4'!$J$8:$J$17</c:f>
              <c:numCache>
                <c:formatCode>0</c:formatCode>
                <c:ptCount val="10"/>
                <c:pt idx="0">
                  <c:v>46.43</c:v>
                </c:pt>
                <c:pt idx="1">
                  <c:v>46.43</c:v>
                </c:pt>
                <c:pt idx="2">
                  <c:v>46.43</c:v>
                </c:pt>
                <c:pt idx="3">
                  <c:v>46.43</c:v>
                </c:pt>
                <c:pt idx="4">
                  <c:v>46.43</c:v>
                </c:pt>
                <c:pt idx="5">
                  <c:v>46.43</c:v>
                </c:pt>
                <c:pt idx="6">
                  <c:v>46.43</c:v>
                </c:pt>
                <c:pt idx="7">
                  <c:v>46.43</c:v>
                </c:pt>
                <c:pt idx="8">
                  <c:v>46.43</c:v>
                </c:pt>
                <c:pt idx="9">
                  <c:v>46.43</c:v>
                </c:pt>
              </c:numCache>
            </c:numRef>
          </c:xVal>
          <c:yVal>
            <c:numRef>
              <c:f>'Figure 4'!$K$8:$K$17</c:f>
              <c:numCache>
                <c:formatCode>General</c:formatCode>
                <c:ptCount val="10"/>
                <c:pt idx="0">
                  <c:v>100.0</c:v>
                </c:pt>
                <c:pt idx="1">
                  <c:v>90.0</c:v>
                </c:pt>
                <c:pt idx="2">
                  <c:v>80.0</c:v>
                </c:pt>
                <c:pt idx="3">
                  <c:v>70.0</c:v>
                </c:pt>
                <c:pt idx="4">
                  <c:v>60.0</c:v>
                </c:pt>
                <c:pt idx="5">
                  <c:v>50.0</c:v>
                </c:pt>
                <c:pt idx="6">
                  <c:v>40.0</c:v>
                </c:pt>
                <c:pt idx="7">
                  <c:v>30.0</c:v>
                </c:pt>
                <c:pt idx="8">
                  <c:v>20.0</c:v>
                </c:pt>
                <c:pt idx="9">
                  <c:v>0.0</c:v>
                </c:pt>
              </c:numCache>
            </c:numRef>
          </c:yVal>
          <c:smooth val="1"/>
        </c:ser>
        <c:ser>
          <c:idx val="2"/>
          <c:order val="3"/>
          <c:tx>
            <c:strRef>
              <c:f>'Figure 4'!$I$5</c:f>
              <c:strCache>
                <c:ptCount val="1"/>
                <c:pt idx="0">
                  <c:v>medium level - all activities</c:v>
                </c:pt>
              </c:strCache>
            </c:strRef>
          </c:tx>
          <c:marker>
            <c:symbol val="none"/>
          </c:marker>
          <c:xVal>
            <c:numRef>
              <c:f>'Figure 4'!$I$8:$I$17</c:f>
              <c:numCache>
                <c:formatCode>0</c:formatCode>
                <c:ptCount val="10"/>
                <c:pt idx="0">
                  <c:v>49.25</c:v>
                </c:pt>
                <c:pt idx="1">
                  <c:v>49.25</c:v>
                </c:pt>
                <c:pt idx="2">
                  <c:v>49.25</c:v>
                </c:pt>
                <c:pt idx="3">
                  <c:v>49.25</c:v>
                </c:pt>
                <c:pt idx="4">
                  <c:v>49.25</c:v>
                </c:pt>
                <c:pt idx="5">
                  <c:v>49.25</c:v>
                </c:pt>
                <c:pt idx="6">
                  <c:v>49.25</c:v>
                </c:pt>
                <c:pt idx="7">
                  <c:v>49.25</c:v>
                </c:pt>
                <c:pt idx="8">
                  <c:v>49.25</c:v>
                </c:pt>
                <c:pt idx="9">
                  <c:v>49.25</c:v>
                </c:pt>
              </c:numCache>
            </c:numRef>
          </c:xVal>
          <c:yVal>
            <c:numRef>
              <c:f>'Figure 4'!$K$8:$K$17</c:f>
              <c:numCache>
                <c:formatCode>General</c:formatCode>
                <c:ptCount val="10"/>
                <c:pt idx="0">
                  <c:v>100.0</c:v>
                </c:pt>
                <c:pt idx="1">
                  <c:v>90.0</c:v>
                </c:pt>
                <c:pt idx="2">
                  <c:v>80.0</c:v>
                </c:pt>
                <c:pt idx="3">
                  <c:v>70.0</c:v>
                </c:pt>
                <c:pt idx="4">
                  <c:v>60.0</c:v>
                </c:pt>
                <c:pt idx="5">
                  <c:v>50.0</c:v>
                </c:pt>
                <c:pt idx="6">
                  <c:v>40.0</c:v>
                </c:pt>
                <c:pt idx="7">
                  <c:v>30.0</c:v>
                </c:pt>
                <c:pt idx="8">
                  <c:v>20.0</c:v>
                </c:pt>
                <c:pt idx="9">
                  <c:v>0.0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0435528"/>
        <c:axId val="2140413352"/>
      </c:scatterChart>
      <c:catAx>
        <c:axId val="213688972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crossAx val="2140390968"/>
        <c:crosses val="autoZero"/>
        <c:auto val="1"/>
        <c:lblAlgn val="ctr"/>
        <c:lblOffset val="100"/>
        <c:noMultiLvlLbl val="0"/>
      </c:catAx>
      <c:valAx>
        <c:axId val="2140390968"/>
        <c:scaling>
          <c:orientation val="minMax"/>
          <c:max val="70.0"/>
        </c:scaling>
        <c:delete val="0"/>
        <c:axPos val="b"/>
        <c:majorGridlines/>
        <c:numFmt formatCode="0" sourceLinked="1"/>
        <c:majorTickMark val="none"/>
        <c:minorTickMark val="none"/>
        <c:tickLblPos val="nextTo"/>
        <c:spPr>
          <a:extLst/>
        </c:spPr>
        <c:crossAx val="2136889720"/>
        <c:crosses val="autoZero"/>
        <c:crossBetween val="between"/>
      </c:valAx>
      <c:valAx>
        <c:axId val="2140413352"/>
        <c:scaling>
          <c:orientation val="minMax"/>
          <c:max val="100.0"/>
        </c:scaling>
        <c:delete val="1"/>
        <c:axPos val="r"/>
        <c:numFmt formatCode="General" sourceLinked="1"/>
        <c:majorTickMark val="out"/>
        <c:minorTickMark val="none"/>
        <c:tickLblPos val="nextTo"/>
        <c:crossAx val="2140435528"/>
        <c:crosses val="max"/>
        <c:crossBetween val="midCat"/>
      </c:valAx>
      <c:valAx>
        <c:axId val="2140435528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2140413352"/>
        <c:crosses val="autoZero"/>
        <c:crossBetween val="midCat"/>
      </c:valAx>
    </c:plotArea>
    <c:legend>
      <c:legendPos val="b"/>
      <c:layout/>
      <c:overlay val="0"/>
      <c:spPr>
        <a:extLst/>
      </c:spPr>
    </c:legend>
    <c:plotVisOnly val="1"/>
    <c:dispBlanksAs val="gap"/>
    <c:showDLblsOverMax val="0"/>
  </c:chart>
  <c:spPr>
    <a:extLst/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>
                <a:latin typeface="Times New Roman"/>
                <a:cs typeface="Times New Roman"/>
              </a:rPr>
              <a:t>Сравнение использования "облачных" сервисов в организациях Россия и ЕС</a:t>
            </a:r>
            <a:endParaRPr lang="en-US" sz="1400">
              <a:latin typeface="Times New Roman"/>
              <a:cs typeface="Times New Roman"/>
            </a:endParaRPr>
          </a:p>
        </c:rich>
      </c:tx>
      <c:layout>
        <c:manualLayout>
          <c:xMode val="edge"/>
          <c:yMode val="edge"/>
          <c:x val="0.126821364196945"/>
          <c:y val="0.00572301509186352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'[Chart 2 in Microsoft Office Word]Sheet2'!$B$2</c:f>
              <c:strCache>
                <c:ptCount val="1"/>
                <c:pt idx="0">
                  <c:v>Страны ЕС</c:v>
                </c:pt>
              </c:strCache>
            </c:strRef>
          </c:tx>
          <c:invertIfNegative val="0"/>
          <c:cat>
            <c:strRef>
              <c:f>'[Chart 2 in Microsoft Office Word]Sheet2'!$A$3:$A$10</c:f>
              <c:strCache>
                <c:ptCount val="8"/>
                <c:pt idx="0">
                  <c:v>Другие вычислительные мощности</c:v>
                </c:pt>
                <c:pt idx="1">
                  <c:v>Программные приложения CRM</c:v>
                </c:pt>
                <c:pt idx="2">
                  <c:v>Финансовые и бухгалтерские программные приложения</c:v>
                </c:pt>
                <c:pt idx="3">
                  <c:v>Офисные программы</c:v>
                </c:pt>
                <c:pt idx="4">
                  <c:v>Хостинг базы данных (ы)</c:v>
                </c:pt>
                <c:pt idx="5">
                  <c:v>Хранение файлов</c:v>
                </c:pt>
                <c:pt idx="6">
                  <c:v>Эл. почта</c:v>
                </c:pt>
                <c:pt idx="7">
                  <c:v>IP-телефония (1)</c:v>
                </c:pt>
              </c:strCache>
            </c:strRef>
          </c:cat>
          <c:val>
            <c:numRef>
              <c:f>'[Chart 2 in Microsoft Office Word]Sheet2'!$B$3:$B$10</c:f>
              <c:numCache>
                <c:formatCode>0%</c:formatCode>
                <c:ptCount val="8"/>
                <c:pt idx="0">
                  <c:v>0.17</c:v>
                </c:pt>
                <c:pt idx="1">
                  <c:v>0.21</c:v>
                </c:pt>
                <c:pt idx="2">
                  <c:v>0.31</c:v>
                </c:pt>
                <c:pt idx="3">
                  <c:v>0.34</c:v>
                </c:pt>
                <c:pt idx="4">
                  <c:v>0.39</c:v>
                </c:pt>
                <c:pt idx="5">
                  <c:v>0.53</c:v>
                </c:pt>
                <c:pt idx="6">
                  <c:v>0.66</c:v>
                </c:pt>
                <c:pt idx="7">
                  <c:v>0.33</c:v>
                </c:pt>
              </c:numCache>
            </c:numRef>
          </c:val>
        </c:ser>
        <c:ser>
          <c:idx val="1"/>
          <c:order val="1"/>
          <c:tx>
            <c:strRef>
              <c:f>'[Chart 2 in Microsoft Office Word]Sheet2'!$C$2</c:f>
              <c:strCache>
                <c:ptCount val="1"/>
                <c:pt idx="0">
                  <c:v>Россия*</c:v>
                </c:pt>
              </c:strCache>
            </c:strRef>
          </c:tx>
          <c:invertIfNegative val="0"/>
          <c:cat>
            <c:strRef>
              <c:f>'[Chart 2 in Microsoft Office Word]Sheet2'!$A$3:$A$10</c:f>
              <c:strCache>
                <c:ptCount val="8"/>
                <c:pt idx="0">
                  <c:v>Другие вычислительные мощности</c:v>
                </c:pt>
                <c:pt idx="1">
                  <c:v>Программные приложения CRM</c:v>
                </c:pt>
                <c:pt idx="2">
                  <c:v>Финансовые и бухгалтерские программные приложения</c:v>
                </c:pt>
                <c:pt idx="3">
                  <c:v>Офисные программы</c:v>
                </c:pt>
                <c:pt idx="4">
                  <c:v>Хостинг базы данных (ы)</c:v>
                </c:pt>
                <c:pt idx="5">
                  <c:v>Хранение файлов</c:v>
                </c:pt>
                <c:pt idx="6">
                  <c:v>Эл. почта</c:v>
                </c:pt>
                <c:pt idx="7">
                  <c:v>IP-телефония (1)</c:v>
                </c:pt>
              </c:strCache>
            </c:strRef>
          </c:cat>
          <c:val>
            <c:numRef>
              <c:f>'[Chart 2 in Microsoft Office Word]Sheet2'!$C$3:$C$10</c:f>
              <c:numCache>
                <c:formatCode>0%</c:formatCode>
                <c:ptCount val="8"/>
                <c:pt idx="0">
                  <c:v>0.01</c:v>
                </c:pt>
                <c:pt idx="1">
                  <c:v>0.18</c:v>
                </c:pt>
                <c:pt idx="2">
                  <c:v>0.01</c:v>
                </c:pt>
                <c:pt idx="3">
                  <c:v>0.35</c:v>
                </c:pt>
                <c:pt idx="4">
                  <c:v>0.43</c:v>
                </c:pt>
                <c:pt idx="5">
                  <c:v>0.5</c:v>
                </c:pt>
                <c:pt idx="6">
                  <c:v>0.67</c:v>
                </c:pt>
                <c:pt idx="7">
                  <c:v>0.52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142906584"/>
        <c:axId val="2140104504"/>
      </c:barChart>
      <c:catAx>
        <c:axId val="2142906584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>
                <a:latin typeface="Times New Roman"/>
                <a:cs typeface="Times New Roman"/>
              </a:defRPr>
            </a:pPr>
            <a:endParaRPr lang="ru-RU"/>
          </a:p>
        </c:txPr>
        <c:crossAx val="2140104504"/>
        <c:crosses val="autoZero"/>
        <c:auto val="1"/>
        <c:lblAlgn val="ctr"/>
        <c:lblOffset val="100"/>
        <c:noMultiLvlLbl val="0"/>
      </c:catAx>
      <c:valAx>
        <c:axId val="2140104504"/>
        <c:scaling>
          <c:orientation val="minMax"/>
        </c:scaling>
        <c:delete val="0"/>
        <c:axPos val="b"/>
        <c:majorGridlines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Times New Roman"/>
                <a:cs typeface="Times New Roman"/>
              </a:defRPr>
            </a:pPr>
            <a:endParaRPr lang="ru-RU"/>
          </a:p>
        </c:txPr>
        <c:crossAx val="214290658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>
              <a:latin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0.00025</cdr:x>
      <cdr:y>0.91625</cdr:y>
    </cdr:from>
    <cdr:to>
      <cdr:x>0.00025</cdr:x>
      <cdr:y>0.91674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0325" y="5074708"/>
          <a:ext cx="4527338" cy="5021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9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rPr>
            <a:t>Note: * Estimate</a:t>
          </a:r>
        </a:p>
        <a:p xmlns:a="http://schemas.openxmlformats.org/drawingml/2006/main">
          <a:pPr algn="l" rtl="0">
            <a:defRPr sz="1000"/>
          </a:pPr>
          <a:r>
            <a:rPr lang="fr-FR" sz="9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rPr>
            <a:t>Source:  ITU World Telecommunication /ICT Indicators database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FDFEB3-7E99-2144-A4C1-DBDFE58B631F}" type="datetimeFigureOut">
              <a:rPr lang="ru-RU" smtClean="0"/>
              <a:t>12.04.17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69DE4-AF13-BC46-AAF4-E664F40D6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94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Wingdings" charset="2"/>
              <a:buChar char="ü"/>
            </a:pPr>
            <a:r>
              <a:rPr lang="ru-RU" dirty="0" smtClean="0"/>
              <a:t>И</a:t>
            </a:r>
            <a:r>
              <a:rPr lang="en-US" dirty="0" err="1" smtClean="0"/>
              <a:t>нститут</a:t>
            </a:r>
            <a:r>
              <a:rPr lang="en-US" dirty="0" smtClean="0"/>
              <a:t> McKinsey </a:t>
            </a:r>
            <a:r>
              <a:rPr lang="en-US" dirty="0" err="1" smtClean="0"/>
              <a:t>провел</a:t>
            </a:r>
            <a:r>
              <a:rPr lang="en-US" dirty="0" smtClean="0"/>
              <a:t> </a:t>
            </a:r>
            <a:r>
              <a:rPr lang="en-US" dirty="0" err="1" smtClean="0"/>
              <a:t>исследование</a:t>
            </a:r>
            <a:r>
              <a:rPr lang="en-US" dirty="0" smtClean="0"/>
              <a:t>, </a:t>
            </a:r>
            <a:r>
              <a:rPr lang="en-US" dirty="0" err="1" smtClean="0"/>
              <a:t>ходе</a:t>
            </a:r>
            <a:r>
              <a:rPr lang="en-US" dirty="0" smtClean="0"/>
              <a:t> </a:t>
            </a:r>
            <a:r>
              <a:rPr lang="en-US" dirty="0" err="1" smtClean="0"/>
              <a:t>которого</a:t>
            </a:r>
            <a:r>
              <a:rPr lang="en-US" dirty="0" smtClean="0"/>
              <a:t> </a:t>
            </a:r>
            <a:r>
              <a:rPr lang="en-US" dirty="0" err="1" smtClean="0"/>
              <a:t>проанализировал</a:t>
            </a:r>
            <a:r>
              <a:rPr lang="en-US" dirty="0" smtClean="0"/>
              <a:t> </a:t>
            </a:r>
            <a:r>
              <a:rPr lang="en-US" dirty="0" err="1" smtClean="0"/>
              <a:t>более</a:t>
            </a:r>
            <a:r>
              <a:rPr lang="en-US" dirty="0" smtClean="0"/>
              <a:t> </a:t>
            </a:r>
            <a:r>
              <a:rPr lang="ru-RU" dirty="0" smtClean="0"/>
              <a:t>100</a:t>
            </a:r>
            <a:r>
              <a:rPr lang="en-US" dirty="0" smtClean="0"/>
              <a:t> </a:t>
            </a:r>
            <a:r>
              <a:rPr lang="en-US" dirty="0" err="1" smtClean="0"/>
              <a:t>технологий</a:t>
            </a:r>
            <a:r>
              <a:rPr lang="en-US" dirty="0" smtClean="0"/>
              <a:t> </a:t>
            </a:r>
            <a:r>
              <a:rPr lang="en-US" dirty="0" err="1" smtClean="0"/>
              <a:t>и</a:t>
            </a:r>
            <a:r>
              <a:rPr lang="en-US" dirty="0" smtClean="0"/>
              <a:t> </a:t>
            </a:r>
            <a:r>
              <a:rPr lang="en-US" dirty="0" err="1" smtClean="0"/>
              <a:t>выделил</a:t>
            </a:r>
            <a:r>
              <a:rPr lang="en-US" dirty="0" smtClean="0"/>
              <a:t> </a:t>
            </a:r>
            <a:r>
              <a:rPr lang="ru-RU" dirty="0" smtClean="0"/>
              <a:t>12</a:t>
            </a:r>
            <a:r>
              <a:rPr lang="en-US" dirty="0" smtClean="0"/>
              <a:t> </a:t>
            </a:r>
            <a:r>
              <a:rPr lang="en-US" dirty="0" err="1" smtClean="0"/>
              <a:t>из</a:t>
            </a:r>
            <a:r>
              <a:rPr lang="en-US" dirty="0" smtClean="0"/>
              <a:t> </a:t>
            </a:r>
            <a:r>
              <a:rPr lang="en-US" dirty="0" err="1" smtClean="0"/>
              <a:t>них</a:t>
            </a:r>
            <a:r>
              <a:rPr lang="en-US" dirty="0" smtClean="0"/>
              <a:t>, </a:t>
            </a:r>
            <a:r>
              <a:rPr lang="en-US" dirty="0" err="1" smtClean="0"/>
              <a:t>у</a:t>
            </a:r>
            <a:r>
              <a:rPr lang="en-US" dirty="0" smtClean="0"/>
              <a:t> </a:t>
            </a:r>
            <a:r>
              <a:rPr lang="en-US" dirty="0" err="1" smtClean="0"/>
              <a:t>которых</a:t>
            </a:r>
            <a:r>
              <a:rPr lang="en-US" dirty="0" smtClean="0"/>
              <a:t> </a:t>
            </a:r>
            <a:r>
              <a:rPr lang="en-US" dirty="0" err="1" smtClean="0"/>
              <a:t>есть</a:t>
            </a:r>
            <a:r>
              <a:rPr lang="en-US" dirty="0" smtClean="0"/>
              <a:t> </a:t>
            </a:r>
            <a:r>
              <a:rPr lang="en-US" dirty="0" err="1" smtClean="0"/>
              <a:t>потенциал</a:t>
            </a:r>
            <a:r>
              <a:rPr lang="en-US" dirty="0" smtClean="0"/>
              <a:t> </a:t>
            </a:r>
            <a:r>
              <a:rPr lang="en-US" dirty="0" err="1" smtClean="0"/>
              <a:t>для</a:t>
            </a:r>
            <a:r>
              <a:rPr lang="en-US" dirty="0" smtClean="0"/>
              <a:t> </a:t>
            </a:r>
            <a:r>
              <a:rPr lang="en-US" dirty="0" err="1" smtClean="0"/>
              <a:t>того</a:t>
            </a:r>
            <a:r>
              <a:rPr lang="en-US" dirty="0" smtClean="0"/>
              <a:t>, </a:t>
            </a:r>
            <a:r>
              <a:rPr lang="en-US" dirty="0" err="1" smtClean="0"/>
              <a:t>чтобы</a:t>
            </a:r>
            <a:r>
              <a:rPr lang="en-US" dirty="0" smtClean="0"/>
              <a:t> </a:t>
            </a:r>
            <a:r>
              <a:rPr lang="en-US" dirty="0" err="1" smtClean="0"/>
              <a:t>до</a:t>
            </a:r>
            <a:r>
              <a:rPr lang="en-US" dirty="0" smtClean="0"/>
              <a:t> 2025 </a:t>
            </a:r>
            <a:r>
              <a:rPr lang="en-US" dirty="0" err="1" smtClean="0"/>
              <a:t>года</a:t>
            </a:r>
            <a:r>
              <a:rPr lang="en-US" dirty="0" smtClean="0"/>
              <a:t> </a:t>
            </a:r>
            <a:r>
              <a:rPr lang="en-US" dirty="0" err="1" smtClean="0"/>
              <a:t>произвести</a:t>
            </a:r>
            <a:r>
              <a:rPr lang="en-US" dirty="0" smtClean="0"/>
              <a:t> </a:t>
            </a:r>
            <a:r>
              <a:rPr lang="en-US" dirty="0" err="1" smtClean="0"/>
              <a:t>глобальный</a:t>
            </a:r>
            <a:r>
              <a:rPr lang="en-US" dirty="0" smtClean="0"/>
              <a:t> </a:t>
            </a:r>
            <a:r>
              <a:rPr lang="en-US" dirty="0" err="1" smtClean="0"/>
              <a:t>переворот</a:t>
            </a:r>
            <a:r>
              <a:rPr lang="en-US" dirty="0" smtClean="0"/>
              <a:t> </a:t>
            </a:r>
            <a:r>
              <a:rPr lang="en-US" dirty="0" err="1" smtClean="0"/>
              <a:t>и</a:t>
            </a:r>
            <a:r>
              <a:rPr lang="en-US" dirty="0" smtClean="0"/>
              <a:t> </a:t>
            </a:r>
            <a:r>
              <a:rPr lang="en-US" dirty="0" err="1" smtClean="0"/>
              <a:t>повлиять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сотни</a:t>
            </a:r>
            <a:r>
              <a:rPr lang="en-US" dirty="0" smtClean="0"/>
              <a:t> </a:t>
            </a:r>
            <a:r>
              <a:rPr lang="en-US" dirty="0" err="1" smtClean="0"/>
              <a:t>миллионов</a:t>
            </a:r>
            <a:r>
              <a:rPr lang="en-US" dirty="0" smtClean="0"/>
              <a:t> </a:t>
            </a:r>
            <a:r>
              <a:rPr lang="en-US" dirty="0" err="1" smtClean="0"/>
              <a:t>работающих</a:t>
            </a:r>
            <a:r>
              <a:rPr lang="en-US" dirty="0" smtClean="0"/>
              <a:t> </a:t>
            </a:r>
            <a:r>
              <a:rPr lang="en-US" dirty="0" err="1" smtClean="0"/>
              <a:t>людей</a:t>
            </a:r>
            <a:r>
              <a:rPr lang="en-US" dirty="0" smtClean="0"/>
              <a:t>, </a:t>
            </a:r>
            <a:r>
              <a:rPr lang="en-US" dirty="0" err="1" smtClean="0"/>
              <a:t>миллиарды</a:t>
            </a:r>
            <a:r>
              <a:rPr lang="en-US" dirty="0" smtClean="0"/>
              <a:t> </a:t>
            </a:r>
            <a:r>
              <a:rPr lang="en-US" dirty="0" err="1" smtClean="0"/>
              <a:t>потребителей</a:t>
            </a:r>
            <a:r>
              <a:rPr lang="en-US" dirty="0" smtClean="0"/>
              <a:t> 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69DE4-AF13-BC46-AAF4-E664F40D634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278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ECD5-515E-4817-8A06-1D2ED2C83850}" type="datetime4">
              <a:rPr lang="en-US" smtClean="0"/>
              <a:pPr/>
              <a:t>Апрель 12,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59F4-DDCB-41FF-83F5-A48440F36FA7}" type="datetime4">
              <a:rPr lang="en-US" smtClean="0"/>
              <a:pPr/>
              <a:t>Апрель 12,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6348-D703-428C-A1C4-7D6796EF5F41}" type="datetime4">
              <a:rPr lang="en-US" smtClean="0"/>
              <a:pPr/>
              <a:t>Апрель 12,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1919-1B5F-4141-B613-3E5C6008A186}" type="datetime4">
              <a:rPr lang="en-US" smtClean="0"/>
              <a:pPr/>
              <a:t>Апрель 12,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2427-B1DD-49E6-9F05-DE0F1467D7DC}" type="datetime4">
              <a:rPr lang="en-US" smtClean="0"/>
              <a:pPr/>
              <a:t>Апрель 12,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A7B5-8BC9-491C-A887-7C3E7ED947D8}" type="datetime4">
              <a:rPr lang="en-US" smtClean="0"/>
              <a:pPr/>
              <a:t>Апрель 12,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8ED0-40F2-434C-A848-B92581875164}" type="datetime4">
              <a:rPr lang="en-US" smtClean="0"/>
              <a:pPr/>
              <a:t>Апрель 12,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437F-F4F9-44A9-B4D3-9191CA04E889}" type="datetime4">
              <a:rPr lang="en-US" smtClean="0"/>
              <a:pPr/>
              <a:t>Апрель 12,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E59-01D0-4537-B876-7E5EC75B028D}" type="datetime4">
              <a:rPr lang="en-US" smtClean="0"/>
              <a:pPr/>
              <a:t>Апрель 12,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2E49-18A1-40BC-BA5D-5A2EC8FDDF15}" type="datetime4">
              <a:rPr lang="en-US" smtClean="0"/>
              <a:pPr/>
              <a:t>Апрель 12,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3DA4-3B24-449B-95CA-514EB7E30A99}" type="datetime4">
              <a:rPr lang="en-US" smtClean="0"/>
              <a:pPr/>
              <a:t>Апрель 12,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42120D2-3948-4F8F-BE5D-E7E7D97880B2}" type="datetime4">
              <a:rPr lang="en-US" smtClean="0"/>
              <a:pPr/>
              <a:t>Апрель 12, 2017</a:t>
            </a:fld>
            <a:endParaRPr lang="en-US" dirty="0" err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1D72EBF8-7CF5-44B7-B2BF-E22DE4D070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67812" y="5247375"/>
            <a:ext cx="3276188" cy="87767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Дегтярев А.В.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ЭФ МГУ </a:t>
            </a:r>
            <a:r>
              <a:rPr lang="ru-RU" dirty="0" err="1" smtClean="0">
                <a:solidFill>
                  <a:schemeClr val="bg1"/>
                </a:solidFill>
              </a:rPr>
              <a:t>им.М.В.Ломоносова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53643" y="373478"/>
            <a:ext cx="7843717" cy="1336789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Цифровая занятость в цифровой экономике</a:t>
            </a:r>
            <a:endParaRPr lang="ru-RU" b="1" dirty="0"/>
          </a:p>
        </p:txBody>
      </p:sp>
      <p:pic>
        <p:nvPicPr>
          <p:cNvPr id="5" name="Рисунок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4387" y="2042646"/>
            <a:ext cx="4267124" cy="291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9754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1317" y="7073"/>
            <a:ext cx="8008722" cy="55222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ru-RU" dirty="0" smtClean="0">
                <a:cs typeface="Arial"/>
              </a:rPr>
              <a:t>«Цифровая революция»</a:t>
            </a:r>
            <a:endParaRPr lang="en-US" dirty="0">
              <a:cs typeface="Arial"/>
            </a:endParaRPr>
          </a:p>
        </p:txBody>
      </p:sp>
      <p:sp>
        <p:nvSpPr>
          <p:cNvPr id="7" name="Rectangle 2"/>
          <p:cNvSpPr/>
          <p:nvPr/>
        </p:nvSpPr>
        <p:spPr>
          <a:xfrm>
            <a:off x="593609" y="928177"/>
            <a:ext cx="8008722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+mj-lt"/>
              </a:rPr>
              <a:t>Мобильный интернет: смартфоны, планшеты и прочие мобильные устройства </a:t>
            </a:r>
            <a:endParaRPr lang="en-US" dirty="0" smtClean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+mj-lt"/>
              </a:rPr>
              <a:t>Автоматизация интеллектуального труда </a:t>
            </a:r>
            <a:endParaRPr lang="en-US" dirty="0" smtClean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u="sng" dirty="0">
                <a:latin typeface="+mj-lt"/>
              </a:rPr>
              <a:t>Облачные вычисления: в дополнение к изменениям в экономике информационных технологий предприятий, облачные технологии открывают дорогу всевозможным интернет услугам и новым бизнес-моделям</a:t>
            </a:r>
            <a:r>
              <a:rPr lang="ru-RU" dirty="0">
                <a:latin typeface="+mj-lt"/>
              </a:rPr>
              <a:t> </a:t>
            </a:r>
            <a:endParaRPr lang="en-US" dirty="0" smtClean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+mj-lt"/>
              </a:rPr>
              <a:t>«Интернет вещей»: сенсоры и приводы, встроенные в машины, инфраструктура и материальные активы </a:t>
            </a:r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0532" y="3945466"/>
            <a:ext cx="5198534" cy="259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91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1415" y="134200"/>
            <a:ext cx="9102585" cy="55222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ru-RU" dirty="0" smtClean="0">
                <a:cs typeface="Arial"/>
              </a:rPr>
              <a:t>Области применения цифрового труда</a:t>
            </a:r>
            <a:endParaRPr lang="en-US" dirty="0">
              <a:cs typeface="Arial"/>
            </a:endParaRPr>
          </a:p>
        </p:txBody>
      </p:sp>
      <p:graphicFrame>
        <p:nvGraphicFramePr>
          <p:cNvPr id="7" name="Chart 4"/>
          <p:cNvGraphicFramePr/>
          <p:nvPr>
            <p:extLst>
              <p:ext uri="{D42A27DB-BD31-4B8C-83A1-F6EECF244321}">
                <p14:modId xmlns:p14="http://schemas.microsoft.com/office/powerpoint/2010/main" val="3456878340"/>
              </p:ext>
            </p:extLst>
          </p:nvPr>
        </p:nvGraphicFramePr>
        <p:xfrm>
          <a:off x="1401643" y="872694"/>
          <a:ext cx="6133692" cy="5370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5994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1415" y="540600"/>
            <a:ext cx="8340039" cy="55222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ru-RU" dirty="0" smtClean="0">
                <a:cs typeface="Arial"/>
              </a:rPr>
              <a:t>РФ-ЕС: Использование «облачных» услуг</a:t>
            </a:r>
            <a:endParaRPr lang="en-US" dirty="0">
              <a:cs typeface="Arial"/>
            </a:endParaRPr>
          </a:p>
        </p:txBody>
      </p:sp>
      <p:graphicFrame>
        <p:nvGraphicFramePr>
          <p:cNvPr id="5" name="Chart 3"/>
          <p:cNvGraphicFramePr/>
          <p:nvPr>
            <p:extLst>
              <p:ext uri="{D42A27DB-BD31-4B8C-83A1-F6EECF244321}">
                <p14:modId xmlns:p14="http://schemas.microsoft.com/office/powerpoint/2010/main" val="4099612682"/>
              </p:ext>
            </p:extLst>
          </p:nvPr>
        </p:nvGraphicFramePr>
        <p:xfrm>
          <a:off x="999067" y="1182396"/>
          <a:ext cx="7062975" cy="4947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7747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1317" y="7073"/>
            <a:ext cx="8008722" cy="55222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ru-RU" dirty="0" smtClean="0">
                <a:cs typeface="Arial"/>
              </a:rPr>
              <a:t>Роль </a:t>
            </a:r>
            <a:r>
              <a:rPr lang="en-US" dirty="0" smtClean="0">
                <a:cs typeface="Arial"/>
              </a:rPr>
              <a:t>Cloud Computing</a:t>
            </a:r>
            <a:endParaRPr lang="en-US" dirty="0">
              <a:cs typeface="Arial"/>
            </a:endParaRPr>
          </a:p>
        </p:txBody>
      </p:sp>
      <p:pic>
        <p:nvPicPr>
          <p:cNvPr id="5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536" y="600720"/>
            <a:ext cx="6006226" cy="60674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28166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1317" y="7073"/>
            <a:ext cx="8008722" cy="55222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ru-RU" dirty="0" smtClean="0">
                <a:cs typeface="Arial"/>
              </a:rPr>
              <a:t>«Цифровые аборигены» </a:t>
            </a:r>
            <a:endParaRPr lang="en-US" dirty="0">
              <a:cs typeface="Arial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92" y="614526"/>
            <a:ext cx="7179641" cy="5587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29610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531" y="43937"/>
            <a:ext cx="8771467" cy="64633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spcBef>
                <a:spcPct val="0"/>
              </a:spcBef>
            </a:pPr>
            <a:r>
              <a:rPr lang="ru-RU" sz="3600" cap="all" dirty="0">
                <a:latin typeface="+mj-lt"/>
                <a:ea typeface="+mj-ea"/>
                <a:cs typeface="Arial"/>
              </a:rPr>
              <a:t>Потенциал </a:t>
            </a:r>
            <a:r>
              <a:rPr lang="ru-RU" sz="3600" cap="all" dirty="0">
                <a:latin typeface="+mj-lt"/>
                <a:ea typeface="+mj-ea"/>
                <a:cs typeface="Arial"/>
              </a:rPr>
              <a:t>автоматизации</a:t>
            </a:r>
            <a:r>
              <a:rPr lang="ru-RU" sz="3600" cap="all" dirty="0">
                <a:latin typeface="+mj-lt"/>
                <a:ea typeface="+mj-ea"/>
                <a:cs typeface="Arial"/>
              </a:rPr>
              <a:t> профессий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690268"/>
            <a:ext cx="9144000" cy="5109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Технические возможности (потенциал) автоматизации профессий:</a:t>
            </a:r>
          </a:p>
          <a:p>
            <a:endParaRPr lang="ru-RU" dirty="0"/>
          </a:p>
          <a:p>
            <a:r>
              <a:rPr lang="ru-RU" dirty="0"/>
              <a:t>1. &lt;5% профессий (занятий) состоят из активностей, которые </a:t>
            </a:r>
            <a:r>
              <a:rPr lang="ru-RU" dirty="0" smtClean="0"/>
              <a:t>возможно</a:t>
            </a:r>
            <a:r>
              <a:rPr lang="en-US" dirty="0" smtClean="0"/>
              <a:t> </a:t>
            </a:r>
            <a:r>
              <a:rPr lang="ru-RU" dirty="0" smtClean="0"/>
              <a:t>автоматизировать </a:t>
            </a:r>
            <a:r>
              <a:rPr lang="ru-RU" dirty="0"/>
              <a:t>на 100%</a:t>
            </a:r>
            <a:r>
              <a:rPr lang="ru-RU" dirty="0" smtClean="0"/>
              <a:t>;</a:t>
            </a:r>
            <a:endParaRPr lang="en-US" dirty="0" smtClean="0"/>
          </a:p>
          <a:p>
            <a:endParaRPr lang="ru-RU" dirty="0"/>
          </a:p>
          <a:p>
            <a:r>
              <a:rPr lang="ru-RU" dirty="0"/>
              <a:t>2. ~60% профессий (занятий) состоит из </a:t>
            </a:r>
            <a:r>
              <a:rPr lang="ru-RU" dirty="0" smtClean="0"/>
              <a:t>активностей</a:t>
            </a:r>
            <a:r>
              <a:rPr lang="en-US" dirty="0" smtClean="0"/>
              <a:t> </a:t>
            </a:r>
            <a:r>
              <a:rPr lang="ru-RU" dirty="0" smtClean="0"/>
              <a:t>которые можно автоматизировать на 80</a:t>
            </a:r>
            <a:r>
              <a:rPr lang="en-US" dirty="0" smtClean="0"/>
              <a:t>%</a:t>
            </a:r>
            <a:r>
              <a:rPr lang="ru-RU" dirty="0" smtClean="0"/>
              <a:t>;</a:t>
            </a:r>
            <a:endParaRPr lang="en-US" dirty="0" smtClean="0"/>
          </a:p>
          <a:p>
            <a:endParaRPr lang="ru-RU" dirty="0"/>
          </a:p>
          <a:p>
            <a:r>
              <a:rPr lang="ru-RU" dirty="0"/>
              <a:t>3. Автоматизация возможно менее сего для: психиатры, законодатели</a:t>
            </a:r>
            <a:r>
              <a:rPr lang="ru-RU" dirty="0" smtClean="0"/>
              <a:t>;</a:t>
            </a:r>
            <a:endParaRPr lang="en-US" dirty="0" smtClean="0"/>
          </a:p>
          <a:p>
            <a:endParaRPr lang="ru-RU" dirty="0"/>
          </a:p>
          <a:p>
            <a:r>
              <a:rPr lang="ru-RU" dirty="0"/>
              <a:t>4. Автоматизация наиболее подходит для: операторы посевных машин</a:t>
            </a:r>
            <a:r>
              <a:rPr lang="ru-RU" dirty="0" smtClean="0"/>
              <a:t>,</a:t>
            </a:r>
            <a:endParaRPr lang="ru-RU" dirty="0"/>
          </a:p>
          <a:p>
            <a:r>
              <a:rPr lang="ru-RU" dirty="0"/>
              <a:t>туроператоров, складских клерков</a:t>
            </a:r>
            <a:r>
              <a:rPr lang="ru-RU" dirty="0" smtClean="0"/>
              <a:t>.</a:t>
            </a:r>
            <a:endParaRPr lang="en-US" dirty="0" smtClean="0"/>
          </a:p>
          <a:p>
            <a:endParaRPr lang="ru-RU" dirty="0"/>
          </a:p>
          <a:p>
            <a:r>
              <a:rPr lang="ru-RU" dirty="0"/>
              <a:t>3 категории трудовой активности имеют наибольший потенциал </a:t>
            </a:r>
            <a:r>
              <a:rPr lang="ru-RU" dirty="0" smtClean="0"/>
              <a:t>для</a:t>
            </a:r>
            <a:r>
              <a:rPr lang="en-US" dirty="0" smtClean="0"/>
              <a:t> </a:t>
            </a:r>
            <a:r>
              <a:rPr lang="ru-RU" dirty="0" smtClean="0"/>
              <a:t>А</a:t>
            </a:r>
            <a:r>
              <a:rPr lang="ru-RU" dirty="0" smtClean="0"/>
              <a:t>втоматизации:</a:t>
            </a:r>
            <a:endParaRPr lang="ru-RU" dirty="0"/>
          </a:p>
          <a:p>
            <a:r>
              <a:rPr lang="ru-RU" dirty="0"/>
              <a:t>1) Сбор и обработка информации (64-69% рабочего времени могут быть автоматизированы</a:t>
            </a:r>
            <a:r>
              <a:rPr lang="ru-RU" dirty="0" smtClean="0"/>
              <a:t>)</a:t>
            </a:r>
            <a:endParaRPr lang="ru-RU" dirty="0"/>
          </a:p>
          <a:p>
            <a:r>
              <a:rPr lang="ru-RU" dirty="0"/>
              <a:t>2) Предсказуемая физическая активность (81% рабочего времени может быть автоматизирован)</a:t>
            </a:r>
          </a:p>
        </p:txBody>
      </p:sp>
    </p:spTree>
    <p:extLst>
      <p:ext uri="{BB962C8B-B14F-4D97-AF65-F5344CB8AC3E}">
        <p14:creationId xmlns:p14="http://schemas.microsoft.com/office/powerpoint/2010/main" val="2742553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0933" y="1339419"/>
            <a:ext cx="875453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Наибольший потенциал автоматизации приходится на страны </a:t>
            </a:r>
            <a:r>
              <a:rPr lang="ru-RU" dirty="0" smtClean="0"/>
              <a:t>с</a:t>
            </a:r>
            <a:r>
              <a:rPr lang="en-US" dirty="0" smtClean="0"/>
              <a:t> </a:t>
            </a:r>
            <a:r>
              <a:rPr lang="ru-RU" dirty="0" smtClean="0"/>
              <a:t>высоким </a:t>
            </a:r>
            <a:r>
              <a:rPr lang="ru-RU" dirty="0"/>
              <a:t>уровнем заработной платы и большим населением</a:t>
            </a:r>
          </a:p>
          <a:p>
            <a:endParaRPr lang="ru-RU" dirty="0"/>
          </a:p>
          <a:p>
            <a:r>
              <a:rPr lang="ru-RU" dirty="0" smtClean="0"/>
              <a:t>Заработная </a:t>
            </a:r>
            <a:r>
              <a:rPr lang="ru-RU" dirty="0"/>
              <a:t>плата, в трлн. долл., может быть автоматизирована:</a:t>
            </a:r>
          </a:p>
          <a:p>
            <a:endParaRPr lang="ru-RU" dirty="0"/>
          </a:p>
          <a:p>
            <a:r>
              <a:rPr lang="ru-RU" dirty="0"/>
              <a:t>- Китай, 3,6 трлн.;</a:t>
            </a:r>
          </a:p>
          <a:p>
            <a:endParaRPr lang="ru-RU" dirty="0"/>
          </a:p>
          <a:p>
            <a:r>
              <a:rPr lang="ru-RU" dirty="0"/>
              <a:t>- США, 2,3;</a:t>
            </a:r>
          </a:p>
          <a:p>
            <a:endParaRPr lang="ru-RU" dirty="0"/>
          </a:p>
          <a:p>
            <a:r>
              <a:rPr lang="ru-RU" dirty="0"/>
              <a:t>- Европа (топ 5 экономик), 1,9;</a:t>
            </a:r>
          </a:p>
          <a:p>
            <a:endParaRPr lang="ru-RU" dirty="0"/>
          </a:p>
          <a:p>
            <a:r>
              <a:rPr lang="ru-RU" dirty="0"/>
              <a:t>- Индия, 1,1; Япония – 1;</a:t>
            </a:r>
          </a:p>
          <a:p>
            <a:endParaRPr lang="ru-RU" dirty="0"/>
          </a:p>
          <a:p>
            <a:r>
              <a:rPr lang="ru-RU" dirty="0"/>
              <a:t>- Остальные страны – 4,6.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8531" y="43937"/>
            <a:ext cx="8771467" cy="64633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spcBef>
                <a:spcPct val="0"/>
              </a:spcBef>
            </a:pPr>
            <a:r>
              <a:rPr lang="ru-RU" sz="3600" cap="all" dirty="0">
                <a:latin typeface="+mj-lt"/>
                <a:ea typeface="+mj-ea"/>
                <a:cs typeface="Arial"/>
              </a:rPr>
              <a:t>Потенциал </a:t>
            </a:r>
            <a:r>
              <a:rPr lang="ru-RU" sz="3600" cap="all" dirty="0">
                <a:latin typeface="+mj-lt"/>
                <a:ea typeface="+mj-ea"/>
                <a:cs typeface="Arial"/>
              </a:rPr>
              <a:t>автоматизации</a:t>
            </a:r>
            <a:r>
              <a:rPr lang="ru-RU" sz="3600" cap="all" dirty="0">
                <a:latin typeface="+mj-lt"/>
                <a:ea typeface="+mj-ea"/>
                <a:cs typeface="Arial"/>
              </a:rPr>
              <a:t> профессий</a:t>
            </a: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400" y="3163437"/>
            <a:ext cx="38100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85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434" y="1011766"/>
            <a:ext cx="7937500" cy="42799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8531" y="43937"/>
            <a:ext cx="8771467" cy="64633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spcBef>
                <a:spcPct val="0"/>
              </a:spcBef>
            </a:pPr>
            <a:r>
              <a:rPr lang="ru-RU" sz="3600" cap="all" dirty="0">
                <a:latin typeface="+mj-lt"/>
                <a:ea typeface="+mj-ea"/>
                <a:cs typeface="Arial"/>
              </a:rPr>
              <a:t>Потенциал </a:t>
            </a:r>
            <a:r>
              <a:rPr lang="ru-RU" sz="3600" cap="all" dirty="0">
                <a:latin typeface="+mj-lt"/>
                <a:ea typeface="+mj-ea"/>
                <a:cs typeface="Arial"/>
              </a:rPr>
              <a:t>автоматизации</a:t>
            </a:r>
            <a:r>
              <a:rPr lang="ru-RU" sz="3600" cap="all" dirty="0">
                <a:latin typeface="+mj-lt"/>
                <a:ea typeface="+mj-ea"/>
                <a:cs typeface="Arial"/>
              </a:rPr>
              <a:t> профессий</a:t>
            </a:r>
          </a:p>
        </p:txBody>
      </p:sp>
    </p:spTree>
    <p:extLst>
      <p:ext uri="{BB962C8B-B14F-4D97-AF65-F5344CB8AC3E}">
        <p14:creationId xmlns:p14="http://schemas.microsoft.com/office/powerpoint/2010/main" val="2190428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1317" y="7073"/>
            <a:ext cx="8008722" cy="55222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ru-RU" dirty="0">
                <a:cs typeface="Arial"/>
              </a:rPr>
              <a:t>«Цифровые навыки» (</a:t>
            </a:r>
            <a:r>
              <a:rPr lang="en-US" dirty="0">
                <a:cs typeface="Arial"/>
              </a:rPr>
              <a:t>must have</a:t>
            </a:r>
            <a:r>
              <a:rPr lang="ru-RU" dirty="0">
                <a:cs typeface="Arial"/>
              </a:rPr>
              <a:t>) </a:t>
            </a:r>
            <a:endParaRPr lang="en-US" dirty="0">
              <a:cs typeface="Arial"/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483717" y="904673"/>
            <a:ext cx="3958979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Управление информацией</a:t>
            </a:r>
            <a:endParaRPr lang="en-US" dirty="0"/>
          </a:p>
          <a:p>
            <a:pPr marL="342900" indent="-342900">
              <a:buAutoNum type="arabicPeriod"/>
            </a:pPr>
            <a:r>
              <a:rPr lang="ru-RU" dirty="0" smtClean="0"/>
              <a:t>Обмен данными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ru-RU" dirty="0" smtClean="0"/>
              <a:t>Трансакции </a:t>
            </a:r>
            <a:r>
              <a:rPr lang="ru-RU" dirty="0"/>
              <a:t>(</a:t>
            </a:r>
            <a:r>
              <a:rPr lang="en-US" dirty="0"/>
              <a:t>E-business</a:t>
            </a:r>
            <a:r>
              <a:rPr lang="ru-RU" dirty="0"/>
              <a:t>): возможность осуществлять финансовые </a:t>
            </a:r>
            <a:r>
              <a:rPr lang="ru-RU" dirty="0" smtClean="0"/>
              <a:t>операции</a:t>
            </a:r>
            <a:endParaRPr lang="en-US" dirty="0"/>
          </a:p>
          <a:p>
            <a:pPr marL="342900" indent="-342900">
              <a:buAutoNum type="arabicPeriod"/>
            </a:pPr>
            <a:r>
              <a:rPr lang="ru-RU" dirty="0" smtClean="0"/>
              <a:t>Решение </a:t>
            </a:r>
            <a:r>
              <a:rPr lang="ru-RU" dirty="0"/>
              <a:t>проблем: человек должен уверенно решать проблемы с использованием цифровых навыков, таких как самообучение, используя обратную связь от других пользователей Интернета, а так же с помощью вспомогательных услуг</a:t>
            </a:r>
          </a:p>
          <a:p>
            <a:r>
              <a:rPr lang="ru-RU" dirty="0"/>
              <a:t>5. </a:t>
            </a:r>
            <a:r>
              <a:rPr lang="ru-RU" dirty="0" smtClean="0"/>
              <a:t>Созидание</a:t>
            </a:r>
            <a:r>
              <a:rPr lang="ru-RU" dirty="0"/>
              <a:t>: навыки для создания базового цифрового контента. </a:t>
            </a: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7496" y="904673"/>
            <a:ext cx="3752556" cy="485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570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43656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ru-RU" dirty="0">
                <a:cs typeface="Arial"/>
              </a:rPr>
              <a:t>Плюсы цифровой занятости</a:t>
            </a:r>
            <a:endParaRPr lang="ru-RU" dirty="0">
              <a:cs typeface="Arial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376112"/>
            <a:ext cx="7772400" cy="4095347"/>
          </a:xfrm>
        </p:spPr>
        <p:txBody>
          <a:bodyPr vert="horz" lIns="0" tIns="45720" rIns="0" bIns="45720" rtlCol="0">
            <a:normAutofit/>
          </a:bodyPr>
          <a:lstStyle/>
          <a:p>
            <a:pPr algn="just"/>
            <a:r>
              <a:rPr lang="ru-RU" dirty="0"/>
              <a:t>здоровье населения, поскольку многие заболевания в современном мире вызваны переработками, постоянным пребыванием в офисе и стрессом</a:t>
            </a:r>
          </a:p>
          <a:p>
            <a:pPr algn="just"/>
            <a:r>
              <a:rPr lang="ru-RU" dirty="0"/>
              <a:t>дистанционная занятость позволит создать больше рабочих мест и предоставить доступ к рынку труда большему количеству населения</a:t>
            </a:r>
          </a:p>
          <a:p>
            <a:pPr algn="just"/>
            <a:r>
              <a:rPr lang="ru-RU" dirty="0"/>
              <a:t>различные исследования показывают, что люди более продуктивны, когда работают в привычных и комфортных для себя </a:t>
            </a:r>
            <a:r>
              <a:rPr lang="ru-RU" dirty="0" smtClean="0"/>
              <a:t>условиях</a:t>
            </a:r>
          </a:p>
          <a:p>
            <a:pPr algn="just"/>
            <a:r>
              <a:rPr lang="ru-RU" dirty="0" smtClean="0"/>
              <a:t>те</a:t>
            </a:r>
            <a:r>
              <a:rPr lang="ru-RU" dirty="0"/>
              <a:t>, кто проводит в офисе долгие часы, нередко лишь имитируют бурную деятельность, и таким образом перейдя на надомную работу должна повыситься производительность труда.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2394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85799" y="-13229"/>
            <a:ext cx="8259773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</a:t>
            </a:r>
            <a:r>
              <a:rPr lang="ru-RU" dirty="0" smtClean="0"/>
              <a:t>редпосылки развития информационного общества</a:t>
            </a:r>
            <a:endParaRPr lang="ru-RU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921450415"/>
              </p:ext>
            </p:extLst>
          </p:nvPr>
        </p:nvGraphicFramePr>
        <p:xfrm>
          <a:off x="1121868" y="1205970"/>
          <a:ext cx="7277065" cy="4474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4012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55509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ru-RU" dirty="0">
                <a:cs typeface="Arial"/>
              </a:rPr>
              <a:t>Проблемы цифровой занятости</a:t>
            </a:r>
            <a:endParaRPr lang="ru-RU" dirty="0"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2782" y="1903161"/>
            <a:ext cx="4634018" cy="3008082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/>
          <a:p>
            <a:pPr marL="342900" indent="-274320"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</a:pPr>
            <a:r>
              <a:rPr lang="ru-RU" sz="2000" dirty="0"/>
              <a:t>Технологическая безработица</a:t>
            </a:r>
          </a:p>
          <a:p>
            <a:pPr marL="342900" indent="-274320"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</a:pPr>
            <a:r>
              <a:rPr lang="ru-RU" sz="2000" dirty="0"/>
              <a:t>Инновации способны вытеснять работников не с рынка труда, а на новые рабочие места, не заменяя их</a:t>
            </a:r>
          </a:p>
          <a:p>
            <a:pPr marL="342900" indent="-274320"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</a:pPr>
            <a:r>
              <a:rPr lang="ru-RU" sz="2000" dirty="0"/>
              <a:t>Автоматизация не равняется безработице</a:t>
            </a:r>
          </a:p>
          <a:p>
            <a:pPr marL="342900" indent="-274320"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</a:pPr>
            <a:r>
              <a:rPr lang="ru-RU" sz="2000" dirty="0"/>
              <a:t>Широкомасштабная технологическая безработица нам скорее всего не грозит </a:t>
            </a: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8933" y="1953960"/>
            <a:ext cx="2881642" cy="1900213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4815" y="3472510"/>
            <a:ext cx="2671233" cy="192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050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933" y="1333500"/>
            <a:ext cx="6858000" cy="15494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7933" y="320107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Робот-юрист, который начал работать в Сбербанке в 2016 г., позволит кредитной </a:t>
            </a:r>
            <a:r>
              <a:rPr lang="ru-RU" dirty="0" smtClean="0"/>
              <a:t>организации</a:t>
            </a:r>
            <a:r>
              <a:rPr lang="en-US" dirty="0" smtClean="0"/>
              <a:t> </a:t>
            </a:r>
            <a:r>
              <a:rPr lang="ru-RU" dirty="0" smtClean="0"/>
              <a:t>высвободить </a:t>
            </a:r>
            <a:r>
              <a:rPr lang="ru-RU" dirty="0"/>
              <a:t>3000 рабочих мест по юридической специальности в текущем году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500" y="3201076"/>
            <a:ext cx="2451100" cy="2451100"/>
          </a:xfrm>
          <a:prstGeom prst="rect">
            <a:avLst/>
          </a:prstGeom>
        </p:spPr>
      </p:pic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55509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ru-RU" dirty="0">
                <a:cs typeface="Arial"/>
              </a:rPr>
              <a:t>Проблемы цифровой занятости</a:t>
            </a:r>
            <a:endParaRPr lang="ru-RU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9364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3500"/>
            <a:ext cx="9144000" cy="27588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5599" y="1161703"/>
            <a:ext cx="85005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Впервые в России, в аптеке No7 "Самсон-</a:t>
            </a:r>
            <a:r>
              <a:rPr lang="ru-RU" dirty="0" err="1"/>
              <a:t>Фарма</a:t>
            </a:r>
            <a:r>
              <a:rPr lang="ru-RU" dirty="0"/>
              <a:t>" (</a:t>
            </a:r>
            <a:r>
              <a:rPr lang="ru-RU" dirty="0" err="1"/>
              <a:t>ул.Б.Лубянка</a:t>
            </a:r>
            <a:r>
              <a:rPr lang="ru-RU" dirty="0"/>
              <a:t>, 24/15, стр.1) установлена </a:t>
            </a:r>
            <a:r>
              <a:rPr lang="ru-RU" dirty="0" smtClean="0"/>
              <a:t>автоматическая</a:t>
            </a:r>
            <a:r>
              <a:rPr lang="en-US" dirty="0" smtClean="0"/>
              <a:t> </a:t>
            </a:r>
            <a:r>
              <a:rPr lang="ru-RU" dirty="0" smtClean="0"/>
              <a:t>линия </a:t>
            </a:r>
            <a:r>
              <a:rPr lang="ru-RU" dirty="0"/>
              <a:t>сбора лекарств "</a:t>
            </a:r>
            <a:r>
              <a:rPr lang="ru-RU" dirty="0" err="1"/>
              <a:t>Consis</a:t>
            </a:r>
            <a:r>
              <a:rPr lang="ru-RU" dirty="0"/>
              <a:t>" </a:t>
            </a:r>
            <a:r>
              <a:rPr lang="ru-RU" dirty="0" smtClean="0"/>
              <a:t>производства</a:t>
            </a:r>
            <a:r>
              <a:rPr lang="en-US" dirty="0" smtClean="0"/>
              <a:t> </a:t>
            </a:r>
            <a:r>
              <a:rPr lang="ru-RU" dirty="0" smtClean="0"/>
              <a:t>немецкой </a:t>
            </a:r>
            <a:r>
              <a:rPr lang="ru-RU" dirty="0"/>
              <a:t>компании "</a:t>
            </a:r>
            <a:r>
              <a:rPr lang="ru-RU" dirty="0" err="1"/>
              <a:t>Willach</a:t>
            </a:r>
            <a:r>
              <a:rPr lang="ru-RU" dirty="0"/>
              <a:t>" для улучшения качества и </a:t>
            </a:r>
            <a:r>
              <a:rPr lang="ru-RU" dirty="0" smtClean="0"/>
              <a:t>быстроты</a:t>
            </a:r>
            <a:r>
              <a:rPr lang="en-US" dirty="0" smtClean="0"/>
              <a:t> </a:t>
            </a:r>
            <a:r>
              <a:rPr lang="ru-RU" dirty="0" smtClean="0"/>
              <a:t>обслуживания </a:t>
            </a:r>
            <a:r>
              <a:rPr lang="ru-RU" dirty="0"/>
              <a:t>населения.</a:t>
            </a:r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55509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ru-RU" dirty="0">
                <a:cs typeface="Arial"/>
              </a:rPr>
              <a:t>Проблемы цифровой занятости</a:t>
            </a:r>
            <a:endParaRPr lang="ru-RU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1003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531" y="698146"/>
            <a:ext cx="86148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 </a:t>
            </a:r>
            <a:r>
              <a:rPr lang="ru-RU" dirty="0"/>
              <a:t>сценария развития технического потенциала: Ранний и Поздний</a:t>
            </a:r>
          </a:p>
          <a:p>
            <a:endParaRPr lang="ru-RU" dirty="0"/>
          </a:p>
          <a:p>
            <a:r>
              <a:rPr lang="ru-RU" dirty="0"/>
              <a:t>Историческая перспектива</a:t>
            </a:r>
            <a:r>
              <a:rPr lang="ru-RU" dirty="0" smtClean="0"/>
              <a:t>:</a:t>
            </a:r>
            <a:endParaRPr lang="ru-RU" dirty="0"/>
          </a:p>
          <a:p>
            <a:pPr marL="285750" indent="-285750">
              <a:buFont typeface="Wingdings" charset="2"/>
              <a:buChar char="ü"/>
            </a:pPr>
            <a:r>
              <a:rPr lang="ru-RU" dirty="0"/>
              <a:t>Быстро (адаптация от 0 до 90%) за ~ 10 лет</a:t>
            </a:r>
            <a:r>
              <a:rPr lang="ru-RU" dirty="0" smtClean="0"/>
              <a:t>.</a:t>
            </a:r>
            <a:endParaRPr lang="ru-RU" dirty="0"/>
          </a:p>
          <a:p>
            <a:pPr marL="285750" indent="-285750">
              <a:buFont typeface="Wingdings" charset="2"/>
              <a:buChar char="ü"/>
            </a:pPr>
            <a:r>
              <a:rPr lang="ru-RU" dirty="0"/>
              <a:t>Медленно, за ~ 35 лет.</a:t>
            </a: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134" y="2450139"/>
            <a:ext cx="6548966" cy="397696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8531" y="43937"/>
            <a:ext cx="8771467" cy="64633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algn="ctr"/>
            <a:r>
              <a:rPr lang="ru-RU" sz="3200" dirty="0"/>
              <a:t>2 сценария для адаптации: Ранний и Поздний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41043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вопросы</a:t>
            </a:r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5300" y="1664491"/>
            <a:ext cx="3840153" cy="268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589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893940313"/>
              </p:ext>
            </p:extLst>
          </p:nvPr>
        </p:nvGraphicFramePr>
        <p:xfrm>
          <a:off x="967979" y="1143000"/>
          <a:ext cx="7551263" cy="5359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78078" y="276114"/>
            <a:ext cx="8008722" cy="55222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cs typeface="Arial"/>
              </a:rPr>
              <a:t>Мир: развитие связи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170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0344" y="311303"/>
            <a:ext cx="8008722" cy="55222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cs typeface="Arial"/>
              </a:rPr>
              <a:t>Ряд стран: </a:t>
            </a:r>
            <a:br>
              <a:rPr lang="ru-RU" dirty="0" smtClean="0">
                <a:cs typeface="Arial"/>
              </a:rPr>
            </a:br>
            <a:r>
              <a:rPr lang="ru-RU" dirty="0" smtClean="0">
                <a:cs typeface="Arial"/>
              </a:rPr>
              <a:t>проникновение Интернет</a:t>
            </a:r>
            <a:endParaRPr lang="en-US" dirty="0"/>
          </a:p>
        </p:txBody>
      </p:sp>
      <p:graphicFrame>
        <p:nvGraphicFramePr>
          <p:cNvPr id="5" name="Chart 3"/>
          <p:cNvGraphicFramePr/>
          <p:nvPr>
            <p:extLst>
              <p:ext uri="{D42A27DB-BD31-4B8C-83A1-F6EECF244321}">
                <p14:modId xmlns:p14="http://schemas.microsoft.com/office/powerpoint/2010/main" val="201050041"/>
              </p:ext>
            </p:extLst>
          </p:nvPr>
        </p:nvGraphicFramePr>
        <p:xfrm>
          <a:off x="976817" y="1233605"/>
          <a:ext cx="7385605" cy="5308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4189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4"/>
          <p:cNvGraphicFramePr/>
          <p:nvPr>
            <p:extLst>
              <p:ext uri="{D42A27DB-BD31-4B8C-83A1-F6EECF244321}">
                <p14:modId xmlns:p14="http://schemas.microsoft.com/office/powerpoint/2010/main" val="3671931825"/>
              </p:ext>
            </p:extLst>
          </p:nvPr>
        </p:nvGraphicFramePr>
        <p:xfrm>
          <a:off x="876158" y="1304814"/>
          <a:ext cx="7740463" cy="5225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0344" y="311303"/>
            <a:ext cx="8008722" cy="55222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cs typeface="Arial"/>
              </a:rPr>
              <a:t>население</a:t>
            </a:r>
            <a:r>
              <a:rPr lang="ru-RU" dirty="0" smtClean="0">
                <a:cs typeface="Arial"/>
              </a:rPr>
              <a:t>: </a:t>
            </a:r>
            <a:r>
              <a:rPr lang="ru-RU" dirty="0" smtClean="0">
                <a:cs typeface="Arial"/>
              </a:rPr>
              <a:t/>
            </a:r>
            <a:br>
              <a:rPr lang="ru-RU" dirty="0" smtClean="0">
                <a:cs typeface="Arial"/>
              </a:rPr>
            </a:br>
            <a:r>
              <a:rPr lang="ru-RU" dirty="0" smtClean="0">
                <a:cs typeface="Arial"/>
              </a:rPr>
              <a:t>проникновение Интернет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821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4"/>
          <p:cNvGraphicFramePr/>
          <p:nvPr>
            <p:extLst>
              <p:ext uri="{D42A27DB-BD31-4B8C-83A1-F6EECF244321}">
                <p14:modId xmlns:p14="http://schemas.microsoft.com/office/powerpoint/2010/main" val="2374493395"/>
              </p:ext>
            </p:extLst>
          </p:nvPr>
        </p:nvGraphicFramePr>
        <p:xfrm>
          <a:off x="1035365" y="1371599"/>
          <a:ext cx="6971459" cy="5089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31317" y="545497"/>
            <a:ext cx="8008722" cy="55222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ru-RU" dirty="0" smtClean="0">
                <a:cs typeface="Arial"/>
              </a:rPr>
              <a:t>РФ: Индекс</a:t>
            </a:r>
            <a:r>
              <a:rPr lang="ru-RU" dirty="0">
                <a:cs typeface="Arial"/>
              </a:rPr>
              <a:t>-компонент использования ИКТ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5214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685800" y="0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mtClean="0"/>
              <a:t>Демографическая яма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283089211"/>
              </p:ext>
            </p:extLst>
          </p:nvPr>
        </p:nvGraphicFramePr>
        <p:xfrm>
          <a:off x="0" y="1143001"/>
          <a:ext cx="9144000" cy="4291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72103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027994895"/>
              </p:ext>
            </p:extLst>
          </p:nvPr>
        </p:nvGraphicFramePr>
        <p:xfrm>
          <a:off x="130729" y="1006810"/>
          <a:ext cx="8590737" cy="4614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85799" y="0"/>
            <a:ext cx="8259773" cy="73217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Области развития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793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42268" y="2182505"/>
            <a:ext cx="4216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По данным нового исследования </a:t>
            </a:r>
            <a:r>
              <a:rPr lang="ru-RU" dirty="0" smtClean="0"/>
              <a:t>консалтинговой</a:t>
            </a:r>
            <a:r>
              <a:rPr lang="en-US" dirty="0" smtClean="0"/>
              <a:t> </a:t>
            </a:r>
            <a:r>
              <a:rPr lang="ru-RU" dirty="0" smtClean="0"/>
              <a:t>компании </a:t>
            </a:r>
            <a:r>
              <a:rPr lang="ru-RU" dirty="0" err="1"/>
              <a:t>McKinsey</a:t>
            </a:r>
            <a:r>
              <a:rPr lang="ru-RU" dirty="0"/>
              <a:t>, к функциям, которые </a:t>
            </a:r>
            <a:r>
              <a:rPr lang="ru-RU" dirty="0" smtClean="0"/>
              <a:t>можно</a:t>
            </a:r>
            <a:r>
              <a:rPr lang="en-US" dirty="0" smtClean="0"/>
              <a:t> </a:t>
            </a:r>
            <a:r>
              <a:rPr lang="ru-RU" dirty="0" smtClean="0"/>
              <a:t>автоматизировать</a:t>
            </a:r>
            <a:r>
              <a:rPr lang="ru-RU" dirty="0"/>
              <a:t>, имеют отношение более 1,1 </a:t>
            </a:r>
            <a:r>
              <a:rPr lang="ru-RU" dirty="0" smtClean="0"/>
              <a:t>млрд</a:t>
            </a:r>
            <a:r>
              <a:rPr lang="en-US" dirty="0" smtClean="0"/>
              <a:t> </a:t>
            </a:r>
            <a:r>
              <a:rPr lang="ru-RU" dirty="0" smtClean="0"/>
              <a:t>рабочих </a:t>
            </a:r>
            <a:r>
              <a:rPr lang="ru-RU" dirty="0"/>
              <a:t>мест с полной занятостью в мире, из них </a:t>
            </a:r>
            <a:r>
              <a:rPr lang="ru-RU" dirty="0" smtClean="0"/>
              <a:t>более</a:t>
            </a:r>
            <a:r>
              <a:rPr lang="en-US" dirty="0" smtClean="0"/>
              <a:t> </a:t>
            </a:r>
            <a:r>
              <a:rPr lang="ru-RU" dirty="0" smtClean="0"/>
              <a:t>100 </a:t>
            </a:r>
            <a:r>
              <a:rPr lang="ru-RU" dirty="0"/>
              <a:t>млн – в США и Европе.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4195" y="43934"/>
            <a:ext cx="8375610" cy="64633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ru-RU" sz="3600" cap="all" dirty="0">
                <a:latin typeface="+mj-lt"/>
                <a:ea typeface="+mj-ea"/>
                <a:cs typeface="Arial"/>
              </a:rPr>
              <a:t>Исследование </a:t>
            </a:r>
            <a:r>
              <a:rPr lang="ru-RU" sz="3600" cap="all" dirty="0" err="1">
                <a:latin typeface="+mj-lt"/>
                <a:ea typeface="+mj-ea"/>
                <a:cs typeface="Arial"/>
              </a:rPr>
              <a:t>McKinsey&amp;Company</a:t>
            </a:r>
            <a:endParaRPr lang="ru-RU" sz="3600" cap="all" dirty="0">
              <a:latin typeface="+mj-lt"/>
              <a:ea typeface="+mj-ea"/>
              <a:cs typeface="Arial"/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233" y="1413933"/>
            <a:ext cx="2717800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441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одская музыка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</TotalTime>
  <Words>774</Words>
  <Application>Microsoft Macintosh PowerPoint</Application>
  <PresentationFormat>Экран (4:3)</PresentationFormat>
  <Paragraphs>91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Городская музыка</vt:lpstr>
      <vt:lpstr>Цифровая занятость в цифровой экономике</vt:lpstr>
      <vt:lpstr>Предпосылки развития информационного общества</vt:lpstr>
      <vt:lpstr>Мир: развитие связи</vt:lpstr>
      <vt:lpstr>Ряд стран:  проникновение Интернет</vt:lpstr>
      <vt:lpstr>население:  проникновение Интернет</vt:lpstr>
      <vt:lpstr>РФ: Индекс-компонент использования ИКТ</vt:lpstr>
      <vt:lpstr>Презентация PowerPoint</vt:lpstr>
      <vt:lpstr>Области развития</vt:lpstr>
      <vt:lpstr>Презентация PowerPoint</vt:lpstr>
      <vt:lpstr>«Цифровая революция»</vt:lpstr>
      <vt:lpstr>Области применения цифрового труда</vt:lpstr>
      <vt:lpstr>РФ-ЕС: Использование «облачных» услуг</vt:lpstr>
      <vt:lpstr>Роль Cloud Computing</vt:lpstr>
      <vt:lpstr>«Цифровые аборигены» </vt:lpstr>
      <vt:lpstr>Презентация PowerPoint</vt:lpstr>
      <vt:lpstr>Презентация PowerPoint</vt:lpstr>
      <vt:lpstr>Презентация PowerPoint</vt:lpstr>
      <vt:lpstr>«Цифровые навыки» (must have) </vt:lpstr>
      <vt:lpstr>Плюсы цифровой занятости</vt:lpstr>
      <vt:lpstr>Проблемы цифровой занятости</vt:lpstr>
      <vt:lpstr>Проблемы цифровой занятости</vt:lpstr>
      <vt:lpstr>Проблемы цифровой занятости</vt:lpstr>
      <vt:lpstr>Презентация PowerPoint</vt:lpstr>
      <vt:lpstr>вопросы</vt:lpstr>
    </vt:vector>
  </TitlesOfParts>
  <Company>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Зеленые рабочие места и инновационные формы занятости</dc:title>
  <dc:creator>1 1</dc:creator>
  <cp:lastModifiedBy>1 1</cp:lastModifiedBy>
  <cp:revision>24</cp:revision>
  <dcterms:created xsi:type="dcterms:W3CDTF">2016-10-07T19:55:07Z</dcterms:created>
  <dcterms:modified xsi:type="dcterms:W3CDTF">2017-04-11T21:52:33Z</dcterms:modified>
</cp:coreProperties>
</file>