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7" r:id="rId5"/>
    <p:sldId id="259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6" d="100"/>
          <a:sy n="56" d="100"/>
        </p:scale>
        <p:origin x="136" y="5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2023\&#1058;&#1052;%20&#1074;%20&#1043;&#1083;&#1091;&#1073;&#1086;&#1082;&#1086;&#1084;%20&#1080;%20&#1053;&#1057;&#1055;\htpekmnfns%20gj%20JU%20b%20YC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2023\&#1058;&#1052;%20&#1074;%20&#1043;&#1083;&#1091;&#1073;&#1086;&#1082;&#1086;&#1084;%20&#1080;%20&#1053;&#1057;&#1055;\htpekmnfns%20gj%20JU%20b%20YCG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2023\&#1058;&#1052;%20&#1074;%20&#1043;&#1083;&#1091;&#1073;&#1086;&#1082;&#1086;&#1084;%20&#1080;%20&#1053;&#1057;&#1055;\htpekmnfns%20gj%20JU%20b%20YCG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G:\2023\&#1058;&#1052;%20&#1074;%20&#1043;&#1083;&#1091;&#1073;&#1086;&#1082;&#1086;&#1084;%20&#1080;%20&#1053;&#1057;&#1055;\htpekmnfns%20gj%20JU%20b%20YCG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G:\2023\&#1058;&#1052;%20&#1074;%20&#1043;&#1083;&#1091;&#1073;&#1086;&#1082;&#1086;&#1084;%20&#1080;%20&#1053;&#1057;&#1055;\htpekmnfns%20gj%20JU%20b%20YCG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G:\2023\&#1058;&#1052;%20&#1074;%20&#1043;&#1083;&#1091;&#1073;&#1086;&#1082;&#1086;&#1084;%20&#1080;%20&#1053;&#1057;&#1055;\htpekmnfns%20gj%20JU%20b%20YCG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G:\2023\&#1058;&#1052;%20&#1074;%20&#1043;&#1083;&#1091;&#1073;&#1086;&#1082;&#1086;&#1084;%20&#1080;%20&#1053;&#1057;&#1055;\htpekmnfns%20gj%20JU%20b%20YCG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G:\2023\&#1058;&#1052;%20&#1074;%20&#1043;&#1083;&#1091;&#1073;&#1086;&#1082;&#1086;&#1084;%20&#1080;%20&#1053;&#1057;&#1055;\htpekmnfns%20gj%20JU%20b%20YCG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G:\2023\&#1058;&#1052;%20&#1074;%20&#1043;&#1083;&#1091;&#1073;&#1086;&#1082;&#1086;&#1084;%20&#1080;%20&#1053;&#1057;&#1055;\htpekmnfns%20gj%20JU%20b%20YCG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рис!$B$2</c:f>
              <c:strCache>
                <c:ptCount val="1"/>
                <c:pt idx="0">
                  <c:v>ОГ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рис!$B$3:$B$9</c:f>
              <c:numCache>
                <c:formatCode>0.0</c:formatCode>
                <c:ptCount val="7"/>
                <c:pt idx="0">
                  <c:v>21.453826892414089</c:v>
                </c:pt>
                <c:pt idx="1">
                  <c:v>17.585861580231906</c:v>
                </c:pt>
                <c:pt idx="2">
                  <c:v>15.88590829400999</c:v>
                </c:pt>
                <c:pt idx="3">
                  <c:v>14.922994279171649</c:v>
                </c:pt>
                <c:pt idx="4">
                  <c:v>14.473547796727491</c:v>
                </c:pt>
                <c:pt idx="5">
                  <c:v>14.340933067133257</c:v>
                </c:pt>
                <c:pt idx="6">
                  <c:v>14.675269502048483</c:v>
                </c:pt>
              </c:numCache>
            </c:numRef>
          </c:xVal>
          <c:yVal>
            <c:numRef>
              <c:f>рис!$A$3:$A$9</c:f>
              <c:numCache>
                <c:formatCode>General</c:formatCode>
                <c:ptCount val="7"/>
                <c:pt idx="0">
                  <c:v>2.5</c:v>
                </c:pt>
                <c:pt idx="1">
                  <c:v>7.5</c:v>
                </c:pt>
                <c:pt idx="2">
                  <c:v>12.5</c:v>
                </c:pt>
                <c:pt idx="3">
                  <c:v>17.5</c:v>
                </c:pt>
                <c:pt idx="4">
                  <c:v>22.5</c:v>
                </c:pt>
                <c:pt idx="5" formatCode="0.0">
                  <c:v>27.5</c:v>
                </c:pt>
                <c:pt idx="6">
                  <c:v>32.5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E15-43EA-9E7A-63CA888B57A5}"/>
            </c:ext>
          </c:extLst>
        </c:ser>
        <c:ser>
          <c:idx val="1"/>
          <c:order val="1"/>
          <c:tx>
            <c:strRef>
              <c:f>рис!$B$14</c:f>
              <c:strCache>
                <c:ptCount val="1"/>
                <c:pt idx="0">
                  <c:v>НСП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рис!$B$15:$B$25</c:f>
              <c:numCache>
                <c:formatCode>0</c:formatCode>
                <c:ptCount val="11"/>
                <c:pt idx="0">
                  <c:v>175.97337248570358</c:v>
                </c:pt>
                <c:pt idx="1">
                  <c:v>166.0042791099919</c:v>
                </c:pt>
                <c:pt idx="2">
                  <c:v>159.05950827681463</c:v>
                </c:pt>
                <c:pt idx="3">
                  <c:v>169.42845871642223</c:v>
                </c:pt>
                <c:pt idx="4">
                  <c:v>173.38645154180588</c:v>
                </c:pt>
                <c:pt idx="5" formatCode="0.0">
                  <c:v>88.93608087200316</c:v>
                </c:pt>
                <c:pt idx="6">
                  <c:v>178.61584491175995</c:v>
                </c:pt>
                <c:pt idx="7">
                  <c:v>152.36540719162645</c:v>
                </c:pt>
                <c:pt idx="8" formatCode="0.0">
                  <c:v>28.361593671214443</c:v>
                </c:pt>
                <c:pt idx="9" formatCode="0.0">
                  <c:v>10.375828811703142</c:v>
                </c:pt>
                <c:pt idx="10" formatCode="0.0">
                  <c:v>14.766373420322273</c:v>
                </c:pt>
              </c:numCache>
            </c:numRef>
          </c:xVal>
          <c:yVal>
            <c:numRef>
              <c:f>рис!$A$15:$A$25</c:f>
              <c:numCache>
                <c:formatCode>General</c:formatCode>
                <c:ptCount val="11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13.5</c:v>
                </c:pt>
                <c:pt idx="7">
                  <c:v>16</c:v>
                </c:pt>
                <c:pt idx="8">
                  <c:v>18.5</c:v>
                </c:pt>
                <c:pt idx="9">
                  <c:v>21.5</c:v>
                </c:pt>
                <c:pt idx="10">
                  <c:v>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E15-43EA-9E7A-63CA888B57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050639"/>
        <c:axId val="58050223"/>
      </c:scatterChart>
      <c:valAx>
        <c:axId val="58050639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С</a:t>
                </a:r>
                <a:r>
                  <a:rPr lang="en-US"/>
                  <a:t>u, </a:t>
                </a:r>
                <a:r>
                  <a:rPr lang="ru-RU"/>
                  <a:t>мкг/г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050223"/>
        <c:crosses val="autoZero"/>
        <c:crossBetween val="midCat"/>
        <c:majorUnit val="50"/>
      </c:valAx>
      <c:valAx>
        <c:axId val="58050223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Глубина ДО, см </a:t>
                </a:r>
              </a:p>
            </c:rich>
          </c:tx>
          <c:layout>
            <c:manualLayout>
              <c:xMode val="edge"/>
              <c:yMode val="edge"/>
              <c:x val="2.0592020592020591E-2"/>
              <c:y val="0.311647346165062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05063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рис!$B$2</c:f>
              <c:strCache>
                <c:ptCount val="1"/>
                <c:pt idx="0">
                  <c:v>ОГ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рис!$F$3:$F$9</c:f>
              <c:numCache>
                <c:formatCode>0.00</c:formatCode>
                <c:ptCount val="7"/>
                <c:pt idx="0">
                  <c:v>0.17085119710608546</c:v>
                </c:pt>
                <c:pt idx="1">
                  <c:v>0.14139197520087488</c:v>
                </c:pt>
                <c:pt idx="2">
                  <c:v>0.11526088243610215</c:v>
                </c:pt>
                <c:pt idx="3" formatCode="0.000">
                  <c:v>9.7296729860059564E-2</c:v>
                </c:pt>
                <c:pt idx="4" formatCode="0.000">
                  <c:v>9.76309298893797E-2</c:v>
                </c:pt>
                <c:pt idx="5" formatCode="0.000">
                  <c:v>8.7129540833487104E-2</c:v>
                </c:pt>
                <c:pt idx="6" formatCode="0.000">
                  <c:v>7.2581826329673346E-2</c:v>
                </c:pt>
              </c:numCache>
            </c:numRef>
          </c:xVal>
          <c:yVal>
            <c:numRef>
              <c:f>рис!$A$3:$A$9</c:f>
              <c:numCache>
                <c:formatCode>General</c:formatCode>
                <c:ptCount val="7"/>
                <c:pt idx="0">
                  <c:v>2.5</c:v>
                </c:pt>
                <c:pt idx="1">
                  <c:v>7.5</c:v>
                </c:pt>
                <c:pt idx="2">
                  <c:v>12.5</c:v>
                </c:pt>
                <c:pt idx="3">
                  <c:v>17.5</c:v>
                </c:pt>
                <c:pt idx="4">
                  <c:v>22.5</c:v>
                </c:pt>
                <c:pt idx="5" formatCode="0.0">
                  <c:v>27.5</c:v>
                </c:pt>
                <c:pt idx="6">
                  <c:v>32.5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438-497C-A379-3E0487C5B29B}"/>
            </c:ext>
          </c:extLst>
        </c:ser>
        <c:ser>
          <c:idx val="1"/>
          <c:order val="1"/>
          <c:tx>
            <c:strRef>
              <c:f>рис!$B$14</c:f>
              <c:strCache>
                <c:ptCount val="1"/>
                <c:pt idx="0">
                  <c:v>НСП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рис!$F$15:$F$25</c:f>
              <c:numCache>
                <c:formatCode>0.0</c:formatCode>
                <c:ptCount val="11"/>
                <c:pt idx="0">
                  <c:v>1.2355657832472344</c:v>
                </c:pt>
                <c:pt idx="1">
                  <c:v>1.1697586172020173</c:v>
                </c:pt>
                <c:pt idx="2">
                  <c:v>1.1370117575800489</c:v>
                </c:pt>
                <c:pt idx="3">
                  <c:v>2.6071312822434995</c:v>
                </c:pt>
                <c:pt idx="4">
                  <c:v>6.2855798617383538</c:v>
                </c:pt>
                <c:pt idx="5" formatCode="0.00">
                  <c:v>0.84893798025956468</c:v>
                </c:pt>
                <c:pt idx="6">
                  <c:v>2.1173129021164048</c:v>
                </c:pt>
                <c:pt idx="7">
                  <c:v>1.3246351380232384</c:v>
                </c:pt>
                <c:pt idx="8" formatCode="0.00">
                  <c:v>0.29677289779235133</c:v>
                </c:pt>
                <c:pt idx="9" formatCode="0.00">
                  <c:v>0.10151568541521608</c:v>
                </c:pt>
                <c:pt idx="10" formatCode="0.00">
                  <c:v>0.15000545744353733</c:v>
                </c:pt>
              </c:numCache>
            </c:numRef>
          </c:xVal>
          <c:yVal>
            <c:numRef>
              <c:f>рис!$A$15:$A$25</c:f>
              <c:numCache>
                <c:formatCode>General</c:formatCode>
                <c:ptCount val="11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13.5</c:v>
                </c:pt>
                <c:pt idx="7">
                  <c:v>16</c:v>
                </c:pt>
                <c:pt idx="8">
                  <c:v>18.5</c:v>
                </c:pt>
                <c:pt idx="9">
                  <c:v>21.5</c:v>
                </c:pt>
                <c:pt idx="10">
                  <c:v>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438-497C-A379-3E0487C5B2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050639"/>
        <c:axId val="58050223"/>
      </c:scatterChart>
      <c:valAx>
        <c:axId val="58050639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Ag, </a:t>
                </a:r>
                <a:r>
                  <a:rPr lang="ru-RU"/>
                  <a:t>мкг/г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050223"/>
        <c:crosses val="autoZero"/>
        <c:crossBetween val="midCat"/>
        <c:majorUnit val="2"/>
      </c:valAx>
      <c:valAx>
        <c:axId val="58050223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Глубина ДО, см </a:t>
                </a:r>
              </a:p>
            </c:rich>
          </c:tx>
          <c:layout>
            <c:manualLayout>
              <c:xMode val="edge"/>
              <c:yMode val="edge"/>
              <c:x val="2.0592020592020591E-2"/>
              <c:y val="0.311647346165062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05063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рис!$B$2</c:f>
              <c:strCache>
                <c:ptCount val="1"/>
                <c:pt idx="0">
                  <c:v>ОГ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рис!$G$3:$G$9</c:f>
              <c:numCache>
                <c:formatCode>0.0</c:formatCode>
                <c:ptCount val="7"/>
                <c:pt idx="0">
                  <c:v>2.4905320788530472</c:v>
                </c:pt>
                <c:pt idx="1">
                  <c:v>2.0786089849108369</c:v>
                </c:pt>
                <c:pt idx="2">
                  <c:v>2.2786770882316545</c:v>
                </c:pt>
                <c:pt idx="3">
                  <c:v>1.2965801109350239</c:v>
                </c:pt>
                <c:pt idx="4">
                  <c:v>1.3830348116646414</c:v>
                </c:pt>
                <c:pt idx="5">
                  <c:v>1.0942892599503735</c:v>
                </c:pt>
                <c:pt idx="6">
                  <c:v>1.0878955684870188</c:v>
                </c:pt>
              </c:numCache>
            </c:numRef>
          </c:xVal>
          <c:yVal>
            <c:numRef>
              <c:f>рис!$A$3:$A$9</c:f>
              <c:numCache>
                <c:formatCode>General</c:formatCode>
                <c:ptCount val="7"/>
                <c:pt idx="0">
                  <c:v>2.5</c:v>
                </c:pt>
                <c:pt idx="1">
                  <c:v>7.5</c:v>
                </c:pt>
                <c:pt idx="2">
                  <c:v>12.5</c:v>
                </c:pt>
                <c:pt idx="3">
                  <c:v>17.5</c:v>
                </c:pt>
                <c:pt idx="4">
                  <c:v>22.5</c:v>
                </c:pt>
                <c:pt idx="5" formatCode="0.0">
                  <c:v>27.5</c:v>
                </c:pt>
                <c:pt idx="6">
                  <c:v>32.5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7CC-4D7D-900F-E31781B2B1E4}"/>
            </c:ext>
          </c:extLst>
        </c:ser>
        <c:ser>
          <c:idx val="1"/>
          <c:order val="1"/>
          <c:tx>
            <c:strRef>
              <c:f>рис!$B$14</c:f>
              <c:strCache>
                <c:ptCount val="1"/>
                <c:pt idx="0">
                  <c:v>НСП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рис!$G$15:$G$25</c:f>
              <c:numCache>
                <c:formatCode>0.0</c:formatCode>
                <c:ptCount val="11"/>
                <c:pt idx="0">
                  <c:v>8.8174387262079073</c:v>
                </c:pt>
                <c:pt idx="1">
                  <c:v>6.3121118036439912</c:v>
                </c:pt>
                <c:pt idx="2">
                  <c:v>11.156001595457006</c:v>
                </c:pt>
                <c:pt idx="3">
                  <c:v>11.509799446686632</c:v>
                </c:pt>
                <c:pt idx="4">
                  <c:v>17.298894298245614</c:v>
                </c:pt>
                <c:pt idx="5">
                  <c:v>13.011672233930454</c:v>
                </c:pt>
                <c:pt idx="6">
                  <c:v>5.7204649505376715</c:v>
                </c:pt>
                <c:pt idx="7">
                  <c:v>3.9987456352299295</c:v>
                </c:pt>
                <c:pt idx="8">
                  <c:v>18.810253121333023</c:v>
                </c:pt>
                <c:pt idx="9">
                  <c:v>11.895609523809524</c:v>
                </c:pt>
                <c:pt idx="10">
                  <c:v>4.2263644467337302</c:v>
                </c:pt>
              </c:numCache>
            </c:numRef>
          </c:xVal>
          <c:yVal>
            <c:numRef>
              <c:f>рис!$A$15:$A$25</c:f>
              <c:numCache>
                <c:formatCode>General</c:formatCode>
                <c:ptCount val="11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13.5</c:v>
                </c:pt>
                <c:pt idx="7">
                  <c:v>16</c:v>
                </c:pt>
                <c:pt idx="8">
                  <c:v>18.5</c:v>
                </c:pt>
                <c:pt idx="9">
                  <c:v>21.5</c:v>
                </c:pt>
                <c:pt idx="10">
                  <c:v>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7CC-4D7D-900F-E31781B2B1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050639"/>
        <c:axId val="58050223"/>
      </c:scatterChart>
      <c:valAx>
        <c:axId val="58050639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Sn, </a:t>
                </a:r>
                <a:r>
                  <a:rPr lang="ru-RU"/>
                  <a:t>мкг/г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050223"/>
        <c:crosses val="autoZero"/>
        <c:crossBetween val="midCat"/>
        <c:majorUnit val="5"/>
      </c:valAx>
      <c:valAx>
        <c:axId val="58050223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Глубина ДО, см </a:t>
                </a:r>
              </a:p>
            </c:rich>
          </c:tx>
          <c:layout>
            <c:manualLayout>
              <c:xMode val="edge"/>
              <c:yMode val="edge"/>
              <c:x val="2.0592020592020591E-2"/>
              <c:y val="0.311647346165062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05063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рис!$B$2</c:f>
              <c:strCache>
                <c:ptCount val="1"/>
                <c:pt idx="0">
                  <c:v>ОГ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рис!$I$3:$I$9</c:f>
              <c:numCache>
                <c:formatCode>0.00</c:formatCode>
                <c:ptCount val="7"/>
                <c:pt idx="0">
                  <c:v>0.94853987455197142</c:v>
                </c:pt>
                <c:pt idx="1">
                  <c:v>0.90615726711560052</c:v>
                </c:pt>
                <c:pt idx="2">
                  <c:v>0.83082383059027354</c:v>
                </c:pt>
                <c:pt idx="3">
                  <c:v>0.71940352614896996</c:v>
                </c:pt>
                <c:pt idx="4">
                  <c:v>0.85852323815309828</c:v>
                </c:pt>
                <c:pt idx="5">
                  <c:v>0.72373637692221771</c:v>
                </c:pt>
                <c:pt idx="6">
                  <c:v>0.72990473526026356</c:v>
                </c:pt>
              </c:numCache>
            </c:numRef>
          </c:xVal>
          <c:yVal>
            <c:numRef>
              <c:f>рис!$A$3:$A$9</c:f>
              <c:numCache>
                <c:formatCode>General</c:formatCode>
                <c:ptCount val="7"/>
                <c:pt idx="0">
                  <c:v>2.5</c:v>
                </c:pt>
                <c:pt idx="1">
                  <c:v>7.5</c:v>
                </c:pt>
                <c:pt idx="2">
                  <c:v>12.5</c:v>
                </c:pt>
                <c:pt idx="3">
                  <c:v>17.5</c:v>
                </c:pt>
                <c:pt idx="4">
                  <c:v>22.5</c:v>
                </c:pt>
                <c:pt idx="5" formatCode="0.0">
                  <c:v>27.5</c:v>
                </c:pt>
                <c:pt idx="6">
                  <c:v>32.5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4F4-4D7A-B519-DC0550D65A98}"/>
            </c:ext>
          </c:extLst>
        </c:ser>
        <c:ser>
          <c:idx val="1"/>
          <c:order val="1"/>
          <c:tx>
            <c:strRef>
              <c:f>рис!$B$14</c:f>
              <c:strCache>
                <c:ptCount val="1"/>
                <c:pt idx="0">
                  <c:v>НСП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рис!$I$15:$I$25</c:f>
              <c:numCache>
                <c:formatCode>0.0</c:formatCode>
                <c:ptCount val="11"/>
                <c:pt idx="0">
                  <c:v>9.1617467556235859</c:v>
                </c:pt>
                <c:pt idx="1">
                  <c:v>7.085184673613842</c:v>
                </c:pt>
                <c:pt idx="2">
                  <c:v>8.2445829502433732</c:v>
                </c:pt>
                <c:pt idx="3">
                  <c:v>6.531188956516079</c:v>
                </c:pt>
                <c:pt idx="4">
                  <c:v>9.5105637335526296</c:v>
                </c:pt>
                <c:pt idx="5">
                  <c:v>5.3199777397260277</c:v>
                </c:pt>
                <c:pt idx="6">
                  <c:v>8.1559443199729209</c:v>
                </c:pt>
                <c:pt idx="7">
                  <c:v>9.9205920693686647</c:v>
                </c:pt>
                <c:pt idx="8">
                  <c:v>1.4597019185637172</c:v>
                </c:pt>
                <c:pt idx="9" formatCode="0.00">
                  <c:v>0.38849107142857142</c:v>
                </c:pt>
                <c:pt idx="10" formatCode="0.00">
                  <c:v>0.95552855714458862</c:v>
                </c:pt>
              </c:numCache>
            </c:numRef>
          </c:xVal>
          <c:yVal>
            <c:numRef>
              <c:f>рис!$A$15:$A$25</c:f>
              <c:numCache>
                <c:formatCode>General</c:formatCode>
                <c:ptCount val="11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13.5</c:v>
                </c:pt>
                <c:pt idx="7">
                  <c:v>16</c:v>
                </c:pt>
                <c:pt idx="8">
                  <c:v>18.5</c:v>
                </c:pt>
                <c:pt idx="9">
                  <c:v>21.5</c:v>
                </c:pt>
                <c:pt idx="10">
                  <c:v>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4F4-4D7A-B519-DC0550D65A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050639"/>
        <c:axId val="58050223"/>
      </c:scatterChart>
      <c:valAx>
        <c:axId val="58050639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W, </a:t>
                </a:r>
                <a:r>
                  <a:rPr lang="ru-RU"/>
                  <a:t>мкг/г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050223"/>
        <c:crosses val="autoZero"/>
        <c:crossBetween val="midCat"/>
        <c:majorUnit val="2"/>
      </c:valAx>
      <c:valAx>
        <c:axId val="58050223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Глубина ДО, см </a:t>
                </a:r>
              </a:p>
            </c:rich>
          </c:tx>
          <c:layout>
            <c:manualLayout>
              <c:xMode val="edge"/>
              <c:yMode val="edge"/>
              <c:x val="2.0592020592020591E-2"/>
              <c:y val="0.311647346165062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05063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рис!$B$2</c:f>
              <c:strCache>
                <c:ptCount val="1"/>
                <c:pt idx="0">
                  <c:v>ОГ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рис!$C$3:$C$9</c:f>
              <c:numCache>
                <c:formatCode>0</c:formatCode>
                <c:ptCount val="7"/>
                <c:pt idx="0">
                  <c:v>155.41230395067362</c:v>
                </c:pt>
                <c:pt idx="1">
                  <c:v>147.99595199393079</c:v>
                </c:pt>
                <c:pt idx="2">
                  <c:v>139.53667554327097</c:v>
                </c:pt>
                <c:pt idx="3">
                  <c:v>127.02158161626745</c:v>
                </c:pt>
                <c:pt idx="4">
                  <c:v>121.92283964600674</c:v>
                </c:pt>
                <c:pt idx="5">
                  <c:v>108.19100047610009</c:v>
                </c:pt>
                <c:pt idx="6">
                  <c:v>100.13730577307466</c:v>
                </c:pt>
              </c:numCache>
            </c:numRef>
          </c:xVal>
          <c:yVal>
            <c:numRef>
              <c:f>рис!$A$3:$A$9</c:f>
              <c:numCache>
                <c:formatCode>General</c:formatCode>
                <c:ptCount val="7"/>
                <c:pt idx="0">
                  <c:v>2.5</c:v>
                </c:pt>
                <c:pt idx="1">
                  <c:v>7.5</c:v>
                </c:pt>
                <c:pt idx="2">
                  <c:v>12.5</c:v>
                </c:pt>
                <c:pt idx="3">
                  <c:v>17.5</c:v>
                </c:pt>
                <c:pt idx="4">
                  <c:v>22.5</c:v>
                </c:pt>
                <c:pt idx="5" formatCode="0.0">
                  <c:v>27.5</c:v>
                </c:pt>
                <c:pt idx="6">
                  <c:v>32.5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6BC-4F4B-ABE0-B4E95DB59B9C}"/>
            </c:ext>
          </c:extLst>
        </c:ser>
        <c:ser>
          <c:idx val="1"/>
          <c:order val="1"/>
          <c:tx>
            <c:strRef>
              <c:f>рис!$B$14</c:f>
              <c:strCache>
                <c:ptCount val="1"/>
                <c:pt idx="0">
                  <c:v>НСП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рис!$C$15:$C$25</c:f>
              <c:numCache>
                <c:formatCode>0</c:formatCode>
                <c:ptCount val="11"/>
                <c:pt idx="0">
                  <c:v>1139.9330262082856</c:v>
                </c:pt>
                <c:pt idx="1">
                  <c:v>1229.1610106878477</c:v>
                </c:pt>
                <c:pt idx="2">
                  <c:v>785.57045927516674</c:v>
                </c:pt>
                <c:pt idx="3">
                  <c:v>686.2608713544073</c:v>
                </c:pt>
                <c:pt idx="4">
                  <c:v>732.96071258202221</c:v>
                </c:pt>
                <c:pt idx="5">
                  <c:v>360.75254875299106</c:v>
                </c:pt>
                <c:pt idx="6">
                  <c:v>681.85741238009109</c:v>
                </c:pt>
                <c:pt idx="7">
                  <c:v>651.38084105785094</c:v>
                </c:pt>
                <c:pt idx="8">
                  <c:v>146.48950550271741</c:v>
                </c:pt>
                <c:pt idx="9" formatCode="0.0">
                  <c:v>41.385892615752461</c:v>
                </c:pt>
                <c:pt idx="10" formatCode="0.0">
                  <c:v>45.673471090744407</c:v>
                </c:pt>
              </c:numCache>
            </c:numRef>
          </c:xVal>
          <c:yVal>
            <c:numRef>
              <c:f>рис!$A$15:$A$25</c:f>
              <c:numCache>
                <c:formatCode>General</c:formatCode>
                <c:ptCount val="11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13.5</c:v>
                </c:pt>
                <c:pt idx="7">
                  <c:v>16</c:v>
                </c:pt>
                <c:pt idx="8">
                  <c:v>18.5</c:v>
                </c:pt>
                <c:pt idx="9">
                  <c:v>21.5</c:v>
                </c:pt>
                <c:pt idx="10">
                  <c:v>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6BC-4F4B-ABE0-B4E95DB59B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050639"/>
        <c:axId val="58050223"/>
      </c:scatterChart>
      <c:valAx>
        <c:axId val="58050639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Zn, </a:t>
                </a:r>
                <a:r>
                  <a:rPr lang="ru-RU"/>
                  <a:t>мкг/г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050223"/>
        <c:crosses val="autoZero"/>
        <c:crossBetween val="midCat"/>
        <c:majorUnit val="500"/>
      </c:valAx>
      <c:valAx>
        <c:axId val="58050223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Глубина ДО, см </a:t>
                </a:r>
              </a:p>
            </c:rich>
          </c:tx>
          <c:layout>
            <c:manualLayout>
              <c:xMode val="edge"/>
              <c:yMode val="edge"/>
              <c:x val="2.0592020592020591E-2"/>
              <c:y val="0.311647346165062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05063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рис!$B$2</c:f>
              <c:strCache>
                <c:ptCount val="1"/>
                <c:pt idx="0">
                  <c:v>ОГ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рис!$D$3:$D$9</c:f>
              <c:numCache>
                <c:formatCode>0.0</c:formatCode>
                <c:ptCount val="7"/>
                <c:pt idx="0">
                  <c:v>6.8100926457099265</c:v>
                </c:pt>
                <c:pt idx="1">
                  <c:v>6.6195453060556622</c:v>
                </c:pt>
                <c:pt idx="2">
                  <c:v>7.4432802027433747</c:v>
                </c:pt>
                <c:pt idx="3">
                  <c:v>6.335835116987119</c:v>
                </c:pt>
                <c:pt idx="4">
                  <c:v>4.038884481507484</c:v>
                </c:pt>
                <c:pt idx="5">
                  <c:v>4.4503365468838734</c:v>
                </c:pt>
                <c:pt idx="6">
                  <c:v>2.990900559009297</c:v>
                </c:pt>
              </c:numCache>
            </c:numRef>
          </c:xVal>
          <c:yVal>
            <c:numRef>
              <c:f>рис!$A$3:$A$9</c:f>
              <c:numCache>
                <c:formatCode>General</c:formatCode>
                <c:ptCount val="7"/>
                <c:pt idx="0">
                  <c:v>2.5</c:v>
                </c:pt>
                <c:pt idx="1">
                  <c:v>7.5</c:v>
                </c:pt>
                <c:pt idx="2">
                  <c:v>12.5</c:v>
                </c:pt>
                <c:pt idx="3">
                  <c:v>17.5</c:v>
                </c:pt>
                <c:pt idx="4">
                  <c:v>22.5</c:v>
                </c:pt>
                <c:pt idx="5" formatCode="0.0">
                  <c:v>27.5</c:v>
                </c:pt>
                <c:pt idx="6">
                  <c:v>32.5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811-4FFB-AB80-4F8B1907FE47}"/>
            </c:ext>
          </c:extLst>
        </c:ser>
        <c:ser>
          <c:idx val="1"/>
          <c:order val="1"/>
          <c:tx>
            <c:strRef>
              <c:f>рис!$B$14</c:f>
              <c:strCache>
                <c:ptCount val="1"/>
                <c:pt idx="0">
                  <c:v>НСП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рис!$D$15:$D$25</c:f>
              <c:numCache>
                <c:formatCode>0.0</c:formatCode>
                <c:ptCount val="11"/>
                <c:pt idx="0">
                  <c:v>18.588071200321483</c:v>
                </c:pt>
                <c:pt idx="1">
                  <c:v>17.422666660193311</c:v>
                </c:pt>
                <c:pt idx="2">
                  <c:v>18.226950434089275</c:v>
                </c:pt>
                <c:pt idx="3">
                  <c:v>19.722551075289889</c:v>
                </c:pt>
                <c:pt idx="4">
                  <c:v>20.792428806636423</c:v>
                </c:pt>
                <c:pt idx="5">
                  <c:v>11.746048837467963</c:v>
                </c:pt>
                <c:pt idx="6">
                  <c:v>20.009987217874205</c:v>
                </c:pt>
                <c:pt idx="7">
                  <c:v>19.327608778105301</c:v>
                </c:pt>
                <c:pt idx="8">
                  <c:v>4.4877665975190721</c:v>
                </c:pt>
                <c:pt idx="9">
                  <c:v>2.2780394504080097</c:v>
                </c:pt>
                <c:pt idx="10">
                  <c:v>4.4113441999542653</c:v>
                </c:pt>
              </c:numCache>
            </c:numRef>
          </c:xVal>
          <c:yVal>
            <c:numRef>
              <c:f>рис!$A$15:$A$25</c:f>
              <c:numCache>
                <c:formatCode>General</c:formatCode>
                <c:ptCount val="11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13.5</c:v>
                </c:pt>
                <c:pt idx="7">
                  <c:v>16</c:v>
                </c:pt>
                <c:pt idx="8">
                  <c:v>18.5</c:v>
                </c:pt>
                <c:pt idx="9">
                  <c:v>21.5</c:v>
                </c:pt>
                <c:pt idx="10">
                  <c:v>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811-4FFB-AB80-4F8B1907FE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050639"/>
        <c:axId val="58050223"/>
      </c:scatterChart>
      <c:valAx>
        <c:axId val="58050639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As, </a:t>
                </a:r>
                <a:r>
                  <a:rPr lang="ru-RU"/>
                  <a:t>мкг/г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050223"/>
        <c:crosses val="autoZero"/>
        <c:crossBetween val="midCat"/>
        <c:majorUnit val="10"/>
      </c:valAx>
      <c:valAx>
        <c:axId val="58050223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Глубина ДО, см </a:t>
                </a:r>
              </a:p>
            </c:rich>
          </c:tx>
          <c:layout>
            <c:manualLayout>
              <c:xMode val="edge"/>
              <c:yMode val="edge"/>
              <c:x val="2.0592020592020591E-2"/>
              <c:y val="0.311647346165062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05063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рис!$B$2</c:f>
              <c:strCache>
                <c:ptCount val="1"/>
                <c:pt idx="0">
                  <c:v>ОГ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рис!$E$3:$E$9</c:f>
              <c:numCache>
                <c:formatCode>0.00</c:formatCode>
                <c:ptCount val="7"/>
                <c:pt idx="0" formatCode="0.0">
                  <c:v>1.0510749701314219</c:v>
                </c:pt>
                <c:pt idx="1">
                  <c:v>0.87259362139917718</c:v>
                </c:pt>
                <c:pt idx="2">
                  <c:v>0.81396857855875937</c:v>
                </c:pt>
                <c:pt idx="3">
                  <c:v>0.61641313137470055</c:v>
                </c:pt>
                <c:pt idx="4">
                  <c:v>0.51873865937626573</c:v>
                </c:pt>
                <c:pt idx="5">
                  <c:v>0.50325172822966469</c:v>
                </c:pt>
                <c:pt idx="6">
                  <c:v>0.42641577141151898</c:v>
                </c:pt>
              </c:numCache>
            </c:numRef>
          </c:xVal>
          <c:yVal>
            <c:numRef>
              <c:f>рис!$A$3:$A$9</c:f>
              <c:numCache>
                <c:formatCode>General</c:formatCode>
                <c:ptCount val="7"/>
                <c:pt idx="0">
                  <c:v>2.5</c:v>
                </c:pt>
                <c:pt idx="1">
                  <c:v>7.5</c:v>
                </c:pt>
                <c:pt idx="2">
                  <c:v>12.5</c:v>
                </c:pt>
                <c:pt idx="3">
                  <c:v>17.5</c:v>
                </c:pt>
                <c:pt idx="4">
                  <c:v>22.5</c:v>
                </c:pt>
                <c:pt idx="5" formatCode="0.0">
                  <c:v>27.5</c:v>
                </c:pt>
                <c:pt idx="6">
                  <c:v>32.5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C42-403F-803F-59091EFD728C}"/>
            </c:ext>
          </c:extLst>
        </c:ser>
        <c:ser>
          <c:idx val="1"/>
          <c:order val="1"/>
          <c:tx>
            <c:strRef>
              <c:f>рис!$B$14</c:f>
              <c:strCache>
                <c:ptCount val="1"/>
                <c:pt idx="0">
                  <c:v>НСП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рис!$E$15:$E$25</c:f>
              <c:numCache>
                <c:formatCode>0.0</c:formatCode>
                <c:ptCount val="11"/>
                <c:pt idx="0">
                  <c:v>4.5275894338701805</c:v>
                </c:pt>
                <c:pt idx="1">
                  <c:v>4.50520327041552</c:v>
                </c:pt>
                <c:pt idx="2">
                  <c:v>4.8197525238867858</c:v>
                </c:pt>
                <c:pt idx="3">
                  <c:v>3.7742238532309162</c:v>
                </c:pt>
                <c:pt idx="4">
                  <c:v>5.0407138157894735</c:v>
                </c:pt>
                <c:pt idx="5">
                  <c:v>2.4039356340007028</c:v>
                </c:pt>
                <c:pt idx="6">
                  <c:v>4.9445705579811188</c:v>
                </c:pt>
                <c:pt idx="7">
                  <c:v>3.587926929072486</c:v>
                </c:pt>
                <c:pt idx="8">
                  <c:v>1.0731585113040758</c:v>
                </c:pt>
                <c:pt idx="9" formatCode="0.00">
                  <c:v>0.40555952380952387</c:v>
                </c:pt>
                <c:pt idx="10" formatCode="0.00">
                  <c:v>0.43402750171696375</c:v>
                </c:pt>
              </c:numCache>
            </c:numRef>
          </c:xVal>
          <c:yVal>
            <c:numRef>
              <c:f>рис!$A$15:$A$25</c:f>
              <c:numCache>
                <c:formatCode>General</c:formatCode>
                <c:ptCount val="11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13.5</c:v>
                </c:pt>
                <c:pt idx="7">
                  <c:v>16</c:v>
                </c:pt>
                <c:pt idx="8">
                  <c:v>18.5</c:v>
                </c:pt>
                <c:pt idx="9">
                  <c:v>21.5</c:v>
                </c:pt>
                <c:pt idx="10">
                  <c:v>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C42-403F-803F-59091EFD72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050639"/>
        <c:axId val="58050223"/>
      </c:scatterChart>
      <c:valAx>
        <c:axId val="58050639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Mo, </a:t>
                </a:r>
                <a:r>
                  <a:rPr lang="ru-RU"/>
                  <a:t>мкг/г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050223"/>
        <c:crosses val="autoZero"/>
        <c:crossBetween val="midCat"/>
        <c:majorUnit val="2"/>
      </c:valAx>
      <c:valAx>
        <c:axId val="58050223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Глубина ДО, см </a:t>
                </a:r>
              </a:p>
            </c:rich>
          </c:tx>
          <c:layout>
            <c:manualLayout>
              <c:xMode val="edge"/>
              <c:yMode val="edge"/>
              <c:x val="2.0592020592020591E-2"/>
              <c:y val="0.311647346165062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05063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рис!$B$2</c:f>
              <c:strCache>
                <c:ptCount val="1"/>
                <c:pt idx="0">
                  <c:v>ОГ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рис!$H$3:$H$9</c:f>
              <c:numCache>
                <c:formatCode>0.00</c:formatCode>
                <c:ptCount val="7"/>
                <c:pt idx="0" formatCode="0.0">
                  <c:v>1.0673416965352451</c:v>
                </c:pt>
                <c:pt idx="1">
                  <c:v>0.94104688863948127</c:v>
                </c:pt>
                <c:pt idx="2">
                  <c:v>0.80001381842181263</c:v>
                </c:pt>
                <c:pt idx="3">
                  <c:v>0.64881974074525595</c:v>
                </c:pt>
                <c:pt idx="4">
                  <c:v>0.45524706358849731</c:v>
                </c:pt>
                <c:pt idx="5">
                  <c:v>0.35261300890375713</c:v>
                </c:pt>
                <c:pt idx="6">
                  <c:v>0.30957773798866012</c:v>
                </c:pt>
              </c:numCache>
            </c:numRef>
          </c:xVal>
          <c:yVal>
            <c:numRef>
              <c:f>рис!$A$3:$A$9</c:f>
              <c:numCache>
                <c:formatCode>General</c:formatCode>
                <c:ptCount val="7"/>
                <c:pt idx="0">
                  <c:v>2.5</c:v>
                </c:pt>
                <c:pt idx="1">
                  <c:v>7.5</c:v>
                </c:pt>
                <c:pt idx="2">
                  <c:v>12.5</c:v>
                </c:pt>
                <c:pt idx="3">
                  <c:v>17.5</c:v>
                </c:pt>
                <c:pt idx="4">
                  <c:v>22.5</c:v>
                </c:pt>
                <c:pt idx="5" formatCode="0.0">
                  <c:v>27.5</c:v>
                </c:pt>
                <c:pt idx="6">
                  <c:v>32.5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9E6-481B-891C-1FFC0CB87FCF}"/>
            </c:ext>
          </c:extLst>
        </c:ser>
        <c:ser>
          <c:idx val="1"/>
          <c:order val="1"/>
          <c:tx>
            <c:strRef>
              <c:f>рис!$B$14</c:f>
              <c:strCache>
                <c:ptCount val="1"/>
                <c:pt idx="0">
                  <c:v>НСП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рис!$H$15:$H$25</c:f>
              <c:numCache>
                <c:formatCode>0.0</c:formatCode>
                <c:ptCount val="11"/>
                <c:pt idx="0">
                  <c:v>5.587277829539909</c:v>
                </c:pt>
                <c:pt idx="1">
                  <c:v>6.2891211167911916</c:v>
                </c:pt>
                <c:pt idx="2">
                  <c:v>5.2440174869298719</c:v>
                </c:pt>
                <c:pt idx="3">
                  <c:v>4.4120008245454141</c:v>
                </c:pt>
                <c:pt idx="4">
                  <c:v>5.4100767543859645</c:v>
                </c:pt>
                <c:pt idx="5">
                  <c:v>2.9946663154197406</c:v>
                </c:pt>
                <c:pt idx="6">
                  <c:v>5.1839549878664943</c:v>
                </c:pt>
                <c:pt idx="7">
                  <c:v>4.8490789815536495</c:v>
                </c:pt>
                <c:pt idx="8">
                  <c:v>1.0619991394821247</c:v>
                </c:pt>
                <c:pt idx="9" formatCode="0.00">
                  <c:v>0.73011904761904756</c:v>
                </c:pt>
                <c:pt idx="10" formatCode="0.00">
                  <c:v>0.55280915444592582</c:v>
                </c:pt>
              </c:numCache>
            </c:numRef>
          </c:xVal>
          <c:yVal>
            <c:numRef>
              <c:f>рис!$A$15:$A$25</c:f>
              <c:numCache>
                <c:formatCode>General</c:formatCode>
                <c:ptCount val="11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13.5</c:v>
                </c:pt>
                <c:pt idx="7">
                  <c:v>16</c:v>
                </c:pt>
                <c:pt idx="8">
                  <c:v>18.5</c:v>
                </c:pt>
                <c:pt idx="9">
                  <c:v>21.5</c:v>
                </c:pt>
                <c:pt idx="10">
                  <c:v>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9E6-481B-891C-1FFC0CB87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050639"/>
        <c:axId val="58050223"/>
      </c:scatterChart>
      <c:valAx>
        <c:axId val="58050639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Sb, </a:t>
                </a:r>
                <a:r>
                  <a:rPr lang="ru-RU"/>
                  <a:t>мкг/г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050223"/>
        <c:crosses val="autoZero"/>
        <c:crossBetween val="midCat"/>
        <c:majorUnit val="2"/>
      </c:valAx>
      <c:valAx>
        <c:axId val="58050223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Глубина ДО, см </a:t>
                </a:r>
              </a:p>
            </c:rich>
          </c:tx>
          <c:layout>
            <c:manualLayout>
              <c:xMode val="edge"/>
              <c:yMode val="edge"/>
              <c:x val="2.0592020592020591E-2"/>
              <c:y val="0.311647346165062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05063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рис!$B$2</c:f>
              <c:strCache>
                <c:ptCount val="1"/>
                <c:pt idx="0">
                  <c:v>ОГ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рис!$J$3:$J$9</c:f>
              <c:numCache>
                <c:formatCode>0.0</c:formatCode>
                <c:ptCount val="7"/>
                <c:pt idx="0">
                  <c:v>37.018526899641579</c:v>
                </c:pt>
                <c:pt idx="1">
                  <c:v>39.161984574759956</c:v>
                </c:pt>
                <c:pt idx="2">
                  <c:v>33.504804503774288</c:v>
                </c:pt>
                <c:pt idx="3">
                  <c:v>28.158253295745467</c:v>
                </c:pt>
                <c:pt idx="4">
                  <c:v>22.171446761846905</c:v>
                </c:pt>
                <c:pt idx="5">
                  <c:v>18.974792520127977</c:v>
                </c:pt>
                <c:pt idx="6">
                  <c:v>15.608573385982865</c:v>
                </c:pt>
              </c:numCache>
            </c:numRef>
          </c:xVal>
          <c:yVal>
            <c:numRef>
              <c:f>рис!$A$3:$A$9</c:f>
              <c:numCache>
                <c:formatCode>General</c:formatCode>
                <c:ptCount val="7"/>
                <c:pt idx="0">
                  <c:v>2.5</c:v>
                </c:pt>
                <c:pt idx="1">
                  <c:v>7.5</c:v>
                </c:pt>
                <c:pt idx="2">
                  <c:v>12.5</c:v>
                </c:pt>
                <c:pt idx="3">
                  <c:v>17.5</c:v>
                </c:pt>
                <c:pt idx="4">
                  <c:v>22.5</c:v>
                </c:pt>
                <c:pt idx="5" formatCode="0.0">
                  <c:v>27.5</c:v>
                </c:pt>
                <c:pt idx="6">
                  <c:v>32.5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145-4C72-A736-C608613374C3}"/>
            </c:ext>
          </c:extLst>
        </c:ser>
        <c:ser>
          <c:idx val="1"/>
          <c:order val="1"/>
          <c:tx>
            <c:strRef>
              <c:f>рис!$B$14</c:f>
              <c:strCache>
                <c:ptCount val="1"/>
                <c:pt idx="0">
                  <c:v>НСП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рис!$J$15:$J$25</c:f>
              <c:numCache>
                <c:formatCode>0</c:formatCode>
                <c:ptCount val="11"/>
                <c:pt idx="0">
                  <c:v>235.46271945095171</c:v>
                </c:pt>
                <c:pt idx="1">
                  <c:v>234.76556458972348</c:v>
                </c:pt>
                <c:pt idx="2">
                  <c:v>216.87890381557602</c:v>
                </c:pt>
                <c:pt idx="3">
                  <c:v>237.04260997200888</c:v>
                </c:pt>
                <c:pt idx="4">
                  <c:v>291.69279236842107</c:v>
                </c:pt>
                <c:pt idx="5">
                  <c:v>149.84563504214967</c:v>
                </c:pt>
                <c:pt idx="6">
                  <c:v>246.57547297481869</c:v>
                </c:pt>
                <c:pt idx="7">
                  <c:v>235.30443833593137</c:v>
                </c:pt>
                <c:pt idx="8" formatCode="0.0">
                  <c:v>52.866536563013376</c:v>
                </c:pt>
                <c:pt idx="9" formatCode="0.0">
                  <c:v>20.837952142857148</c:v>
                </c:pt>
                <c:pt idx="10" formatCode="0.0">
                  <c:v>27.334276614349783</c:v>
                </c:pt>
              </c:numCache>
            </c:numRef>
          </c:xVal>
          <c:yVal>
            <c:numRef>
              <c:f>рис!$A$15:$A$25</c:f>
              <c:numCache>
                <c:formatCode>General</c:formatCode>
                <c:ptCount val="11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13.5</c:v>
                </c:pt>
                <c:pt idx="7">
                  <c:v>16</c:v>
                </c:pt>
                <c:pt idx="8">
                  <c:v>18.5</c:v>
                </c:pt>
                <c:pt idx="9">
                  <c:v>21.5</c:v>
                </c:pt>
                <c:pt idx="10">
                  <c:v>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145-4C72-A736-C608613374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050639"/>
        <c:axId val="58050223"/>
      </c:scatterChart>
      <c:valAx>
        <c:axId val="58050639"/>
        <c:scaling>
          <c:orientation val="minMax"/>
          <c:max val="3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Pb, </a:t>
                </a:r>
                <a:r>
                  <a:rPr lang="ru-RU"/>
                  <a:t>мкг/г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050223"/>
        <c:crosses val="autoZero"/>
        <c:crossBetween val="midCat"/>
        <c:majorUnit val="100"/>
      </c:valAx>
      <c:valAx>
        <c:axId val="58050223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Глубина ДО, см </a:t>
                </a:r>
              </a:p>
            </c:rich>
          </c:tx>
          <c:layout>
            <c:manualLayout>
              <c:xMode val="edge"/>
              <c:yMode val="edge"/>
              <c:x val="2.0592020592020591E-2"/>
              <c:y val="0.311647346165062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05063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BA2BA4-E9E1-428E-A9FB-F957501385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6DB8B56-A233-4B24-AF21-DD5D6C0023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010052-9FA1-4132-9EE3-6B8B29CE6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40B7-FA33-4A15-BF23-A554E7A7F118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37F40B-C9A9-46AD-86B7-1245AD28B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23049C-E32B-41E9-B34A-236AF37E8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CDB2-39B8-4F57-9688-CE81C4741F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111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0F3F5B-3CA0-4F6C-B89E-836F9D0D7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A1FB837-90DA-4704-88EE-D4BFE8B88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DA389A-A8EF-4923-9588-4BC5154C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40B7-FA33-4A15-BF23-A554E7A7F118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481433-1F57-481E-B16A-6BF2888C0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11CE27-C36A-4A61-9D7A-E34B932F3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CDB2-39B8-4F57-9688-CE81C4741F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087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9516FA7-1D39-4D09-8A78-3556D342B2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4FED94-6789-4C37-A8DD-D711AD225D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D51307-B470-4971-A082-61CF24DB8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40B7-FA33-4A15-BF23-A554E7A7F118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1F7885-DB28-411D-9FC8-3B06794B8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3FE11F-5350-4D1C-8637-2B703177D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CDB2-39B8-4F57-9688-CE81C4741F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955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AD60D-CA4F-4D94-B8F6-9B0B6344F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931314-75AC-488C-8719-3FDBFD2E1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A864F1-520F-4B8B-BD04-D28DFDF30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40B7-FA33-4A15-BF23-A554E7A7F118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A3C660-7C0A-40A9-910D-06231520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680328-8126-4A4F-9884-E7DA5BA26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CDB2-39B8-4F57-9688-CE81C4741F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171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D076AB-0ECA-4355-BB68-A67B7219E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982C88-1644-4809-BE01-5308E8B60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7C27A0-9889-4118-8F47-1A97C7B15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40B7-FA33-4A15-BF23-A554E7A7F118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9A0440-2596-41AE-B769-74D122600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443EC7-18F7-4E5B-8010-2448E4909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CDB2-39B8-4F57-9688-CE81C4741F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784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BDD783-F6AD-431F-B7EA-7D2175E19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23C277-0F0B-4751-AA4B-1898B3DE9B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9F214F2-F82E-4992-AADD-3D705976E6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147DCB-7AE2-4042-B09D-5F771B360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40B7-FA33-4A15-BF23-A554E7A7F118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91BD80-3D04-43BE-877B-B332B81F8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4FEB7E-EBB0-4C03-BB18-B6A4E8440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CDB2-39B8-4F57-9688-CE81C4741F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89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56F36D-E519-4525-AE6C-1800FA504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B6DC24-688D-46EB-9006-B9182F955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0BDB27-B85D-48C0-97CD-DF3F8D8F1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D5EB727-B6E4-44E1-8624-75F37C9ADB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0DF0ACE-EA7D-4848-B41D-77C22D676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47295E5-EB41-455F-83F3-C5323BA95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40B7-FA33-4A15-BF23-A554E7A7F118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753723C-752D-42D2-9C39-7BAD94C00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20117FC-7F7E-4D75-B504-210F452ED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CDB2-39B8-4F57-9688-CE81C4741F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22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6FB808-FCCD-4248-9F6C-6512BA14B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8F2F7AD-3E12-438A-A16C-754F0A5DE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40B7-FA33-4A15-BF23-A554E7A7F118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46C1A72-A5CE-43A1-B767-8D98BEC2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13EC133-522B-4F23-8E13-E610AA424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CDB2-39B8-4F57-9688-CE81C4741F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679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D783625-D8EB-44DB-8AE8-6D8E92B48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40B7-FA33-4A15-BF23-A554E7A7F118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BA27543-49D6-479A-9033-C90A5543F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29B3E3-3077-4B5E-8F01-A7558EF54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CDB2-39B8-4F57-9688-CE81C4741F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158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9DA8A7-39E3-410A-AB40-3C8B2D030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02E93E-B2EB-473C-8344-E63499F9D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6D6C02-212B-410A-929C-41FAD8765E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8D3F54-64FC-417A-B710-92B6F58BE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40B7-FA33-4A15-BF23-A554E7A7F118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C0362F-8E91-4FE0-B77D-320BDFF8C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D0EDF9-5C0A-407A-9087-7439D6A92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CDB2-39B8-4F57-9688-CE81C4741F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07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A8DF0-8903-4582-BEAB-7034716F8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112C81-25E1-4021-9E1F-A4C0BC1FFD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FE56A9-CD74-4EBB-BA4C-8285AFAFF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7516C1-2DF2-4FF5-AA26-B4AED34E9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40B7-FA33-4A15-BF23-A554E7A7F118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E6C557-743E-415F-A1DC-B5ED14445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FA8FF9-608B-4FD4-8092-7AFB823CC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CDB2-39B8-4F57-9688-CE81C4741F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56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5D3E2F-E0C6-4747-A72E-6D41489F1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D46B5C-C188-4DC8-ABEA-C5F1B7C87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EA58DE-AF32-4973-94E2-750B7EBA30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B40B7-FA33-4A15-BF23-A554E7A7F118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3BB34D-1404-481D-A1F3-FD234773FA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F1035C-0FB9-4739-8D73-60EBBEF95A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4CDB2-39B8-4F57-9688-CE81C4741F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95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llavis@mail.r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B0C2EC-86CB-4B35-97FC-396E72EF3D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8362"/>
            <a:ext cx="9144000" cy="2387600"/>
          </a:xfrm>
        </p:spPr>
        <p:txBody>
          <a:bodyPr>
            <a:normAutofit/>
          </a:bodyPr>
          <a:lstStyle/>
          <a:p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СРАВНЕНИЕ СОДЕРЖАНИЯ ТЯЖЕЛЫХ МЕТАЛЛОВ В НОВОСПАССКОМ ПРУДУ (МОСКВА) И ОЗЕРЕ ГЛУБОКОЕ (ПОДМОСКОВЬЕ)</a:t>
            </a:r>
            <a:b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D171101-4743-4A0B-8225-C258D2EFF2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6870" y="2859088"/>
            <a:ext cx="9144000" cy="1655762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Гречушникова Мария Георгиевна, в.н.с.</a:t>
            </a:r>
            <a:r>
              <a:rPr lang="ru-RU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с.н.с.</a:t>
            </a:r>
            <a:r>
              <a:rPr lang="ru-RU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к.г.н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Географический факультет МГУ имени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М.В.Ломоносова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ИВП РАН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E-mail: </a:t>
            </a:r>
            <a:r>
              <a:rPr lang="en-US" sz="20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allavis@mail.ru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C5CEAF-93C2-4E7A-8431-6C971B1F3320}"/>
              </a:ext>
            </a:extLst>
          </p:cNvPr>
          <p:cNvSpPr txBox="1"/>
          <p:nvPr/>
        </p:nvSpPr>
        <p:spPr>
          <a:xfrm>
            <a:off x="0" y="5934670"/>
            <a:ext cx="120719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Работа произведена при финансовой поддержке проекта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«Мегаполис как остров загрязнения и тепла: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междисцплинарный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гидроклиматический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геохимический и экологический анализ» 075-15-2021-574 </a:t>
            </a:r>
          </a:p>
          <a:p>
            <a:pPr algn="ctr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 в рамках темы</a:t>
            </a:r>
            <a:r>
              <a:rPr lang="ru-RU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№ FMWZ-2022-0002 Государственного задания ИВП РАН</a:t>
            </a: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1930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3D20E0-68C8-4EE2-8DB4-C998345C4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107"/>
            <a:ext cx="10515600" cy="50733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Актуальность работы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0EC8D2-C5E3-45F2-B7A4-6B7C38BDD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815" y="70443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Тяжелые металлы – опасные загрязняющие вещества: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токсичность в относительно низких концентрациях</a:t>
            </a:r>
          </a:p>
          <a:p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биоаккумуляция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2731AA-1177-4738-B20E-01E72A95E691}"/>
              </a:ext>
            </a:extLst>
          </p:cNvPr>
          <p:cNvSpPr txBox="1"/>
          <p:nvPr/>
        </p:nvSpPr>
        <p:spPr>
          <a:xfrm>
            <a:off x="3164747" y="1632890"/>
            <a:ext cx="609460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Поступление в водные объекты: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F71D82-AD07-4040-BF67-EB20BF3B14CF}"/>
              </a:ext>
            </a:extLst>
          </p:cNvPr>
          <p:cNvSpPr txBox="1"/>
          <p:nvPr/>
        </p:nvSpPr>
        <p:spPr>
          <a:xfrm>
            <a:off x="228600" y="2324609"/>
            <a:ext cx="5358468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Точечные источники - стоки очистных сооружений, </a:t>
            </a:r>
          </a:p>
          <a:p>
            <a:pPr marL="0" indent="0" algn="ctr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ливневой канализации и промышленных сооружений.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DBFD60-7E9C-4088-9F3A-E991A5649242}"/>
              </a:ext>
            </a:extLst>
          </p:cNvPr>
          <p:cNvSpPr txBox="1"/>
          <p:nvPr/>
        </p:nvSpPr>
        <p:spPr>
          <a:xfrm>
            <a:off x="6425967" y="2337615"/>
            <a:ext cx="5358468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иффузионные источники -  смыв веществ с водосборной площади, осадки. </a:t>
            </a:r>
          </a:p>
          <a:p>
            <a:pPr marL="0" indent="0" algn="ctr">
              <a:buNone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C5ED12C6-A9A0-490B-834C-CD04C85785C8}"/>
              </a:ext>
            </a:extLst>
          </p:cNvPr>
          <p:cNvCxnSpPr>
            <a:cxnSpLocks/>
          </p:cNvCxnSpPr>
          <p:nvPr/>
        </p:nvCxnSpPr>
        <p:spPr>
          <a:xfrm flipH="1">
            <a:off x="3959605" y="1955277"/>
            <a:ext cx="452375" cy="369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B4673AE3-DA8A-4864-AADB-EEEEC6C7C7F9}"/>
              </a:ext>
            </a:extLst>
          </p:cNvPr>
          <p:cNvCxnSpPr>
            <a:cxnSpLocks/>
          </p:cNvCxnSpPr>
          <p:nvPr/>
        </p:nvCxnSpPr>
        <p:spPr>
          <a:xfrm>
            <a:off x="7943850" y="1908810"/>
            <a:ext cx="680033" cy="415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EFE69EE-FF61-4C7A-B3D7-6FA63D425DF8}"/>
              </a:ext>
            </a:extLst>
          </p:cNvPr>
          <p:cNvSpPr txBox="1"/>
          <p:nvPr/>
        </p:nvSpPr>
        <p:spPr>
          <a:xfrm>
            <a:off x="6952100" y="4876269"/>
            <a:ext cx="48323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Cd, Zn, Cu, Ag, Pb, Cr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Sn: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сток дренажных вод со свалок бытовых отходов 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765203-9B76-48BA-9ED7-901274943698}"/>
              </a:ext>
            </a:extLst>
          </p:cNvPr>
          <p:cNvSpPr txBox="1"/>
          <p:nvPr/>
        </p:nvSpPr>
        <p:spPr>
          <a:xfrm>
            <a:off x="421547" y="3548264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Zn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строительная деятельность и выхлопы автомобилей 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C8FC17-2831-43E5-B58F-3E2E2CCFA87D}"/>
              </a:ext>
            </a:extLst>
          </p:cNvPr>
          <p:cNvSpPr txBox="1"/>
          <p:nvPr/>
        </p:nvSpPr>
        <p:spPr>
          <a:xfrm>
            <a:off x="421547" y="3957787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Ni: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при сжигании ископаемого топлива</a:t>
            </a:r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71EFC4-5658-4EB6-80B0-678211A25B4F}"/>
              </a:ext>
            </a:extLst>
          </p:cNvPr>
          <p:cNvSpPr txBox="1"/>
          <p:nvPr/>
        </p:nvSpPr>
        <p:spPr>
          <a:xfrm>
            <a:off x="335283" y="4362896"/>
            <a:ext cx="60946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сточные воды металлургических, металлообрабатывающих, нефтеперерабатывающих и химических производств</a:t>
            </a:r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1C9D46F-4FD3-4F69-A311-8CA5B55A343F}"/>
              </a:ext>
            </a:extLst>
          </p:cNvPr>
          <p:cNvSpPr txBox="1"/>
          <p:nvPr/>
        </p:nvSpPr>
        <p:spPr>
          <a:xfrm>
            <a:off x="421547" y="5357579"/>
            <a:ext cx="6094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Li: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производство автомобильных смазок, подшипников, высокопрочных сплавов и аккумуляторов. </a:t>
            </a:r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66BB2A-CA97-4C47-9E2F-03B449CE6FEE}"/>
              </a:ext>
            </a:extLst>
          </p:cNvPr>
          <p:cNvSpPr txBox="1"/>
          <p:nvPr/>
        </p:nvSpPr>
        <p:spPr>
          <a:xfrm>
            <a:off x="335282" y="6041392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Be: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добавляют в сплавы меди и никеля </a:t>
            </a:r>
            <a:endParaRPr lang="ru-RU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2068AA-3109-4380-9709-C82BF67C8B56}"/>
              </a:ext>
            </a:extLst>
          </p:cNvPr>
          <p:cNvSpPr txBox="1"/>
          <p:nvPr/>
        </p:nvSpPr>
        <p:spPr>
          <a:xfrm>
            <a:off x="6925191" y="3450734"/>
            <a:ext cx="53584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Pb: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выхлопы транспорта</a:t>
            </a:r>
            <a:endParaRPr lang="ru-RU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588FB8D-9CCE-4AA4-BE87-5BB0A8D2D556}"/>
              </a:ext>
            </a:extLst>
          </p:cNvPr>
          <p:cNvSpPr txBox="1"/>
          <p:nvPr/>
        </p:nvSpPr>
        <p:spPr>
          <a:xfrm>
            <a:off x="6931680" y="3751366"/>
            <a:ext cx="62217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B, Be, As, Mo: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работ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теплоэлектростанций</a:t>
            </a:r>
            <a:endParaRPr lang="ru-RU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33C60D1-CE7F-4C9C-9BB6-F045B9D88662}"/>
              </a:ext>
            </a:extLst>
          </p:cNvPr>
          <p:cNvSpPr txBox="1"/>
          <p:nvPr/>
        </p:nvSpPr>
        <p:spPr>
          <a:xfrm>
            <a:off x="6931680" y="4114755"/>
            <a:ext cx="52603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Sb, Ag, Hg: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производств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цемента и теплоизоляционных изделий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109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14EF00-D0DB-4CD5-93EF-274BADA8A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214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Объекты исследования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BE7792-0FBE-4527-B047-E0525D81A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408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исследования и сравнения аккумуляции тяжелых металлов в донных отложениях были выбраны два объекта: озеро Глубокое и Новоспасский пруд. 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отсутствие притоков, 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питание исключительно атмосферными осадками. </a:t>
            </a:r>
          </a:p>
          <a:p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Аккумуляция тяжелых металлов может быть обусловлена преимущественно осаждением аэрозолей и атмосферными осадками.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A7B875-7AAD-4574-89B1-259916BCD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752" y="3523485"/>
            <a:ext cx="3617919" cy="26258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C82F58-1D9C-4648-8590-424392A0B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426" y="3523485"/>
            <a:ext cx="4886332" cy="262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781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5FA24A-805F-4E2D-B9EF-164073640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633" y="228702"/>
            <a:ext cx="9692780" cy="574442"/>
          </a:xfrm>
        </p:spPr>
        <p:txBody>
          <a:bodyPr>
            <a:normAutofit fontScale="90000"/>
          </a:bodyPr>
          <a:lstStyle/>
          <a:p>
            <a:r>
              <a:rPr lang="ru-RU" dirty="0"/>
              <a:t>Объекты исследования: Новоспасский пруд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846B37C-3758-42B7-9320-8722F27CE7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906793"/>
            <a:ext cx="3224462" cy="2006851"/>
          </a:xfr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0956FCA-3185-48B5-BF9D-7E94EA5B2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861" y="906793"/>
            <a:ext cx="3010278" cy="200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E941B3F-0B05-4EC9-BDE1-0926715B68B3}"/>
              </a:ext>
            </a:extLst>
          </p:cNvPr>
          <p:cNvSpPr txBox="1"/>
          <p:nvPr/>
        </p:nvSpPr>
        <p:spPr>
          <a:xfrm>
            <a:off x="914399" y="3428999"/>
            <a:ext cx="10907042" cy="285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Водосбор пруда представляет собой парк, расположенный по его периметру. 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Пруд устроен в 1750 г. предположительно на месте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старичного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озера. 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1964 г. в нем производились дноуглубительные работы 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1998 г. производилась очистка от донных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отложений. 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Среднегодовой водный баланс пруда определяется осадками, выпадающими на площадь его зеркала, испарением с водной поверхности и поверхностным притоком с территории водосбора, занятого парком, площадь которого близка к площади зеркала пруда (0,044 км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что обусловливает незначительную роль поверхностного притока.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CEEA75-6238-4CA5-BCD6-04FEBEF77EFC}"/>
              </a:ext>
            </a:extLst>
          </p:cNvPr>
          <p:cNvSpPr txBox="1"/>
          <p:nvPr/>
        </p:nvSpPr>
        <p:spPr>
          <a:xfrm>
            <a:off x="8503919" y="1469740"/>
            <a:ext cx="25860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Площадь пруда 1,5 га, </a:t>
            </a: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средняя глубина – 2,5 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3730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2A768E8-1C63-4014-84F3-C61858E40BE0}"/>
              </a:ext>
            </a:extLst>
          </p:cNvPr>
          <p:cNvSpPr txBox="1">
            <a:spLocks/>
          </p:cNvSpPr>
          <p:nvPr/>
        </p:nvSpPr>
        <p:spPr>
          <a:xfrm>
            <a:off x="1996579" y="228702"/>
            <a:ext cx="9499833" cy="574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Объекты исследования: озеро Глубокое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4B6D346-9843-4D0F-B537-832652E06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937" y="803143"/>
            <a:ext cx="3938783" cy="262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C2C6A8E6-A25A-418D-9A08-A9EF77D6D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236" y="803143"/>
            <a:ext cx="3938783" cy="262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EAEE8C-8C5D-41C2-A8EF-FCE3320BC936}"/>
              </a:ext>
            </a:extLst>
          </p:cNvPr>
          <p:cNvSpPr txBox="1"/>
          <p:nvPr/>
        </p:nvSpPr>
        <p:spPr>
          <a:xfrm>
            <a:off x="226502" y="3856038"/>
            <a:ext cx="1173899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 1970-х г. вода в него поступала с заболоченного водосбора, но после проведения мелиоративных работ вода стала прозрачной, а уровень воды в озере при этом понизился. </a:t>
            </a:r>
          </a:p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озере размещается гидробиологическая станция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Института проблем экологии и эволюции им. А. Н. Северцова РАН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территория имеет статус природного заказника и ограниченный доступ, дорога к станции грунтовая и проходит по дамбе. </a:t>
            </a:r>
          </a:p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Это один из наименее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антропогенно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затронутых участков Подмосковья. </a:t>
            </a:r>
          </a:p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Вода в озеро поступает преимущественно из болот и канав, осадки составляют 74% от общего питания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7C98F7-0BD4-4FE3-AF99-1574777B17BE}"/>
              </a:ext>
            </a:extLst>
          </p:cNvPr>
          <p:cNvSpPr txBox="1"/>
          <p:nvPr/>
        </p:nvSpPr>
        <p:spPr>
          <a:xfrm>
            <a:off x="795469" y="1174928"/>
            <a:ext cx="6097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лощадь около 53 га, </a:t>
            </a: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глубина превышает 30 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7752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76C1EC-82C1-45F8-AE49-746B76F8D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301"/>
            <a:ext cx="10515600" cy="674370"/>
          </a:xfrm>
        </p:spPr>
        <p:txBody>
          <a:bodyPr>
            <a:normAutofit fontScale="90000"/>
          </a:bodyPr>
          <a:lstStyle/>
          <a:p>
            <a:r>
              <a:rPr lang="ru-RU" dirty="0"/>
              <a:t>Методика работ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D388E7-99A1-4966-B640-7CA0C03F056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84908" y="297181"/>
            <a:ext cx="2694622" cy="3544570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E58A01FC-0A27-4293-91B0-407505C3A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3970973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735D737-2A46-49DC-AC4A-1956A33F57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5240" y="5011416"/>
            <a:ext cx="3246120" cy="1596398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0BA6D0EA-5CBC-408D-8397-94EB146F4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410" y="1048384"/>
            <a:ext cx="8431530" cy="479234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Отбор проб на водоемах производился 28-31 января 2021 г. </a:t>
            </a:r>
          </a:p>
          <a:p>
            <a:pPr marL="0" indent="0" algn="just">
              <a:buNone/>
            </a:pP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Донные отложения оз. Глубокого получены трубкой ГОИН, </a:t>
            </a:r>
          </a:p>
          <a:p>
            <a:pPr marL="0" indent="0" algn="just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пруду -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микробентомером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Отбор производился в центральной части обоих водоемов. </a:t>
            </a:r>
          </a:p>
          <a:p>
            <a:pPr marL="0" indent="0" algn="just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Колонки грунта длиной 35 и 25 см соответственно были разделены на слои толщиной 5 и 2-3 см соответственно и высушены. </a:t>
            </a:r>
          </a:p>
          <a:p>
            <a:pPr marL="0" indent="0" algn="just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Аналитическое определение концентраций тяжелых металлов произведено в лаборатории ВНИИ минерального сырья имени Н.М. Федоровского (ВИМС), методами масс-спектрометрии и атомно-эмиссионным с индуктивно связанной плазмой на масс-спектрометре «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iCAP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Qc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Thermo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Scientific, США) и атомно-эмиссионном спектрометре «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Optima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–4300 DV» (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Perkin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Elmer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США).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62960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634DBB-CA35-4984-90B8-F771F11E4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7885"/>
          </a:xfrm>
        </p:spPr>
        <p:txBody>
          <a:bodyPr/>
          <a:lstStyle/>
          <a:p>
            <a:r>
              <a:rPr lang="ru-RU" dirty="0"/>
              <a:t>Результаты анализа ДО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5D3D2D-C2AF-41C6-A44A-C8A43507C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630" y="1253330"/>
            <a:ext cx="6389370" cy="5364639"/>
          </a:xfrm>
        </p:spPr>
        <p:txBody>
          <a:bodyPr>
            <a:noAutofit/>
          </a:bodyPr>
          <a:lstStyle/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большинства исследованных элементов их содержание в донных отложениях (ДО) Новоспасского пруда больше, чем в озере Глубоком. 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Наибольшие различия в содержании по осредненным на вертикали значениям выявлены для следующих элементов: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93%, W 87%, 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86%,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Sn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84%,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Sb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83%, Pb 84%. Zn 78%,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79%, 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Меньшее, но существенное превышение имеет место для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61% и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53%. 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Незначительны различия (менее 10%) для таких элементов как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Rb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Nb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Tl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Gd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Tb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Dy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Yb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F3526944-FE35-4FA5-B2F6-F0EC2CBB69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4147442"/>
              </p:ext>
            </p:extLst>
          </p:nvPr>
        </p:nvGraphicFramePr>
        <p:xfrm>
          <a:off x="7247866" y="1253330"/>
          <a:ext cx="2269184" cy="2700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B0660506-FA75-4C58-98CF-70A1093FB4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7019314"/>
              </p:ext>
            </p:extLst>
          </p:nvPr>
        </p:nvGraphicFramePr>
        <p:xfrm>
          <a:off x="7247866" y="3935649"/>
          <a:ext cx="2269184" cy="2700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9AA92136-E25B-4B48-B2AC-CA3B2880BA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6532633"/>
              </p:ext>
            </p:extLst>
          </p:nvPr>
        </p:nvGraphicFramePr>
        <p:xfrm>
          <a:off x="9642122" y="3917510"/>
          <a:ext cx="2269184" cy="2700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2D3FC735-B99F-40CF-9110-E787E9EB5A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3939221"/>
              </p:ext>
            </p:extLst>
          </p:nvPr>
        </p:nvGraphicFramePr>
        <p:xfrm>
          <a:off x="9587207" y="1159901"/>
          <a:ext cx="2269184" cy="2700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5A837CB-5540-4742-8507-400D46E3454F}"/>
              </a:ext>
            </a:extLst>
          </p:cNvPr>
          <p:cNvSpPr txBox="1"/>
          <p:nvPr/>
        </p:nvSpPr>
        <p:spPr>
          <a:xfrm>
            <a:off x="6593170" y="577328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ru-RU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СанПиН 1.2.3685-21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93E9B0-33AD-4789-A6A1-67C50D21BA51}"/>
              </a:ext>
            </a:extLst>
          </p:cNvPr>
          <p:cNvSpPr txBox="1"/>
          <p:nvPr/>
        </p:nvSpPr>
        <p:spPr>
          <a:xfrm flipH="1">
            <a:off x="8944764" y="1280160"/>
            <a:ext cx="782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132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A63CED-15FF-4203-8E70-19FBC3E7B534}"/>
              </a:ext>
            </a:extLst>
          </p:cNvPr>
          <p:cNvSpPr txBox="1"/>
          <p:nvPr/>
        </p:nvSpPr>
        <p:spPr>
          <a:xfrm flipH="1">
            <a:off x="11352583" y="1223010"/>
            <a:ext cx="782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150</a:t>
            </a:r>
          </a:p>
        </p:txBody>
      </p:sp>
    </p:spTree>
    <p:extLst>
      <p:ext uri="{BB962C8B-B14F-4D97-AF65-F5344CB8AC3E}">
        <p14:creationId xmlns:p14="http://schemas.microsoft.com/office/powerpoint/2010/main" val="4249245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CFA7450-9EA9-4DD9-80FC-DA3B5BA8EE5F}"/>
              </a:ext>
            </a:extLst>
          </p:cNvPr>
          <p:cNvSpPr txBox="1"/>
          <p:nvPr/>
        </p:nvSpPr>
        <p:spPr>
          <a:xfrm>
            <a:off x="495465" y="1507808"/>
            <a:ext cx="3959289" cy="5118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Близкие значения концентраций элементов в нижней части колонок говорят о том, что в 1998 г. грунт из пруда был удален не полностью, и ниже отметки 17 см находятся грунты с составом, близким к составу ДО озера Глубокого, которые формировались в 60-е и 70-е годы. 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свидетельствует о том, что в третьей четверти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 поступление загрязнений в городской пруд было минимальным, соизмеримым с фоновыми показателями.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CA87D0E-AF15-4943-8B61-ABFF1D8A7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1" y="365125"/>
            <a:ext cx="4852430" cy="1325563"/>
          </a:xfrm>
        </p:spPr>
        <p:txBody>
          <a:bodyPr/>
          <a:lstStyle/>
          <a:p>
            <a:r>
              <a:rPr lang="ru-RU" dirty="0"/>
              <a:t>Результаты анализа ДО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A4DDE435-DFF0-4F81-A1DA-3CC014F7CA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3338176"/>
              </p:ext>
            </p:extLst>
          </p:nvPr>
        </p:nvGraphicFramePr>
        <p:xfrm>
          <a:off x="4711548" y="604040"/>
          <a:ext cx="2480989" cy="2698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60BE2995-DBC5-4BBC-B90A-1F68C46A55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0649349"/>
              </p:ext>
            </p:extLst>
          </p:nvPr>
        </p:nvGraphicFramePr>
        <p:xfrm>
          <a:off x="4641958" y="3406799"/>
          <a:ext cx="2480989" cy="2703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799834E9-34AE-4D35-BF54-2FD38377A6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0813161"/>
              </p:ext>
            </p:extLst>
          </p:nvPr>
        </p:nvGraphicFramePr>
        <p:xfrm>
          <a:off x="7094372" y="3406799"/>
          <a:ext cx="2480989" cy="2703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179743EC-8C4E-4D58-BC3C-12414B0ACB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1404225"/>
              </p:ext>
            </p:extLst>
          </p:nvPr>
        </p:nvGraphicFramePr>
        <p:xfrm>
          <a:off x="7236700" y="604040"/>
          <a:ext cx="2480989" cy="2703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EC08112E-EA30-4022-8AF3-B075A0E232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6870418"/>
              </p:ext>
            </p:extLst>
          </p:nvPr>
        </p:nvGraphicFramePr>
        <p:xfrm>
          <a:off x="9711010" y="604040"/>
          <a:ext cx="2480990" cy="2703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09876DA4-906A-4D7A-A6B4-8DC5C1CA8B41}"/>
              </a:ext>
            </a:extLst>
          </p:cNvPr>
          <p:cNvSpPr txBox="1"/>
          <p:nvPr/>
        </p:nvSpPr>
        <p:spPr>
          <a:xfrm>
            <a:off x="9452611" y="4000500"/>
            <a:ext cx="27393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Седиментация:</a:t>
            </a:r>
          </a:p>
          <a:p>
            <a:pPr algn="ctr"/>
            <a:r>
              <a:rPr lang="ru-RU" sz="1600" dirty="0"/>
              <a:t>Пруд 0,7-1 см/год</a:t>
            </a:r>
          </a:p>
          <a:p>
            <a:pPr algn="ctr"/>
            <a:r>
              <a:rPr lang="ru-RU" sz="1600" dirty="0"/>
              <a:t>(сравнительно невысокая для городского пруда)</a:t>
            </a:r>
          </a:p>
          <a:p>
            <a:pPr algn="ctr"/>
            <a:r>
              <a:rPr lang="ru-RU" sz="1600" dirty="0"/>
              <a:t>18 непроточных прудов: 0,7-8,4 см/год, ср 2,7 см/год</a:t>
            </a:r>
          </a:p>
          <a:p>
            <a:pPr algn="ctr"/>
            <a:r>
              <a:rPr lang="ru-RU" sz="1600" dirty="0"/>
              <a:t>Озеро ?</a:t>
            </a:r>
          </a:p>
          <a:p>
            <a:pPr algn="ctr"/>
            <a:r>
              <a:rPr lang="ru-RU" sz="1600" dirty="0"/>
              <a:t>Можайское </a:t>
            </a:r>
            <a:r>
              <a:rPr lang="ru-RU" sz="1600" dirty="0" err="1"/>
              <a:t>вдхр</a:t>
            </a:r>
            <a:r>
              <a:rPr lang="ru-RU" sz="1600" dirty="0"/>
              <a:t> 1 см/год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6F2920-8752-4B80-AAEE-B663A5AC66C8}"/>
              </a:ext>
            </a:extLst>
          </p:cNvPr>
          <p:cNvSpPr txBox="1"/>
          <p:nvPr/>
        </p:nvSpPr>
        <p:spPr>
          <a:xfrm flipH="1">
            <a:off x="6550989" y="604040"/>
            <a:ext cx="782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476536-2253-4D84-8071-0120E11346D4}"/>
              </a:ext>
            </a:extLst>
          </p:cNvPr>
          <p:cNvSpPr txBox="1"/>
          <p:nvPr/>
        </p:nvSpPr>
        <p:spPr>
          <a:xfrm flipH="1">
            <a:off x="9025299" y="658574"/>
            <a:ext cx="782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4,5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FC840B-A621-41F2-9CB0-2ABDE467FB4F}"/>
              </a:ext>
            </a:extLst>
          </p:cNvPr>
          <p:cNvSpPr txBox="1"/>
          <p:nvPr/>
        </p:nvSpPr>
        <p:spPr>
          <a:xfrm flipH="1">
            <a:off x="11518350" y="658574"/>
            <a:ext cx="782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130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5A731C-95C6-4464-8035-F67025457278}"/>
              </a:ext>
            </a:extLst>
          </p:cNvPr>
          <p:cNvSpPr txBox="1"/>
          <p:nvPr/>
        </p:nvSpPr>
        <p:spPr>
          <a:xfrm flipH="1">
            <a:off x="6507314" y="3464360"/>
            <a:ext cx="782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D5C055-8F1F-4A4C-8EAA-C4C32438A86D}"/>
              </a:ext>
            </a:extLst>
          </p:cNvPr>
          <p:cNvSpPr txBox="1"/>
          <p:nvPr/>
        </p:nvSpPr>
        <p:spPr>
          <a:xfrm>
            <a:off x="5641012" y="260462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ru-RU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СанПиН 1.2.3685-21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828249-98BC-42DD-A7EF-005990D5DB1F}"/>
              </a:ext>
            </a:extLst>
          </p:cNvPr>
          <p:cNvSpPr txBox="1"/>
          <p:nvPr/>
        </p:nvSpPr>
        <p:spPr>
          <a:xfrm flipH="1">
            <a:off x="5169542" y="6131296"/>
            <a:ext cx="6739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Увеличение содержания ТМ в пруду к поверхности превышает ошибку определения элементов</a:t>
            </a:r>
          </a:p>
        </p:txBody>
      </p:sp>
    </p:spTree>
    <p:extLst>
      <p:ext uri="{BB962C8B-B14F-4D97-AF65-F5344CB8AC3E}">
        <p14:creationId xmlns:p14="http://schemas.microsoft.com/office/powerpoint/2010/main" val="790672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B2C59A-B534-4431-B987-46D3E0685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2370"/>
            <a:ext cx="10515600" cy="45453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Выводы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957541-8060-49B0-8069-E019C9AF5EC9}"/>
              </a:ext>
            </a:extLst>
          </p:cNvPr>
          <p:cNvSpPr txBox="1"/>
          <p:nvPr/>
        </p:nvSpPr>
        <p:spPr>
          <a:xfrm>
            <a:off x="1100356" y="1174145"/>
            <a:ext cx="9991288" cy="5954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Несмотря на наличие буферной парковой зоны вокруг Новоспасского пруда его донные отложения в значительной степени загрязнены тяжелыми металлами. 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выявленном ГУП Мосводосток отсутствии грунтовой подпитки поступление этих веществ в пруд возможно только при осаждении аэрозолей, с атмосферными осадками и талыми водами с водосборной территории, которая загрязняется все теми же аэрозолями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Неполная выемка грунта при очистке в 1998 г. показала, что 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третьей четверти ХХ века загрязнение ТМ происходило несущественно, о чем свидетельствует одинаковый состав ТМ в пруду и фоновом озере.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Необходима периодическая очистка городских прудов от ДО, которые формируются в том числе при участии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макрофитов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аккумулирующих тяжелые металлы.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Выявлено небольшое, но значимое увеличение содержания ТМ в верхнем 15 см слое ДО озера Глубокое, в наибольшей степени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As, Mo, Pb, Sb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(расширение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Богаевского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карьера, рост застройки западного Подмосковья, рост дорожной сети и транспорта)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50A9A6-72AD-4E48-8568-1B7F9E81F453}"/>
              </a:ext>
            </a:extLst>
          </p:cNvPr>
          <p:cNvSpPr txBox="1"/>
          <p:nvPr/>
        </p:nvSpPr>
        <p:spPr>
          <a:xfrm>
            <a:off x="712470" y="6265630"/>
            <a:ext cx="11672887" cy="368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 благодарит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В.С.Казанцева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В.А.Ломова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Д.И.Соколова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помощь при проведении полевых работ.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7585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</TotalTime>
  <Words>1126</Words>
  <Application>Microsoft Office PowerPoint</Application>
  <PresentationFormat>Широкоэкранный</PresentationFormat>
  <Paragraphs>102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СРАВНЕНИЕ СОДЕРЖАНИЯ ТЯЖЕЛЫХ МЕТАЛЛОВ В НОВОСПАССКОМ ПРУДУ (МОСКВА) И ОЗЕРЕ ГЛУБОКОЕ (ПОДМОСКОВЬЕ) </vt:lpstr>
      <vt:lpstr>Актуальность работы</vt:lpstr>
      <vt:lpstr>Объекты исследования</vt:lpstr>
      <vt:lpstr>Объекты исследования: Новоспасский пруд</vt:lpstr>
      <vt:lpstr>Презентация PowerPoint</vt:lpstr>
      <vt:lpstr>Методика работ</vt:lpstr>
      <vt:lpstr>Результаты анализа ДО</vt:lpstr>
      <vt:lpstr>Результаты анализа ДО</vt:lpstr>
      <vt:lpstr>Выводы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СРАВНЕНИЕ СОДЕРЖАНИЯ ТЯЖЕЛЫХ МЕТАЛЛОВ В НОВОСПАССКОМ ПРУДУ (МОСКВА) И ОЗЕРЕ ГЛУБОКОЕ (ПОДМОСКОВЬЕ)</dc:title>
  <dc:creator>Мария Гречушникова</dc:creator>
  <cp:lastModifiedBy>Мария Гречушникова</cp:lastModifiedBy>
  <cp:revision>24</cp:revision>
  <dcterms:created xsi:type="dcterms:W3CDTF">2023-05-17T17:05:15Z</dcterms:created>
  <dcterms:modified xsi:type="dcterms:W3CDTF">2023-05-18T09:48:21Z</dcterms:modified>
</cp:coreProperties>
</file>