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63" r:id="rId5"/>
    <p:sldId id="265" r:id="rId6"/>
    <p:sldId id="268" r:id="rId7"/>
    <p:sldId id="259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8" autoAdjust="0"/>
    <p:restoredTop sz="94660"/>
  </p:normalViewPr>
  <p:slideViewPr>
    <p:cSldViewPr snapToGrid="0">
      <p:cViewPr varScale="1">
        <p:scale>
          <a:sx n="99" d="100"/>
          <a:sy n="99" d="100"/>
        </p:scale>
        <p:origin x="3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558E52-BE70-AAD3-83CA-C4D343031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FAC732-A817-87E7-2645-24369E500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F338EA-0E79-B349-F71D-0BB9190F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146295-0B97-E9B3-2B44-7B2762506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731B4-8C44-DFE8-1C2A-AE7D10A2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64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8061BB-893A-1A1C-469E-DC070C102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9DADD6-3EEA-EB7B-4DDD-8016CBD5C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4322EA-1B00-AC4A-6F05-8785FF31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421E66-CF19-903B-0FA1-A243B4A3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5A91E0-0003-97CD-F84B-92973D3EF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0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8E9C550-7FF2-63E0-5AFC-3DA650C498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039779-86E5-FA86-EB31-C24D0AB10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DB1438-1F47-CC73-04F9-219315A3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A1498B-9D49-63AC-DD9F-9BED295E1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E2CEA-AA2B-0445-9154-86D9006B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83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1A259-EE1E-6430-CA32-8D233F286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7C99CB-E66D-5BDE-AF5C-BDAFFB561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7A12D-F2FE-1B50-6698-34CEC01A5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4BBFD6-ADF0-C979-6F51-1F4D4E118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1A17F0-6956-492A-0854-10150721D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4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E7ADA4-2224-F456-DEE0-96B66518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89928E-491F-3B16-1456-1CFCE0336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E7E54C-6BB4-8E69-23F0-8E27B450A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31C994-7D28-E96C-3537-266F0CFC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89BF73-9296-1F9D-E412-2617DBF89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11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50BFD-86C2-BB44-6581-D26466CA8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8C9529-0C9E-9459-388C-BC8072EBE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EE829B-9C67-D7B6-03BD-E33C8B728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1E5D8B-8594-65E6-6EF7-BA304A582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ADA1A8-4FB4-666C-9EBE-CE38DE8B5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F5FEC5-1F06-7B4B-9E20-F3A2DD8A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77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AE0553-1062-6ECB-0823-81C2773AB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1E12AD-F034-2D9B-93DA-F458531E2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D5AAD2-45B3-818B-4DE5-B8FF4E863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FE3A62-8AD3-D162-B2A0-4E7B4F48CC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B6947CC-D6A8-C93B-25B2-2A7D3232B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53C930C-5C9D-9795-9774-310E2EB2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B1780E7-8959-6F99-9876-278B6FD5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20CBE7-C873-657E-C4F2-C7D6A0714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80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6E01C-9EA5-6E46-793F-F16B810E7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12A0E91-54FD-62FD-BB1E-04F832C00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74CEB12-3DB5-1EE0-9A89-ADA9B8C4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52D6C6C-9EBF-4D0D-DE47-0D31FC7CE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71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277472A-323E-31A5-B2E2-294C5986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5DD470-0005-EBC5-D177-3BDEC139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6F250F9-A156-5016-E517-45182AFE8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39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CAE3B9-1CFF-764D-9AB6-1FB8C6A0B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B2E4AA-F806-A347-77FD-1F915160B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05DF4C-A5AC-8937-603A-C94BAA9DC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27EA5B-11A2-9D46-990B-E2E21ABE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CF72E6-4986-EC79-8A02-D75C29F06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B80258-EDFF-AE1F-885D-961A8D656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8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32C26-2EB3-5562-3474-19F7B21A4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3A1E08-EBAD-F875-B8BB-A51D8E49F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98A3A4-6737-7397-1027-E3408B4C9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1C3882-AFBF-6BB7-C16A-4E5231E6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210485-FF80-74B0-0D9E-EE180E718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1E235A-5E6C-D245-49E3-4C3E6668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45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44231-DFD5-4B83-9AB1-B7739F96F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0FD187-7616-125E-4708-D4DE9399A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333D72-809B-8365-B7CF-36ABD71595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CBCCC-D5E1-4C24-94F4-5E9DF11FA94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7FE764-57CC-87C7-C2D8-69CB223D6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40B70F-9449-5082-F356-1025727DF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545B1-F840-44E0-9D26-2B01DA14F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70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971571-578F-A9EE-4607-E263A7C438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О переводах Ф. Е. Корша (1843–1915)</a:t>
            </a:r>
            <a:br>
              <a:rPr lang="ru-RU" sz="3600" dirty="0">
                <a:latin typeface="Palatino Linotype" panose="02040502050505030304" pitchFamily="18" charset="0"/>
              </a:rPr>
            </a:br>
            <a:r>
              <a:rPr lang="ru-RU" sz="3600" dirty="0">
                <a:latin typeface="Palatino Linotype" panose="02040502050505030304" pitchFamily="18" charset="0"/>
              </a:rPr>
              <a:t>и Г. Э. </a:t>
            </a:r>
            <a:r>
              <a:rPr lang="ru-RU" sz="3600" dirty="0" err="1">
                <a:latin typeface="Palatino Linotype" panose="02040502050505030304" pitchFamily="18" charset="0"/>
              </a:rPr>
              <a:t>Зенгера</a:t>
            </a:r>
            <a:r>
              <a:rPr lang="ru-RU" sz="3600" dirty="0">
                <a:latin typeface="Palatino Linotype" panose="02040502050505030304" pitchFamily="18" charset="0"/>
              </a:rPr>
              <a:t> (1853–1919)</a:t>
            </a:r>
            <a:br>
              <a:rPr lang="ru-RU" sz="3600" dirty="0">
                <a:latin typeface="Palatino Linotype" panose="02040502050505030304" pitchFamily="18" charset="0"/>
              </a:rPr>
            </a:br>
            <a:r>
              <a:rPr lang="ru-RU" sz="3600" dirty="0">
                <a:latin typeface="Palatino Linotype" panose="02040502050505030304" pitchFamily="18" charset="0"/>
              </a:rPr>
              <a:t>на латинский и древнегреческий языки стихотворений А. С. Пушкина</a:t>
            </a:r>
            <a:br>
              <a:rPr lang="ru-RU" sz="3600" dirty="0">
                <a:latin typeface="Palatino Linotype" panose="02040502050505030304" pitchFamily="18" charset="0"/>
              </a:rPr>
            </a:br>
            <a:r>
              <a:rPr lang="ru-RU" sz="3600" dirty="0">
                <a:latin typeface="Palatino Linotype" panose="02040502050505030304" pitchFamily="18" charset="0"/>
              </a:rPr>
              <a:t>«Поэту», «На перевод Илиады» и «Туча»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D63792-2907-99DE-2243-2B5F6E2888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Palatino Linotype" panose="02040502050505030304" pitchFamily="18" charset="0"/>
              </a:rPr>
              <a:t>Т. Г. Давыдов</a:t>
            </a:r>
          </a:p>
        </p:txBody>
      </p:sp>
    </p:spTree>
    <p:extLst>
      <p:ext uri="{BB962C8B-B14F-4D97-AF65-F5344CB8AC3E}">
        <p14:creationId xmlns:p14="http://schemas.microsoft.com/office/powerpoint/2010/main" val="240801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94228A6-FCCF-9143-9437-4E1DFF00DE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31" t="2759" r="5164" b="39650"/>
          <a:stretch/>
        </p:blipFill>
        <p:spPr>
          <a:xfrm>
            <a:off x="541538" y="82104"/>
            <a:ext cx="5258630" cy="334689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233BC0-676A-AE1C-5BFF-ADDD9EA6AC56}"/>
              </a:ext>
            </a:extLst>
          </p:cNvPr>
          <p:cNvSpPr txBox="1"/>
          <p:nvPr/>
        </p:nvSpPr>
        <p:spPr>
          <a:xfrm>
            <a:off x="5800168" y="612488"/>
            <a:ext cx="6440288" cy="1566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1700" b="0" i="0" dirty="0">
                <a:effectLst/>
                <a:latin typeface="Palatino Linotype" panose="02040502050505030304" pitchFamily="18" charset="0"/>
              </a:rPr>
              <a:t>Не придавай цены, поэт, народным веяниям:</a:t>
            </a:r>
          </a:p>
          <a:p>
            <a:pPr>
              <a:lnSpc>
                <a:spcPct val="114000"/>
              </a:lnSpc>
            </a:pPr>
            <a:r>
              <a:rPr lang="ru-RU" sz="1700" b="0" i="0" dirty="0">
                <a:effectLst/>
                <a:latin typeface="Palatino Linotype" panose="02040502050505030304" pitchFamily="18" charset="0"/>
              </a:rPr>
              <a:t>как скоро приходит конец рукоплесканиям и пристрастиям!</a:t>
            </a:r>
          </a:p>
          <a:p>
            <a:pPr>
              <a:lnSpc>
                <a:spcPct val="114000"/>
              </a:lnSpc>
            </a:pPr>
            <a:r>
              <a:rPr lang="ru-RU" sz="1700" b="0" i="0" dirty="0">
                <a:effectLst/>
                <a:latin typeface="Palatino Linotype" panose="02040502050505030304" pitchFamily="18" charset="0"/>
              </a:rPr>
              <a:t>Ты познаешь суд глупца и насмешки толпы:</a:t>
            </a:r>
          </a:p>
          <a:p>
            <a:pPr>
              <a:lnSpc>
                <a:spcPct val="114000"/>
              </a:lnSpc>
            </a:pPr>
            <a:r>
              <a:rPr lang="ru-RU" sz="1700" b="0" i="0" dirty="0">
                <a:effectLst/>
                <a:latin typeface="Palatino Linotype" panose="02040502050505030304" pitchFamily="18" charset="0"/>
              </a:rPr>
              <a:t>перенеси и это спокойно, не уклоняясь от своей цели.</a:t>
            </a:r>
          </a:p>
          <a:p>
            <a:pPr algn="r">
              <a:lnSpc>
                <a:spcPct val="114000"/>
              </a:lnSpc>
            </a:pPr>
            <a:r>
              <a:rPr lang="ru-RU" sz="1700" dirty="0">
                <a:latin typeface="Palatino Linotype" panose="02040502050505030304" pitchFamily="18" charset="0"/>
              </a:rPr>
              <a:t>(пер. Я. М. Боровского, 1972)</a:t>
            </a:r>
            <a:endParaRPr lang="ru-RU" sz="1700" b="0" i="0" dirty="0">
              <a:effectLst/>
              <a:latin typeface="Palatino Linotype" panose="0204050205050503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6D332C-251F-0ABF-D75F-B69ABE0EF80A}"/>
              </a:ext>
            </a:extLst>
          </p:cNvPr>
          <p:cNvSpPr txBox="1"/>
          <p:nvPr/>
        </p:nvSpPr>
        <p:spPr>
          <a:xfrm>
            <a:off x="5552041" y="2820611"/>
            <a:ext cx="663995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>
                <a:latin typeface="Palatino Linotype" panose="02040502050505030304" pitchFamily="18" charset="0"/>
              </a:rPr>
              <a:t>не колеблясь вернуть наковальне любезные плоды</a:t>
            </a:r>
          </a:p>
          <a:p>
            <a:r>
              <a:rPr lang="ru-RU" sz="1700" dirty="0">
                <a:latin typeface="Palatino Linotype" panose="02040502050505030304" pitchFamily="18" charset="0"/>
              </a:rPr>
              <a:t>своего гения</a:t>
            </a:r>
            <a:endParaRPr lang="en-US" sz="1700" dirty="0">
              <a:latin typeface="Palatino Linotype" panose="02040502050505030304" pitchFamily="18" charset="0"/>
            </a:endParaRPr>
          </a:p>
          <a:p>
            <a:endParaRPr lang="en-US" sz="1700" dirty="0">
              <a:latin typeface="Palatino Linotype" panose="02040502050505030304" pitchFamily="18" charset="0"/>
            </a:endParaRPr>
          </a:p>
          <a:p>
            <a:r>
              <a:rPr lang="en-US" sz="1700" dirty="0">
                <a:latin typeface="Palatino Linotype" panose="02040502050505030304" pitchFamily="18" charset="0"/>
              </a:rPr>
              <a:t>(</a:t>
            </a:r>
            <a:r>
              <a:rPr lang="en-US" sz="1700" dirty="0" err="1">
                <a:latin typeface="Palatino Linotype" panose="02040502050505030304" pitchFamily="18" charset="0"/>
              </a:rPr>
              <a:t>delere</a:t>
            </a:r>
            <a:r>
              <a:rPr lang="en-US" sz="1700" dirty="0">
                <a:latin typeface="Palatino Linotype" panose="02040502050505030304" pitchFamily="18" charset="0"/>
              </a:rPr>
              <a:t> </a:t>
            </a:r>
            <a:r>
              <a:rPr lang="en-US" sz="1700" dirty="0" err="1">
                <a:latin typeface="Palatino Linotype" panose="02040502050505030304" pitchFamily="18" charset="0"/>
              </a:rPr>
              <a:t>iubebat</a:t>
            </a:r>
            <a:r>
              <a:rPr lang="en-US" sz="1700" dirty="0">
                <a:latin typeface="Palatino Linotype" panose="02040502050505030304" pitchFamily="18" charset="0"/>
              </a:rPr>
              <a:t> // et male </a:t>
            </a:r>
            <a:r>
              <a:rPr lang="en-US" sz="1700" dirty="0" err="1">
                <a:latin typeface="Palatino Linotype" panose="02040502050505030304" pitchFamily="18" charset="0"/>
              </a:rPr>
              <a:t>tornatos</a:t>
            </a:r>
            <a:r>
              <a:rPr lang="en-US" sz="1700" dirty="0">
                <a:latin typeface="Palatino Linotype" panose="02040502050505030304" pitchFamily="18" charset="0"/>
              </a:rPr>
              <a:t> </a:t>
            </a:r>
            <a:r>
              <a:rPr lang="en-US" sz="1700" b="1" dirty="0" err="1">
                <a:latin typeface="Palatino Linotype" panose="02040502050505030304" pitchFamily="18" charset="0"/>
              </a:rPr>
              <a:t>incudi</a:t>
            </a:r>
            <a:r>
              <a:rPr lang="en-US" sz="1700" b="1" dirty="0">
                <a:latin typeface="Palatino Linotype" panose="02040502050505030304" pitchFamily="18" charset="0"/>
              </a:rPr>
              <a:t> </a:t>
            </a:r>
            <a:r>
              <a:rPr lang="en-US" sz="1700" b="1" dirty="0" err="1">
                <a:latin typeface="Palatino Linotype" panose="02040502050505030304" pitchFamily="18" charset="0"/>
              </a:rPr>
              <a:t>reddere</a:t>
            </a:r>
            <a:r>
              <a:rPr lang="en-US" sz="1700" b="1" dirty="0">
                <a:latin typeface="Palatino Linotype" panose="02040502050505030304" pitchFamily="18" charset="0"/>
              </a:rPr>
              <a:t> </a:t>
            </a:r>
            <a:r>
              <a:rPr lang="en-US" sz="1700" dirty="0">
                <a:latin typeface="Palatino Linotype" panose="02040502050505030304" pitchFamily="18" charset="0"/>
              </a:rPr>
              <a:t>versus</a:t>
            </a:r>
          </a:p>
          <a:p>
            <a:pPr algn="r"/>
            <a:r>
              <a:rPr lang="en-US" sz="1700" dirty="0">
                <a:latin typeface="Palatino Linotype" panose="02040502050505030304" pitchFamily="18" charset="0"/>
              </a:rPr>
              <a:t>Hor. </a:t>
            </a:r>
            <a:r>
              <a:rPr lang="en-US" sz="1700" dirty="0" err="1">
                <a:latin typeface="Palatino Linotype" panose="02040502050505030304" pitchFamily="18" charset="0"/>
              </a:rPr>
              <a:t>ars</a:t>
            </a:r>
            <a:r>
              <a:rPr lang="en-US" sz="1700" dirty="0">
                <a:latin typeface="Palatino Linotype" panose="02040502050505030304" pitchFamily="18" charset="0"/>
              </a:rPr>
              <a:t> 440–441)</a:t>
            </a:r>
            <a:endParaRPr lang="ru-RU" sz="1700" dirty="0">
              <a:latin typeface="Palatino Linotype" panose="02040502050505030304" pitchFamily="18" charset="0"/>
            </a:endParaRPr>
          </a:p>
        </p:txBody>
      </p:sp>
      <p:pic>
        <p:nvPicPr>
          <p:cNvPr id="11" name="Объект 6">
            <a:extLst>
              <a:ext uri="{FF2B5EF4-FFF2-40B4-BE49-F238E27FC236}">
                <a16:creationId xmlns:a16="http://schemas.microsoft.com/office/drawing/2014/main" id="{F240AE09-85D2-4A8E-2FA5-406D443B77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16" t="1667" r="4185" b="32189"/>
          <a:stretch/>
        </p:blipFill>
        <p:spPr>
          <a:xfrm>
            <a:off x="1348236" y="3429000"/>
            <a:ext cx="4203805" cy="32688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0480068-B6D2-E8D5-2ED8-F420262B7FEF}"/>
              </a:ext>
            </a:extLst>
          </p:cNvPr>
          <p:cNvSpPr txBox="1"/>
          <p:nvPr/>
        </p:nvSpPr>
        <p:spPr>
          <a:xfrm>
            <a:off x="6202533" y="5242438"/>
            <a:ext cx="477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Palatino Linotype" panose="02040502050505030304" pitchFamily="18" charset="0"/>
              </a:rPr>
              <a:t>шестистопный ямб → элегический дистих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ADEC85-F326-2B3D-DEE3-C82688CBD371}"/>
              </a:ext>
            </a:extLst>
          </p:cNvPr>
          <p:cNvSpPr txBox="1"/>
          <p:nvPr/>
        </p:nvSpPr>
        <p:spPr>
          <a:xfrm>
            <a:off x="3886521" y="159048"/>
            <a:ext cx="830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>
                <a:latin typeface="Palatino Linotype" panose="02040502050505030304" pitchFamily="18" charset="0"/>
              </a:rPr>
              <a:t>Метрическія</a:t>
            </a:r>
            <a:r>
              <a:rPr lang="ru-RU" dirty="0">
                <a:latin typeface="Palatino Linotype" panose="02040502050505030304" pitchFamily="18" charset="0"/>
              </a:rPr>
              <a:t> </a:t>
            </a:r>
            <a:r>
              <a:rPr lang="ru-RU" dirty="0" err="1">
                <a:latin typeface="Palatino Linotype" panose="02040502050505030304" pitchFamily="18" charset="0"/>
              </a:rPr>
              <a:t>переложенія</a:t>
            </a:r>
            <a:r>
              <a:rPr lang="ru-RU" dirty="0">
                <a:latin typeface="Palatino Linotype" panose="02040502050505030304" pitchFamily="18" charset="0"/>
              </a:rPr>
              <a:t> на </a:t>
            </a:r>
            <a:r>
              <a:rPr lang="ru-RU" dirty="0" err="1">
                <a:latin typeface="Palatino Linotype" panose="02040502050505030304" pitchFamily="18" charset="0"/>
              </a:rPr>
              <a:t>латинскій</a:t>
            </a:r>
            <a:r>
              <a:rPr lang="ru-RU" dirty="0">
                <a:latin typeface="Palatino Linotype" panose="02040502050505030304" pitchFamily="18" charset="0"/>
              </a:rPr>
              <a:t> </a:t>
            </a:r>
            <a:r>
              <a:rPr lang="ru-RU" dirty="0" err="1">
                <a:latin typeface="Palatino Linotype" panose="02040502050505030304" pitchFamily="18" charset="0"/>
              </a:rPr>
              <a:t>языкъ</a:t>
            </a:r>
            <a:r>
              <a:rPr lang="ru-RU" dirty="0">
                <a:latin typeface="Palatino Linotype" panose="02040502050505030304" pitchFamily="18" charset="0"/>
              </a:rPr>
              <a:t> </a:t>
            </a:r>
            <a:r>
              <a:rPr lang="ru-RU" dirty="0" err="1">
                <a:latin typeface="Palatino Linotype" panose="02040502050505030304" pitchFamily="18" charset="0"/>
              </a:rPr>
              <a:t>Григорія</a:t>
            </a:r>
            <a:r>
              <a:rPr lang="ru-RU" dirty="0">
                <a:latin typeface="Palatino Linotype" panose="02040502050505030304" pitchFamily="18" charset="0"/>
              </a:rPr>
              <a:t> </a:t>
            </a:r>
            <a:r>
              <a:rPr lang="ru-RU" dirty="0" err="1">
                <a:latin typeface="Palatino Linotype" panose="02040502050505030304" pitchFamily="18" charset="0"/>
              </a:rPr>
              <a:t>Зенгера</a:t>
            </a:r>
            <a:r>
              <a:rPr lang="ru-RU" dirty="0">
                <a:latin typeface="Palatino Linotype" panose="02040502050505030304" pitchFamily="18" charset="0"/>
              </a:rPr>
              <a:t>. СПб., 1904</a:t>
            </a:r>
          </a:p>
        </p:txBody>
      </p:sp>
    </p:spTree>
    <p:extLst>
      <p:ext uri="{BB962C8B-B14F-4D97-AF65-F5344CB8AC3E}">
        <p14:creationId xmlns:p14="http://schemas.microsoft.com/office/powerpoint/2010/main" val="193287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6">
            <a:extLst>
              <a:ext uri="{FF2B5EF4-FFF2-40B4-BE49-F238E27FC236}">
                <a16:creationId xmlns:a16="http://schemas.microsoft.com/office/drawing/2014/main" id="{EBA48CD4-47FE-1930-70FB-C802D947B1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16" t="71165" r="4185" b="1197"/>
          <a:stretch/>
        </p:blipFill>
        <p:spPr>
          <a:xfrm>
            <a:off x="108013" y="896644"/>
            <a:ext cx="5628442" cy="1828801"/>
          </a:xfrm>
          <a:prstGeom prst="rect">
            <a:avLst/>
          </a:prstGeom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60F590-7BF5-7D2F-9D50-F1B5E6CA23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31" t="64602" r="5164" b="2529"/>
          <a:stretch/>
        </p:blipFill>
        <p:spPr>
          <a:xfrm>
            <a:off x="5736455" y="815265"/>
            <a:ext cx="5258630" cy="1910180"/>
          </a:xfrm>
          <a:prstGeom prst="rect">
            <a:avLst/>
          </a:prstGeom>
        </p:spPr>
      </p:pic>
      <p:pic>
        <p:nvPicPr>
          <p:cNvPr id="6" name="Объект 4">
            <a:extLst>
              <a:ext uri="{FF2B5EF4-FFF2-40B4-BE49-F238E27FC236}">
                <a16:creationId xmlns:a16="http://schemas.microsoft.com/office/drawing/2014/main" id="{D3B3EDE1-D3CD-FD07-1B14-97F5C74AF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08013" y="2885243"/>
            <a:ext cx="7645632" cy="1858679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A9DE0A-EF9F-6590-5576-E124D5D924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14" y="4575246"/>
            <a:ext cx="7645631" cy="219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7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A4F3F-8D55-2FF8-D023-E451719F8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9966"/>
          </a:xfrm>
        </p:spPr>
        <p:txBody>
          <a:bodyPr>
            <a:normAutofit/>
          </a:bodyPr>
          <a:lstStyle/>
          <a:p>
            <a:r>
              <a:rPr lang="ru-RU" sz="2000">
                <a:latin typeface="Palatino Linotype" panose="02040502050505030304" pitchFamily="18" charset="0"/>
              </a:rPr>
              <a:t>Приложения // Альбом московской пушкинской выставки. О. Л. Р. С., 1880.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EA5163F-32CB-7792-2085-6F5A63B412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072" y="785092"/>
            <a:ext cx="5068789" cy="2742767"/>
          </a:xfr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479A29F-711F-EB16-D561-E3AC9E204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342559"/>
            <a:ext cx="5258534" cy="3057952"/>
          </a:xfrm>
          <a:prstGeom prst="rect">
            <a:avLst/>
          </a:prstGeom>
        </p:spPr>
      </p:pic>
      <p:pic>
        <p:nvPicPr>
          <p:cNvPr id="16" name="Объект 6">
            <a:extLst>
              <a:ext uri="{FF2B5EF4-FFF2-40B4-BE49-F238E27FC236}">
                <a16:creationId xmlns:a16="http://schemas.microsoft.com/office/drawing/2014/main" id="{938E0BEB-8C48-6773-77D8-2C6D506CAA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1861" y="978982"/>
            <a:ext cx="5458074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A4F3F-8D55-2FF8-D023-E451719F8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847" y="604822"/>
            <a:ext cx="6044953" cy="95950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latin typeface="Palatino Linotype" panose="02040502050505030304" pitchFamily="18" charset="0"/>
              </a:rPr>
              <a:t>Στέφανος. </a:t>
            </a:r>
            <a:r>
              <a:rPr lang="en-US" dirty="0" err="1">
                <a:latin typeface="Palatino Linotype" panose="02040502050505030304" pitchFamily="18" charset="0"/>
              </a:rPr>
              <a:t>Hauniae</a:t>
            </a:r>
            <a:r>
              <a:rPr lang="en-US" dirty="0">
                <a:latin typeface="Palatino Linotype" panose="02040502050505030304" pitchFamily="18" charset="0"/>
              </a:rPr>
              <a:t>, 1886</a:t>
            </a:r>
            <a:br>
              <a:rPr lang="ru-RU" dirty="0">
                <a:latin typeface="Palatino Linotype" panose="02040502050505030304" pitchFamily="18" charset="0"/>
              </a:rPr>
            </a:br>
            <a:br>
              <a:rPr lang="ru-RU" dirty="0">
                <a:latin typeface="Palatino Linotype" panose="02040502050505030304" pitchFamily="18" charset="0"/>
              </a:rPr>
            </a:br>
            <a:r>
              <a:rPr lang="ru-RU" sz="2000" dirty="0">
                <a:latin typeface="Palatino Linotype" panose="02040502050505030304" pitchFamily="18" charset="0"/>
              </a:rPr>
              <a:t>шестистопный ямб → 4-ая </a:t>
            </a:r>
            <a:r>
              <a:rPr lang="ru-RU" sz="2000" dirty="0" err="1">
                <a:latin typeface="Palatino Linotype" panose="02040502050505030304" pitchFamily="18" charset="0"/>
              </a:rPr>
              <a:t>асклепиадова</a:t>
            </a:r>
            <a:r>
              <a:rPr lang="ru-RU" sz="2000" dirty="0">
                <a:latin typeface="Palatino Linotype" panose="02040502050505030304" pitchFamily="18" charset="0"/>
              </a:rPr>
              <a:t> строфа</a:t>
            </a:r>
            <a:endParaRPr lang="ru-RU" dirty="0">
              <a:latin typeface="Palatino Linotype" panose="0204050205050503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22F1B3D-E7A9-E71B-A73B-A51CC9DEB9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57692"/>
            <a:ext cx="4390748" cy="5890292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58C3063-FF3D-A711-3C70-E058179F5EE1}"/>
              </a:ext>
            </a:extLst>
          </p:cNvPr>
          <p:cNvSpPr txBox="1"/>
          <p:nvPr/>
        </p:nvSpPr>
        <p:spPr>
          <a:xfrm>
            <a:off x="5228948" y="2216238"/>
            <a:ext cx="680029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Поэт, не дорожи благоволением народа,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ибо как только пройдет краткий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шум хвалы,</a:t>
            </a:r>
            <a:r>
              <a:rPr lang="en-US" b="0" i="0">
                <a:effectLst/>
                <a:latin typeface="Palatino Linotype" panose="02040502050505030304" pitchFamily="18" charset="0"/>
              </a:rPr>
              <a:t> </a:t>
            </a:r>
            <a:r>
              <a:rPr lang="ru-RU" b="0" i="0">
                <a:effectLst/>
                <a:latin typeface="Palatino Linotype" panose="02040502050505030304" pitchFamily="18" charset="0"/>
              </a:rPr>
              <a:t>ты услышишь суд глупца и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endParaRPr lang="en-US">
              <a:latin typeface="Palatino Linotype" panose="02040502050505030304" pitchFamily="18" charset="0"/>
            </a:endParaRPr>
          </a:p>
          <a:p>
            <a:pPr algn="just"/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смех невежественной</a:t>
            </a:r>
            <a:r>
              <a:rPr lang="en-US" b="0" i="0">
                <a:effectLst/>
                <a:latin typeface="Palatino Linotype" panose="02040502050505030304" pitchFamily="18" charset="0"/>
              </a:rPr>
              <a:t> </a:t>
            </a:r>
            <a:r>
              <a:rPr lang="ru-RU" b="0" i="0">
                <a:effectLst/>
                <a:latin typeface="Palatino Linotype" panose="02040502050505030304" pitchFamily="18" charset="0"/>
              </a:rPr>
              <a:t>черни.</a:t>
            </a:r>
            <a:r>
              <a:rPr lang="en-US" b="0" i="0">
                <a:effectLst/>
                <a:latin typeface="Palatino Linotype" panose="02040502050505030304" pitchFamily="18" charset="0"/>
              </a:rPr>
              <a:t> </a:t>
            </a:r>
            <a:r>
              <a:rPr lang="ru-RU" b="0" i="0">
                <a:effectLst/>
                <a:latin typeface="Palatino Linotype" panose="02040502050505030304" pitchFamily="18" charset="0"/>
              </a:rPr>
              <a:t>Но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ты не унывай и оставайся недоступным.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Ты царь: тебе подобает жить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одному.</a:t>
            </a:r>
            <a:r>
              <a:rPr lang="en-US" b="0" i="0">
                <a:effectLst/>
                <a:latin typeface="Palatino Linotype" panose="02040502050505030304" pitchFamily="18" charset="0"/>
              </a:rPr>
              <a:t> </a:t>
            </a:r>
            <a:r>
              <a:rPr lang="ru-RU" b="0" i="0">
                <a:effectLst/>
                <a:latin typeface="Palatino Linotype" panose="02040502050505030304" pitchFamily="18" charset="0"/>
              </a:rPr>
              <a:t>Продолжай идти свободною дорогой,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endParaRPr lang="en-US"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куда тебя влечет порыв духа,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не умеющего следовать предписанным путям;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усердно совершенствуй вс</a:t>
            </a:r>
            <a:r>
              <a:rPr lang="ru-RU">
                <a:latin typeface="Palatino Linotype" panose="02040502050505030304" pitchFamily="18" charset="0"/>
              </a:rPr>
              <a:t>ё</a:t>
            </a:r>
            <a:r>
              <a:rPr lang="ru-RU" b="0" i="0">
                <a:effectLst/>
                <a:latin typeface="Palatino Linotype" panose="02040502050505030304" pitchFamily="18" charset="0"/>
              </a:rPr>
              <a:t> то, что</a:t>
            </a: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давно явилось твоему уму и что ты любовно лелеешь в груди.</a:t>
            </a:r>
          </a:p>
        </p:txBody>
      </p:sp>
    </p:spTree>
    <p:extLst>
      <p:ext uri="{BB962C8B-B14F-4D97-AF65-F5344CB8AC3E}">
        <p14:creationId xmlns:p14="http://schemas.microsoft.com/office/powerpoint/2010/main" val="3296849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956F76-9C18-92CC-353B-BED9F5D79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19" y="783454"/>
            <a:ext cx="5330187" cy="52910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340CE3-14E1-769A-26BA-EB5F9DF45A4F}"/>
              </a:ext>
            </a:extLst>
          </p:cNvPr>
          <p:cNvSpPr txBox="1"/>
          <p:nvPr/>
        </p:nvSpPr>
        <p:spPr>
          <a:xfrm>
            <a:off x="5433873" y="694678"/>
            <a:ext cx="6096000" cy="5588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b="0" i="0">
              <a:effectLst/>
              <a:latin typeface="Palatino Linotype" panose="02040502050505030304" pitchFamily="18" charset="0"/>
            </a:endParaRPr>
          </a:p>
          <a:p>
            <a:pPr algn="just"/>
            <a:r>
              <a:rPr lang="ru-RU" b="0" i="0">
                <a:effectLst/>
                <a:latin typeface="Palatino Linotype" panose="02040502050505030304" pitchFamily="18" charset="0"/>
              </a:rPr>
              <a:t>Не ищи подобающего заслугам воздаяния,</a:t>
            </a:r>
          </a:p>
          <a:p>
            <a:pPr algn="just">
              <a:lnSpc>
                <a:spcPct val="108000"/>
              </a:lnSpc>
            </a:pPr>
            <a:endParaRPr lang="ru-RU" b="0" i="0"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08000"/>
              </a:lnSpc>
            </a:pPr>
            <a:r>
              <a:rPr lang="ru-RU" b="0" i="0">
                <a:effectLst/>
                <a:latin typeface="Palatino Linotype" panose="02040502050505030304" pitchFamily="18" charset="0"/>
              </a:rPr>
              <a:t>владея сам своей наградой,</a:t>
            </a:r>
          </a:p>
          <a:p>
            <a:pPr algn="just">
              <a:lnSpc>
                <a:spcPct val="108000"/>
              </a:lnSpc>
            </a:pPr>
            <a:r>
              <a:rPr lang="ru-RU" b="0" i="0">
                <a:effectLst/>
                <a:latin typeface="Palatino Linotype" panose="02040502050505030304" pitchFamily="18" charset="0"/>
              </a:rPr>
              <a:t>ибо ты сам свой высший судья,</a:t>
            </a:r>
          </a:p>
          <a:p>
            <a:pPr algn="just"/>
            <a:endParaRPr lang="ru-RU">
              <a:latin typeface="Palatino Linotype" panose="02040502050505030304" pitchFamily="18" charset="0"/>
            </a:endParaRPr>
          </a:p>
          <a:p>
            <a:pPr algn="just"/>
            <a:endParaRPr lang="ru-RU" b="0" i="0"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b="0" i="0">
                <a:effectLst/>
                <a:latin typeface="Palatino Linotype" panose="02040502050505030304" pitchFamily="18" charset="0"/>
              </a:rPr>
              <a:t>и никто так строго, как ты,</a:t>
            </a:r>
          </a:p>
          <a:p>
            <a:pPr algn="just">
              <a:lnSpc>
                <a:spcPct val="120000"/>
              </a:lnSpc>
            </a:pPr>
            <a:r>
              <a:rPr lang="ru-RU" b="0" i="0">
                <a:effectLst/>
                <a:latin typeface="Palatino Linotype" panose="02040502050505030304" pitchFamily="18" charset="0"/>
              </a:rPr>
              <a:t>не оценит все твои создания.</a:t>
            </a:r>
          </a:p>
          <a:p>
            <a:pPr algn="just">
              <a:lnSpc>
                <a:spcPct val="120000"/>
              </a:lnSpc>
            </a:pPr>
            <a:r>
              <a:rPr lang="ru-RU" b="0" i="0">
                <a:effectLst/>
                <a:latin typeface="Palatino Linotype" panose="02040502050505030304" pitchFamily="18" charset="0"/>
              </a:rPr>
              <a:t>Если ты, творец и</a:t>
            </a:r>
          </a:p>
          <a:p>
            <a:pPr algn="just">
              <a:lnSpc>
                <a:spcPct val="120000"/>
              </a:lnSpc>
            </a:pPr>
            <a:r>
              <a:rPr lang="ru-RU" b="0" i="0">
                <a:effectLst/>
                <a:latin typeface="Palatino Linotype" panose="02040502050505030304" pitchFamily="18" charset="0"/>
              </a:rPr>
              <a:t>судья, удовлетворен своим трудом,</a:t>
            </a:r>
          </a:p>
          <a:p>
            <a:pPr algn="just"/>
            <a:endParaRPr lang="ru-RU">
              <a:latin typeface="Palatino Linotype" panose="02040502050505030304" pitchFamily="18" charset="0"/>
            </a:endParaRPr>
          </a:p>
          <a:p>
            <a:pPr algn="just"/>
            <a:endParaRPr lang="ru-RU" b="0" i="0"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b="0" i="0">
                <a:effectLst/>
                <a:latin typeface="Palatino Linotype" panose="02040502050505030304" pitchFamily="18" charset="0"/>
              </a:rPr>
              <a:t>то пусть неразумная толпа уязвляет тебя попрёками, пусть оплевывает священный</a:t>
            </a:r>
          </a:p>
          <a:p>
            <a:pPr algn="just">
              <a:lnSpc>
                <a:spcPct val="120000"/>
              </a:lnSpc>
            </a:pPr>
            <a:r>
              <a:rPr lang="ru-RU" b="0" i="0">
                <a:effectLst/>
                <a:latin typeface="Palatino Linotype" panose="02040502050505030304" pitchFamily="18" charset="0"/>
              </a:rPr>
              <a:t>огонь и ребяческими</a:t>
            </a:r>
          </a:p>
          <a:p>
            <a:pPr algn="just">
              <a:lnSpc>
                <a:spcPct val="120000"/>
              </a:lnSpc>
            </a:pPr>
            <a:r>
              <a:rPr lang="ru-RU" b="0" i="0">
                <a:effectLst/>
                <a:latin typeface="Palatino Linotype" panose="02040502050505030304" pitchFamily="18" charset="0"/>
              </a:rPr>
              <a:t>нападками колеблет твой треножник.</a:t>
            </a:r>
            <a:endParaRPr lang="en-US" b="0" i="0">
              <a:effectLst/>
              <a:latin typeface="Palatino Linotype" panose="02040502050505030304" pitchFamily="18" charset="0"/>
            </a:endParaRPr>
          </a:p>
          <a:p>
            <a:pPr algn="r"/>
            <a:r>
              <a:rPr lang="ru-RU" sz="1800">
                <a:latin typeface="Palatino Linotype" panose="02040502050505030304" pitchFamily="18" charset="0"/>
              </a:rPr>
              <a:t>(пер. Я. М. Боровского, 1972)</a:t>
            </a:r>
            <a:endParaRPr lang="ru-RU" sz="1800" b="0" i="0">
              <a:effectLst/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88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0CA2500-9619-7F8C-BBC6-E38019E01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0074" y="3541283"/>
            <a:ext cx="4677428" cy="1143160"/>
          </a:xfrm>
          <a:prstGeom prst="rect">
            <a:avLst/>
          </a:prstGeom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E5E3AA52-4822-4DA5-2A59-46ED270507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947" t="3343" r="2621" b="6144"/>
          <a:stretch/>
        </p:blipFill>
        <p:spPr>
          <a:xfrm>
            <a:off x="133165" y="630314"/>
            <a:ext cx="5282214" cy="2112522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909094A-A336-E662-B1FD-43790F3F4F6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87" t="6805" r="4558" b="5406"/>
          <a:stretch/>
        </p:blipFill>
        <p:spPr>
          <a:xfrm>
            <a:off x="5450074" y="1645783"/>
            <a:ext cx="4659031" cy="115409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BE1D727-7D96-37BE-4E38-A247DFB5D1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8871" y="125986"/>
            <a:ext cx="4887007" cy="96215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A95A5B-F99E-4731-E7A1-9B3DEA172BB2}"/>
              </a:ext>
            </a:extLst>
          </p:cNvPr>
          <p:cNvSpPr txBox="1"/>
          <p:nvPr/>
        </p:nvSpPr>
        <p:spPr>
          <a:xfrm>
            <a:off x="5435276" y="2779371"/>
            <a:ext cx="60812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0" i="0" dirty="0">
                <a:effectLst/>
                <a:latin typeface="Palatino Linotype" panose="02040502050505030304" pitchFamily="18" charset="0"/>
              </a:rPr>
              <a:t>Не звучит ли возрождённая небесная речь эллинов?</a:t>
            </a:r>
          </a:p>
          <a:p>
            <a:pPr algn="ctr"/>
            <a:r>
              <a:rPr lang="ru-RU" b="0" i="0" dirty="0">
                <a:effectLst/>
                <a:latin typeface="Palatino Linotype" panose="02040502050505030304" pitchFamily="18" charset="0"/>
              </a:rPr>
              <a:t>Да, мою душу волнует тень великого старца.</a:t>
            </a:r>
          </a:p>
          <a:p>
            <a:pPr algn="r"/>
            <a:r>
              <a:rPr lang="ru-RU" dirty="0">
                <a:latin typeface="Palatino Linotype" panose="02040502050505030304" pitchFamily="18" charset="0"/>
              </a:rPr>
              <a:t>(пер. Я. М. Боровского, 1972)</a:t>
            </a:r>
            <a:endParaRPr lang="ru-RU" b="0" i="0" dirty="0">
              <a:effectLst/>
              <a:latin typeface="Palatino Linotype" panose="02040502050505030304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1117D62-2192-08E1-99A1-870D0B96C4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864914"/>
            <a:ext cx="5353797" cy="1819529"/>
          </a:xfrm>
          <a:prstGeom prst="rect">
            <a:avLst/>
          </a:prstGeom>
        </p:spPr>
      </p:pic>
      <p:pic>
        <p:nvPicPr>
          <p:cNvPr id="11" name="Объект 4">
            <a:extLst>
              <a:ext uri="{FF2B5EF4-FFF2-40B4-BE49-F238E27FC236}">
                <a16:creationId xmlns:a16="http://schemas.microsoft.com/office/drawing/2014/main" id="{95624317-AC54-F38A-1074-18DBE8352EB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8418" t="5275" r="4309" b="36870"/>
          <a:stretch/>
        </p:blipFill>
        <p:spPr>
          <a:xfrm>
            <a:off x="341593" y="4684443"/>
            <a:ext cx="4865357" cy="2101666"/>
          </a:xfrm>
          <a:prstGeom prst="rect">
            <a:avLst/>
          </a:prstGeom>
        </p:spPr>
      </p:pic>
      <p:pic>
        <p:nvPicPr>
          <p:cNvPr id="16" name="Объект 4">
            <a:extLst>
              <a:ext uri="{FF2B5EF4-FFF2-40B4-BE49-F238E27FC236}">
                <a16:creationId xmlns:a16="http://schemas.microsoft.com/office/drawing/2014/main" id="{22ED90BE-130B-146F-0719-19FD9EBF26D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114" t="79752" r="5229" b="3157"/>
          <a:stretch/>
        </p:blipFill>
        <p:spPr>
          <a:xfrm>
            <a:off x="5353797" y="5425846"/>
            <a:ext cx="6721078" cy="82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72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CFF7A6C-2D42-DC2D-1B16-13A2A1854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276" t="2086" r="10219" b="2701"/>
          <a:stretch/>
        </p:blipFill>
        <p:spPr>
          <a:xfrm>
            <a:off x="0" y="532659"/>
            <a:ext cx="3258105" cy="5619565"/>
          </a:xfrm>
        </p:spPr>
      </p:pic>
      <p:pic>
        <p:nvPicPr>
          <p:cNvPr id="8" name="Объект 4">
            <a:extLst>
              <a:ext uri="{FF2B5EF4-FFF2-40B4-BE49-F238E27FC236}">
                <a16:creationId xmlns:a16="http://schemas.microsoft.com/office/drawing/2014/main" id="{81A58254-8863-3BC5-2B84-275D7D414F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41" t="2253" r="5888" b="3539"/>
          <a:stretch/>
        </p:blipFill>
        <p:spPr>
          <a:xfrm>
            <a:off x="3244790" y="1464816"/>
            <a:ext cx="3875101" cy="4687408"/>
          </a:xfrm>
          <a:prstGeom prst="rect">
            <a:avLst/>
          </a:prstGeom>
        </p:spPr>
      </p:pic>
      <p:pic>
        <p:nvPicPr>
          <p:cNvPr id="9" name="Объект 4">
            <a:extLst>
              <a:ext uri="{FF2B5EF4-FFF2-40B4-BE49-F238E27FC236}">
                <a16:creationId xmlns:a16="http://schemas.microsoft.com/office/drawing/2014/main" id="{BFCBD6B8-B5E5-9EDC-535D-662CD04B708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50" t="1707" r="5345" b="1782"/>
          <a:stretch/>
        </p:blipFill>
        <p:spPr>
          <a:xfrm>
            <a:off x="7099177" y="443309"/>
            <a:ext cx="5104660" cy="573497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8F1EDDA-E00A-5778-9B1E-9E0B586D9B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4620" y="654035"/>
            <a:ext cx="4570579" cy="81078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3FCC80F-4657-AB38-FC1F-278BC47022FC}"/>
              </a:ext>
            </a:extLst>
          </p:cNvPr>
          <p:cNvSpPr txBox="1"/>
          <p:nvPr/>
        </p:nvSpPr>
        <p:spPr>
          <a:xfrm>
            <a:off x="6946280" y="6204345"/>
            <a:ext cx="5410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Palatino Linotype" panose="02040502050505030304" pitchFamily="18" charset="0"/>
              </a:rPr>
              <a:t>каталектический трохеический тетраметр (</a:t>
            </a:r>
            <a:r>
              <a:rPr lang="ru-R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ru-RU" baseline="30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qc</a:t>
            </a:r>
            <a:r>
              <a:rPr lang="ru-RU" dirty="0">
                <a:latin typeface="Palatino Linotype" panose="02040502050505030304" pitchFamily="18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0975EC-B533-4C0E-BB38-423EC5A0B436}"/>
              </a:ext>
            </a:extLst>
          </p:cNvPr>
          <p:cNvSpPr txBox="1"/>
          <p:nvPr/>
        </p:nvSpPr>
        <p:spPr>
          <a:xfrm>
            <a:off x="3850337" y="6203965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Palatino Linotype" panose="02040502050505030304" pitchFamily="18" charset="0"/>
              </a:rPr>
              <a:t>элегический дистих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B122B7-F02B-C8F7-D619-503E0D441D81}"/>
              </a:ext>
            </a:extLst>
          </p:cNvPr>
          <p:cNvSpPr txBox="1"/>
          <p:nvPr/>
        </p:nvSpPr>
        <p:spPr>
          <a:xfrm>
            <a:off x="-55317" y="6203965"/>
            <a:ext cx="3449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Palatino Linotype" panose="02040502050505030304" pitchFamily="18" charset="0"/>
              </a:rPr>
              <a:t>четырёхстопный амфибрахий</a:t>
            </a:r>
          </a:p>
        </p:txBody>
      </p:sp>
    </p:spTree>
    <p:extLst>
      <p:ext uri="{BB962C8B-B14F-4D97-AF65-F5344CB8AC3E}">
        <p14:creationId xmlns:p14="http://schemas.microsoft.com/office/powerpoint/2010/main" val="36322535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352</Words>
  <Application>Microsoft Office PowerPoint</Application>
  <PresentationFormat>Широкоэкранный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Palatino Linotype</vt:lpstr>
      <vt:lpstr>Тема Office</vt:lpstr>
      <vt:lpstr>О переводах Ф. Е. Корша (1843–1915) и Г. Э. Зенгера (1853–1919) на латинский и древнегреческий языки стихотворений А. С. Пушкина «Поэту», «На перевод Илиады» и «Туча»</vt:lpstr>
      <vt:lpstr>Презентация PowerPoint</vt:lpstr>
      <vt:lpstr>Презентация PowerPoint</vt:lpstr>
      <vt:lpstr>Приложения // Альбом московской пушкинской выставки. О. Л. Р. С., 1880.</vt:lpstr>
      <vt:lpstr>Στέφανος. Hauniae, 1886  шестистопный ямб → 4-ая асклепиадова строфа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Tycho</dc:creator>
  <cp:lastModifiedBy>Tycho</cp:lastModifiedBy>
  <cp:revision>25</cp:revision>
  <dcterms:created xsi:type="dcterms:W3CDTF">2023-09-28T20:37:02Z</dcterms:created>
  <dcterms:modified xsi:type="dcterms:W3CDTF">2023-09-29T09:53:47Z</dcterms:modified>
</cp:coreProperties>
</file>