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3\&#1058;&#1052;%20&#1074;%20&#1043;&#1083;&#1091;&#1073;&#1086;&#1082;&#1086;&#1084;%20&#1080;%20&#1053;&#1057;&#1055;\htpekmnfns%20gj%20JU%20b%20YC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рис!$B$3:$B$9</c:f>
              <c:numCache>
                <c:formatCode>0.0</c:formatCode>
                <c:ptCount val="7"/>
                <c:pt idx="0">
                  <c:v>21.453826892414092</c:v>
                </c:pt>
                <c:pt idx="1">
                  <c:v>17.585861580231896</c:v>
                </c:pt>
                <c:pt idx="2">
                  <c:v>15.885908294010001</c:v>
                </c:pt>
                <c:pt idx="3">
                  <c:v>14.922994279171656</c:v>
                </c:pt>
                <c:pt idx="4">
                  <c:v>14.473547796727502</c:v>
                </c:pt>
                <c:pt idx="5">
                  <c:v>14.340933067133257</c:v>
                </c:pt>
                <c:pt idx="6">
                  <c:v>14.675269502048486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15-43EA-9E7A-63CA888B57A5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рис!$B$15:$B$25</c:f>
              <c:numCache>
                <c:formatCode>0</c:formatCode>
                <c:ptCount val="11"/>
                <c:pt idx="0">
                  <c:v>175.97337248570361</c:v>
                </c:pt>
                <c:pt idx="1">
                  <c:v>166.0042791099919</c:v>
                </c:pt>
                <c:pt idx="2">
                  <c:v>159.05950827681454</c:v>
                </c:pt>
                <c:pt idx="3">
                  <c:v>169.42845871642231</c:v>
                </c:pt>
                <c:pt idx="4">
                  <c:v>173.38645154180588</c:v>
                </c:pt>
                <c:pt idx="5" formatCode="0.0">
                  <c:v>88.936080872003117</c:v>
                </c:pt>
                <c:pt idx="6">
                  <c:v>178.61584491175995</c:v>
                </c:pt>
                <c:pt idx="7">
                  <c:v>152.36540719162647</c:v>
                </c:pt>
                <c:pt idx="8" formatCode="0.0">
                  <c:v>28.361593671214443</c:v>
                </c:pt>
                <c:pt idx="9" formatCode="0.0">
                  <c:v>10.375828811703148</c:v>
                </c:pt>
                <c:pt idx="10" formatCode="0.0">
                  <c:v>14.766373420322267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15-43EA-9E7A-63CA888B5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97216"/>
        <c:axId val="89899776"/>
      </c:scatterChart>
      <c:valAx>
        <c:axId val="898972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</a:t>
                </a:r>
                <a:r>
                  <a:rPr lang="en-US"/>
                  <a:t>u,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9776"/>
        <c:crosses val="autoZero"/>
        <c:crossBetween val="midCat"/>
        <c:majorUnit val="50"/>
      </c:valAx>
      <c:valAx>
        <c:axId val="898997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97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рис!$F$3:$F$9</c:f>
              <c:numCache>
                <c:formatCode>0.00</c:formatCode>
                <c:ptCount val="7"/>
                <c:pt idx="0">
                  <c:v>0.17085119710608546</c:v>
                </c:pt>
                <c:pt idx="1">
                  <c:v>0.14139197520087488</c:v>
                </c:pt>
                <c:pt idx="2">
                  <c:v>0.11526088243610222</c:v>
                </c:pt>
                <c:pt idx="3" formatCode="0.000">
                  <c:v>9.7296729860059564E-2</c:v>
                </c:pt>
                <c:pt idx="4" formatCode="0.000">
                  <c:v>9.7630929889379728E-2</c:v>
                </c:pt>
                <c:pt idx="5" formatCode="0.000">
                  <c:v>8.712954083348716E-2</c:v>
                </c:pt>
                <c:pt idx="6" formatCode="0.000">
                  <c:v>7.2581826329673374E-2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38-497C-A379-3E0487C5B29B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рис!$F$15:$F$25</c:f>
              <c:numCache>
                <c:formatCode>0.0</c:formatCode>
                <c:ptCount val="11"/>
                <c:pt idx="0">
                  <c:v>1.2355657832472338</c:v>
                </c:pt>
                <c:pt idx="1">
                  <c:v>1.1697586172020167</c:v>
                </c:pt>
                <c:pt idx="2">
                  <c:v>1.1370117575800482</c:v>
                </c:pt>
                <c:pt idx="3">
                  <c:v>2.6071312822435022</c:v>
                </c:pt>
                <c:pt idx="4">
                  <c:v>6.2855798617383511</c:v>
                </c:pt>
                <c:pt idx="5" formatCode="0.00">
                  <c:v>0.84893798025956468</c:v>
                </c:pt>
                <c:pt idx="6">
                  <c:v>2.1173129021164052</c:v>
                </c:pt>
                <c:pt idx="7">
                  <c:v>1.3246351380232391</c:v>
                </c:pt>
                <c:pt idx="8" formatCode="0.00">
                  <c:v>0.29677289779235166</c:v>
                </c:pt>
                <c:pt idx="9" formatCode="0.00">
                  <c:v>0.10151568541521615</c:v>
                </c:pt>
                <c:pt idx="10" formatCode="0.00">
                  <c:v>0.15000545744353741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38-497C-A379-3E0487C5B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76000"/>
        <c:axId val="100902016"/>
      </c:scatterChart>
      <c:valAx>
        <c:axId val="90576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02016"/>
        <c:crosses val="autoZero"/>
        <c:crossBetween val="midCat"/>
        <c:majorUnit val="2"/>
      </c:valAx>
      <c:valAx>
        <c:axId val="10090201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7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рис!$G$3:$G$9</c:f>
              <c:numCache>
                <c:formatCode>0.0</c:formatCode>
                <c:ptCount val="7"/>
                <c:pt idx="0">
                  <c:v>2.4905320788530472</c:v>
                </c:pt>
                <c:pt idx="1">
                  <c:v>2.0786089849108356</c:v>
                </c:pt>
                <c:pt idx="2">
                  <c:v>2.2786770882316558</c:v>
                </c:pt>
                <c:pt idx="3">
                  <c:v>1.2965801109350241</c:v>
                </c:pt>
                <c:pt idx="4">
                  <c:v>1.3830348116646414</c:v>
                </c:pt>
                <c:pt idx="5">
                  <c:v>1.0942892599503735</c:v>
                </c:pt>
                <c:pt idx="6">
                  <c:v>1.0878955684870188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CC-4D7D-900F-E31781B2B1E4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рис!$G$15:$G$25</c:f>
              <c:numCache>
                <c:formatCode>0.0</c:formatCode>
                <c:ptCount val="11"/>
                <c:pt idx="0">
                  <c:v>8.8174387262079126</c:v>
                </c:pt>
                <c:pt idx="1">
                  <c:v>6.3121118036439867</c:v>
                </c:pt>
                <c:pt idx="2">
                  <c:v>11.156001595457006</c:v>
                </c:pt>
                <c:pt idx="3">
                  <c:v>11.509799446686637</c:v>
                </c:pt>
                <c:pt idx="4">
                  <c:v>17.298894298245614</c:v>
                </c:pt>
                <c:pt idx="5">
                  <c:v>13.011672233930453</c:v>
                </c:pt>
                <c:pt idx="6">
                  <c:v>5.7204649505376715</c:v>
                </c:pt>
                <c:pt idx="7">
                  <c:v>3.9987456352299273</c:v>
                </c:pt>
                <c:pt idx="8">
                  <c:v>18.81025312133303</c:v>
                </c:pt>
                <c:pt idx="9">
                  <c:v>11.895609523809531</c:v>
                </c:pt>
                <c:pt idx="10">
                  <c:v>4.2263644467337302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CC-4D7D-900F-E31781B2B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83392"/>
        <c:axId val="89885696"/>
      </c:scatterChart>
      <c:valAx>
        <c:axId val="898833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Sn,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85696"/>
        <c:crosses val="autoZero"/>
        <c:crossBetween val="midCat"/>
        <c:majorUnit val="5"/>
      </c:valAx>
      <c:valAx>
        <c:axId val="8988569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83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рис!$I$3:$I$9</c:f>
              <c:numCache>
                <c:formatCode>0.00</c:formatCode>
                <c:ptCount val="7"/>
                <c:pt idx="0">
                  <c:v>0.94853987455197164</c:v>
                </c:pt>
                <c:pt idx="1">
                  <c:v>0.90615726711560052</c:v>
                </c:pt>
                <c:pt idx="2">
                  <c:v>0.8308238305902742</c:v>
                </c:pt>
                <c:pt idx="3">
                  <c:v>0.71940352614896996</c:v>
                </c:pt>
                <c:pt idx="4">
                  <c:v>0.85852323815309883</c:v>
                </c:pt>
                <c:pt idx="5">
                  <c:v>0.72373637692221759</c:v>
                </c:pt>
                <c:pt idx="6">
                  <c:v>0.72990473526026367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F4-4D7A-B519-DC0550D65A98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рис!$I$15:$I$25</c:f>
              <c:numCache>
                <c:formatCode>0.0</c:formatCode>
                <c:ptCount val="11"/>
                <c:pt idx="0">
                  <c:v>9.1617467556235876</c:v>
                </c:pt>
                <c:pt idx="1">
                  <c:v>7.0851846736138393</c:v>
                </c:pt>
                <c:pt idx="2">
                  <c:v>8.2445829502433732</c:v>
                </c:pt>
                <c:pt idx="3">
                  <c:v>6.5311889565160763</c:v>
                </c:pt>
                <c:pt idx="4">
                  <c:v>9.5105637335526279</c:v>
                </c:pt>
                <c:pt idx="5">
                  <c:v>5.3199777397260277</c:v>
                </c:pt>
                <c:pt idx="6">
                  <c:v>8.155944319972928</c:v>
                </c:pt>
                <c:pt idx="7">
                  <c:v>9.9205920693686718</c:v>
                </c:pt>
                <c:pt idx="8">
                  <c:v>1.4597019185637172</c:v>
                </c:pt>
                <c:pt idx="9" formatCode="0.00">
                  <c:v>0.38849107142857142</c:v>
                </c:pt>
                <c:pt idx="10" formatCode="0.00">
                  <c:v>0.95552855714458895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F4-4D7A-B519-DC0550D65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31776"/>
        <c:axId val="90338432"/>
      </c:scatterChart>
      <c:valAx>
        <c:axId val="903317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38432"/>
        <c:crosses val="autoZero"/>
        <c:crossBetween val="midCat"/>
        <c:majorUnit val="2"/>
      </c:valAx>
      <c:valAx>
        <c:axId val="903384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31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рис!$C$3:$C$9</c:f>
              <c:numCache>
                <c:formatCode>0</c:formatCode>
                <c:ptCount val="7"/>
                <c:pt idx="0">
                  <c:v>155.41230395067376</c:v>
                </c:pt>
                <c:pt idx="1">
                  <c:v>147.99595199393079</c:v>
                </c:pt>
                <c:pt idx="2">
                  <c:v>139.53667554327095</c:v>
                </c:pt>
                <c:pt idx="3">
                  <c:v>127.02158161626745</c:v>
                </c:pt>
                <c:pt idx="4">
                  <c:v>121.92283964600674</c:v>
                </c:pt>
                <c:pt idx="5">
                  <c:v>108.19100047610009</c:v>
                </c:pt>
                <c:pt idx="6">
                  <c:v>100.13730577307462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BC-4F4B-ABE0-B4E95DB59B9C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рис!$C$15:$C$25</c:f>
              <c:numCache>
                <c:formatCode>0</c:formatCode>
                <c:ptCount val="11"/>
                <c:pt idx="0">
                  <c:v>1139.9330262082856</c:v>
                </c:pt>
                <c:pt idx="1">
                  <c:v>1229.161010687847</c:v>
                </c:pt>
                <c:pt idx="2">
                  <c:v>785.5704592751672</c:v>
                </c:pt>
                <c:pt idx="3">
                  <c:v>686.26087135440753</c:v>
                </c:pt>
                <c:pt idx="4">
                  <c:v>732.96071258202221</c:v>
                </c:pt>
                <c:pt idx="5">
                  <c:v>360.75254875299089</c:v>
                </c:pt>
                <c:pt idx="6">
                  <c:v>681.85741238009075</c:v>
                </c:pt>
                <c:pt idx="7">
                  <c:v>651.38084105785151</c:v>
                </c:pt>
                <c:pt idx="8">
                  <c:v>146.48950550271738</c:v>
                </c:pt>
                <c:pt idx="9" formatCode="0.0">
                  <c:v>41.385892615752425</c:v>
                </c:pt>
                <c:pt idx="10" formatCode="0.0">
                  <c:v>45.673471090744385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BC-4F4B-ABE0-B4E95DB59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44928"/>
        <c:axId val="90447232"/>
      </c:scatterChart>
      <c:valAx>
        <c:axId val="90444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Zn,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47232"/>
        <c:crosses val="autoZero"/>
        <c:crossBetween val="midCat"/>
        <c:majorUnit val="500"/>
      </c:valAx>
      <c:valAx>
        <c:axId val="904472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44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рис!$D$3:$D$9</c:f>
              <c:numCache>
                <c:formatCode>0.0</c:formatCode>
                <c:ptCount val="7"/>
                <c:pt idx="0">
                  <c:v>6.8100926457099273</c:v>
                </c:pt>
                <c:pt idx="1">
                  <c:v>6.6195453060556595</c:v>
                </c:pt>
                <c:pt idx="2">
                  <c:v>7.4432802027433782</c:v>
                </c:pt>
                <c:pt idx="3">
                  <c:v>6.3358351169871163</c:v>
                </c:pt>
                <c:pt idx="4">
                  <c:v>4.038884481507484</c:v>
                </c:pt>
                <c:pt idx="5">
                  <c:v>4.4503365468838725</c:v>
                </c:pt>
                <c:pt idx="6">
                  <c:v>2.990900559009297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11-4FFB-AB80-4F8B1907FE47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рис!$D$15:$D$25</c:f>
              <c:numCache>
                <c:formatCode>0.0</c:formatCode>
                <c:ptCount val="11"/>
                <c:pt idx="0">
                  <c:v>18.588071200321473</c:v>
                </c:pt>
                <c:pt idx="1">
                  <c:v>17.42266666019329</c:v>
                </c:pt>
                <c:pt idx="2">
                  <c:v>18.226950434089275</c:v>
                </c:pt>
                <c:pt idx="3">
                  <c:v>19.722551075289889</c:v>
                </c:pt>
                <c:pt idx="4">
                  <c:v>20.792428806636423</c:v>
                </c:pt>
                <c:pt idx="5">
                  <c:v>11.746048837467969</c:v>
                </c:pt>
                <c:pt idx="6">
                  <c:v>20.009987217874205</c:v>
                </c:pt>
                <c:pt idx="7">
                  <c:v>19.32760877810529</c:v>
                </c:pt>
                <c:pt idx="8">
                  <c:v>4.4877665975190721</c:v>
                </c:pt>
                <c:pt idx="9">
                  <c:v>2.2780394504080097</c:v>
                </c:pt>
                <c:pt idx="10">
                  <c:v>4.4113441999542706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11-4FFB-AB80-4F8B1907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504192"/>
        <c:axId val="90580480"/>
      </c:scatterChart>
      <c:valAx>
        <c:axId val="905041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As,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80480"/>
        <c:crosses val="autoZero"/>
        <c:crossBetween val="midCat"/>
        <c:majorUnit val="10"/>
      </c:valAx>
      <c:valAx>
        <c:axId val="9058048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504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рис!$E$3:$E$9</c:f>
              <c:numCache>
                <c:formatCode>0.00</c:formatCode>
                <c:ptCount val="7"/>
                <c:pt idx="0" formatCode="0.0">
                  <c:v>1.0510749701314219</c:v>
                </c:pt>
                <c:pt idx="1">
                  <c:v>0.87259362139917773</c:v>
                </c:pt>
                <c:pt idx="2">
                  <c:v>0.8139685785587597</c:v>
                </c:pt>
                <c:pt idx="3">
                  <c:v>0.61641313137470055</c:v>
                </c:pt>
                <c:pt idx="4">
                  <c:v>0.51873865937626551</c:v>
                </c:pt>
                <c:pt idx="5">
                  <c:v>0.50325172822966457</c:v>
                </c:pt>
                <c:pt idx="6">
                  <c:v>0.42641577141151898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42-403F-803F-59091EFD728C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рис!$E$15:$E$25</c:f>
              <c:numCache>
                <c:formatCode>0.0</c:formatCode>
                <c:ptCount val="11"/>
                <c:pt idx="0">
                  <c:v>4.5275894338701805</c:v>
                </c:pt>
                <c:pt idx="1">
                  <c:v>4.50520327041552</c:v>
                </c:pt>
                <c:pt idx="2">
                  <c:v>4.8197525238867858</c:v>
                </c:pt>
                <c:pt idx="3">
                  <c:v>3.774223853230918</c:v>
                </c:pt>
                <c:pt idx="4">
                  <c:v>5.0407138157894735</c:v>
                </c:pt>
                <c:pt idx="5">
                  <c:v>2.4039356340007028</c:v>
                </c:pt>
                <c:pt idx="6">
                  <c:v>4.9445705579811161</c:v>
                </c:pt>
                <c:pt idx="7">
                  <c:v>3.5879269290724873</c:v>
                </c:pt>
                <c:pt idx="8">
                  <c:v>1.073158511304076</c:v>
                </c:pt>
                <c:pt idx="9" formatCode="0.00">
                  <c:v>0.40555952380952387</c:v>
                </c:pt>
                <c:pt idx="10" formatCode="0.00">
                  <c:v>0.43402750171696397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42-403F-803F-59091EFD7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08768"/>
        <c:axId val="90611072"/>
      </c:scatterChart>
      <c:valAx>
        <c:axId val="906087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11072"/>
        <c:crosses val="autoZero"/>
        <c:crossBetween val="midCat"/>
        <c:majorUnit val="2"/>
      </c:valAx>
      <c:valAx>
        <c:axId val="9061107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08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рис!$H$3:$H$9</c:f>
              <c:numCache>
                <c:formatCode>0.00</c:formatCode>
                <c:ptCount val="7"/>
                <c:pt idx="0" formatCode="0.0">
                  <c:v>1.0673416965352445</c:v>
                </c:pt>
                <c:pt idx="1">
                  <c:v>0.94104688863948183</c:v>
                </c:pt>
                <c:pt idx="2">
                  <c:v>0.80001381842181263</c:v>
                </c:pt>
                <c:pt idx="3">
                  <c:v>0.64881974074525561</c:v>
                </c:pt>
                <c:pt idx="4">
                  <c:v>0.45524706358849726</c:v>
                </c:pt>
                <c:pt idx="5">
                  <c:v>0.3526130089037573</c:v>
                </c:pt>
                <c:pt idx="6">
                  <c:v>0.30957773798866051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E6-481B-891C-1FFC0CB87FCF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рис!$H$15:$H$25</c:f>
              <c:numCache>
                <c:formatCode>0.0</c:formatCode>
                <c:ptCount val="11"/>
                <c:pt idx="0">
                  <c:v>5.5872778295399064</c:v>
                </c:pt>
                <c:pt idx="1">
                  <c:v>6.2891211167911933</c:v>
                </c:pt>
                <c:pt idx="2">
                  <c:v>5.2440174869298719</c:v>
                </c:pt>
                <c:pt idx="3">
                  <c:v>4.4120008245454096</c:v>
                </c:pt>
                <c:pt idx="4">
                  <c:v>5.4100767543859654</c:v>
                </c:pt>
                <c:pt idx="5">
                  <c:v>2.9946663154197388</c:v>
                </c:pt>
                <c:pt idx="6">
                  <c:v>5.183954987866489</c:v>
                </c:pt>
                <c:pt idx="7">
                  <c:v>4.849078981553653</c:v>
                </c:pt>
                <c:pt idx="8">
                  <c:v>1.061999139482124</c:v>
                </c:pt>
                <c:pt idx="9" formatCode="0.00">
                  <c:v>0.730119047619048</c:v>
                </c:pt>
                <c:pt idx="10" formatCode="0.00">
                  <c:v>0.55280915444592582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E6-481B-891C-1FFC0CB87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40064"/>
        <c:axId val="90863104"/>
      </c:scatterChart>
      <c:valAx>
        <c:axId val="908400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Sb,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63104"/>
        <c:crosses val="autoZero"/>
        <c:crossBetween val="midCat"/>
        <c:majorUnit val="2"/>
      </c:valAx>
      <c:valAx>
        <c:axId val="9086310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40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рис!$B$2</c:f>
              <c:strCache>
                <c:ptCount val="1"/>
                <c:pt idx="0">
                  <c:v>ОГ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рис!$J$3:$J$9</c:f>
              <c:numCache>
                <c:formatCode>0.0</c:formatCode>
                <c:ptCount val="7"/>
                <c:pt idx="0">
                  <c:v>37.018526899641557</c:v>
                </c:pt>
                <c:pt idx="1">
                  <c:v>39.161984574759956</c:v>
                </c:pt>
                <c:pt idx="2">
                  <c:v>33.504804503774253</c:v>
                </c:pt>
                <c:pt idx="3">
                  <c:v>28.158253295745467</c:v>
                </c:pt>
                <c:pt idx="4">
                  <c:v>22.171446761846905</c:v>
                </c:pt>
                <c:pt idx="5">
                  <c:v>18.974792520127956</c:v>
                </c:pt>
                <c:pt idx="6">
                  <c:v>15.60857338598286</c:v>
                </c:pt>
              </c:numCache>
            </c:numRef>
          </c:xVal>
          <c:yVal>
            <c:numRef>
              <c:f>рис!$A$3:$A$9</c:f>
              <c:numCache>
                <c:formatCode>General</c:formatCode>
                <c:ptCount val="7"/>
                <c:pt idx="0">
                  <c:v>2.5</c:v>
                </c:pt>
                <c:pt idx="1">
                  <c:v>7.5</c:v>
                </c:pt>
                <c:pt idx="2">
                  <c:v>12.5</c:v>
                </c:pt>
                <c:pt idx="3">
                  <c:v>17.5</c:v>
                </c:pt>
                <c:pt idx="4">
                  <c:v>22.5</c:v>
                </c:pt>
                <c:pt idx="5" formatCode="0.0">
                  <c:v>27.5</c:v>
                </c:pt>
                <c:pt idx="6">
                  <c:v>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45-4C72-A736-C608613374C3}"/>
            </c:ext>
          </c:extLst>
        </c:ser>
        <c:ser>
          <c:idx val="1"/>
          <c:order val="1"/>
          <c:tx>
            <c:strRef>
              <c:f>рис!$B$14</c:f>
              <c:strCache>
                <c:ptCount val="1"/>
                <c:pt idx="0">
                  <c:v>НСП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рис!$J$15:$J$25</c:f>
              <c:numCache>
                <c:formatCode>0</c:formatCode>
                <c:ptCount val="11"/>
                <c:pt idx="0">
                  <c:v>235.46271945095179</c:v>
                </c:pt>
                <c:pt idx="1">
                  <c:v>234.7655645897234</c:v>
                </c:pt>
                <c:pt idx="2">
                  <c:v>216.87890381557611</c:v>
                </c:pt>
                <c:pt idx="3">
                  <c:v>237.04260997200888</c:v>
                </c:pt>
                <c:pt idx="4">
                  <c:v>291.69279236842107</c:v>
                </c:pt>
                <c:pt idx="5">
                  <c:v>149.84563504214958</c:v>
                </c:pt>
                <c:pt idx="6">
                  <c:v>246.57547297481855</c:v>
                </c:pt>
                <c:pt idx="7">
                  <c:v>235.30443833593154</c:v>
                </c:pt>
                <c:pt idx="8" formatCode="0.0">
                  <c:v>52.866536563013348</c:v>
                </c:pt>
                <c:pt idx="9" formatCode="0.0">
                  <c:v>20.837952142857159</c:v>
                </c:pt>
                <c:pt idx="10" formatCode="0.0">
                  <c:v>27.33427661434979</c:v>
                </c:pt>
              </c:numCache>
            </c:numRef>
          </c:xVal>
          <c:yVal>
            <c:numRef>
              <c:f>рис!$A$15:$A$25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13.5</c:v>
                </c:pt>
                <c:pt idx="7">
                  <c:v>16</c:v>
                </c:pt>
                <c:pt idx="8">
                  <c:v>18.5</c:v>
                </c:pt>
                <c:pt idx="9">
                  <c:v>21.5</c:v>
                </c:pt>
                <c:pt idx="1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45-4C72-A736-C608613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71616"/>
        <c:axId val="91073920"/>
      </c:scatterChart>
      <c:valAx>
        <c:axId val="91071616"/>
        <c:scaling>
          <c:orientation val="minMax"/>
          <c:max val="3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Pb, </a:t>
                </a:r>
                <a:r>
                  <a:rPr lang="ru-RU"/>
                  <a:t>мкг/г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073920"/>
        <c:crosses val="autoZero"/>
        <c:crossBetween val="midCat"/>
        <c:majorUnit val="100"/>
      </c:valAx>
      <c:valAx>
        <c:axId val="910739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Глубина ДО, см </a:t>
                </a:r>
              </a:p>
            </c:rich>
          </c:tx>
          <c:layout>
            <c:manualLayout>
              <c:xMode val="edge"/>
              <c:yMode val="edge"/>
              <c:x val="2.0592020592020591E-2"/>
              <c:y val="0.311647346165062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07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EBC00-7BA9-8514-3F9E-7E816AFD0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70838-EEE0-2D0A-9B31-FA7A697B7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3548F-5FAA-C994-8682-75FA8F37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8C772-ABF1-9680-87F9-AA73F3D4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6944F-2295-FD0C-6832-D8930FD8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7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86D90-7EFC-96FD-35F1-B53D2C5C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4DC68-FF01-6F32-6464-E79253D7E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70E91-FA58-FCC7-85AE-2DB027E9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00EAA-2342-D709-48C1-46F0AE87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1ADCE-9D12-9D21-AB29-B7D6DE33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252DE4-2A1C-0364-CDCF-CD7FCFE05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3E4444-E8E3-0A59-680D-429375730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E98A7-669F-BB1E-0B06-43006F71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E47A8-1683-4622-9D37-F4243A46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EE32F-4D17-04B2-A21F-EA95B4D9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DF72D-0522-4FA7-DA51-FCD02C81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55090-4229-9994-1245-0E3B6C6E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9C46E-8F17-579C-0ADE-3A82AAA4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5EFD2-73ED-09D0-013D-9A2706CF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A028B-9EA7-64FB-190F-3A05B88D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9BAD9-A27A-1F85-27FD-51A824CD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E55CAD-F73F-C968-BEFA-6D6111E6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BE9B-E294-154A-8229-D0C9361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FDD5E-AB5F-B5B1-7C37-E0441B5E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C4FFB-A138-B8BE-C205-A61A9A8B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5F48B-26F5-B113-01A5-DE810731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85C2A-3083-6002-C934-38986EAC6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12E087-3BF5-82A9-3B3E-B5BA81FAF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909AC6-0B53-CB15-FC6F-84756D5D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A244-41FD-63EE-1C52-40DCCD8D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52F84-AD27-76F2-E704-99FFD355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0CA12-E3D4-C958-8600-8CE54F68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C6DF8-EE46-8405-AC34-2211F29C0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EF352-B113-B502-103B-29E892978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7DC727-AABA-5DB0-19B3-CC496A997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840528-AE42-91CA-52F0-5DCBFD493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CDD684-5427-36AF-6FB5-D5E2E993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A1372-58B7-645C-75E6-14E8B409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1D360B-6D2E-23BA-7FD1-CF80E896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68A0A-68FB-BE44-62F6-990CCA15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020424-5B02-853F-B2DD-E74A8D14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C05E5-C697-100F-67FA-0A9A6B24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548AAA-074A-7F66-1A3C-536330D7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4EE95-0552-2B8D-B52F-DED6DA8A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138C40-521A-ABC2-744F-039456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09098-97C2-B33D-0BBF-435667F4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F7846-BCEA-C2E5-EE82-6BB9FB70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AF1A6-3E63-08AC-0B71-ECD6AC39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6D0E15-6210-6E7E-2D23-C17AAB790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B4B46-805C-7C1E-62DE-8AFC16B1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E1FA9-F83D-3AFB-C731-1B3F5C6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77434-6401-28CB-1A09-CAF64919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AEEAB-69EF-BB9A-6353-0FE42ED6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3B19B8-C543-8F3B-CC40-1861DAD56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5011B-708B-D33E-5F05-0364D57B5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4FFDE-2A25-7F05-AABA-B8F58040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5CBAB-DFDF-50BE-864D-53A33D4A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95E82-B43D-1FFE-5C89-89ACDDCD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C3BCC-0B63-6A21-C5D2-C27D0606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0FB3A-0C02-432D-61A5-15EA933E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0405A-9BCE-9636-AAD2-5B92964BE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6CF1-FAFB-4B23-ABA8-CD7633E0140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33220-6C34-AAF5-2BB9-1509EEA3B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7F976-63BE-A8CE-21B5-6232F95F8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B0E8-6E17-4F02-9761-15A30B1AA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6.xml"/><Relationship Id="rId7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C8C90-B556-FB71-42B4-884CC7721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654"/>
            <a:ext cx="9144000" cy="594470"/>
          </a:xfrm>
        </p:spPr>
        <p:txBody>
          <a:bodyPr anchor="t">
            <a:normAutofit fontScale="90000"/>
          </a:bodyPr>
          <a:lstStyle/>
          <a:p>
            <a:r>
              <a:rPr lang="ru-RU" sz="3200" b="1" dirty="0"/>
              <a:t>CОДЕРЖАНИЕ ТЯЖЕЛЫХ МЕТАЛЛОВ В ГОРОДСКОМ (НОВОСПАССКИЙ ПРУД) И ФОНОВОМ (ОЗЕРО ГЛУБОКОЕ) ВОДОЕМАХ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3200" b="1" dirty="0" err="1"/>
              <a:t>Гречушникова</a:t>
            </a:r>
            <a:r>
              <a:rPr lang="ru-RU" sz="3200" b="1" dirty="0"/>
              <a:t> М.Г.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2C59A-B534-4431-B987-46D3E068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592370"/>
            <a:ext cx="8798169" cy="4545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57541-8060-49B0-8069-E019C9AF5EC9}"/>
              </a:ext>
            </a:extLst>
          </p:cNvPr>
          <p:cNvSpPr txBox="1"/>
          <p:nvPr/>
        </p:nvSpPr>
        <p:spPr>
          <a:xfrm>
            <a:off x="1100356" y="1453661"/>
            <a:ext cx="10482044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наличие буферной парковой зоны вокруг Новоспасского пруда его донные отложения в значительной степени загрязнены тяжелыми металлами.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выявленном ГУП Мосводосток отсутствии грунтовой подпитки поступление этих веществ в пруд возможно только при осаждении аэрозолей, с атмосферными осадками и талыми водами с водосборной территории, которая загрязняется все теми же аэрозолями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Неполная выемка грунта при очистке в 1998 г. показала, что 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третьей четверти ХХ века загрязнение ТМ происходило несущественно, о чем свидетельствует одинаковый состав ТМ в пруду и фоновом озере.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периодическая очистка городских прудов от ДО, которые формируются в том числе при участии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макрофитов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аккумулирующих тяжелые металлы.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небольшое, но значимое увеличение содержания ТМ в верхнем 15 см слое ДО озера Глубокое, в наибольшей степени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As, Mo, Pb, Sb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(расширение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Богаевского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карьера, рост застройки западного Подмосковья, рост дорожной сети и транспорта)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0A9A6-72AD-4E48-8568-1B7F9E81F453}"/>
              </a:ext>
            </a:extLst>
          </p:cNvPr>
          <p:cNvSpPr txBox="1"/>
          <p:nvPr/>
        </p:nvSpPr>
        <p:spPr>
          <a:xfrm>
            <a:off x="1594338" y="6265630"/>
            <a:ext cx="1079101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благодарит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В.С.Казанцева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В.А.Ломова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Д.И.Соколова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помощь при проведении полевых работ.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E0E1A-4EB9-2B0F-5870-902E43F3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24" y="218169"/>
            <a:ext cx="9588061" cy="451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Актуальность работы</a:t>
            </a:r>
            <a:endParaRPr lang="en-US" sz="2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50EC8D2-C5E3-45F2-B7A4-6B7C38BD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413" y="704437"/>
            <a:ext cx="9258001" cy="895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Тяжелые металлы – опасные загрязняющие вещества: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токсичность в относительно низких концентрациях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биоаккумуляция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731AA-1177-4738-B20E-01E72A95E691}"/>
              </a:ext>
            </a:extLst>
          </p:cNvPr>
          <p:cNvSpPr txBox="1"/>
          <p:nvPr/>
        </p:nvSpPr>
        <p:spPr>
          <a:xfrm>
            <a:off x="3164747" y="1632890"/>
            <a:ext cx="60946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в водные объекты: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71D82-AD07-4040-BF67-EB20BF3B14CF}"/>
              </a:ext>
            </a:extLst>
          </p:cNvPr>
          <p:cNvSpPr txBox="1"/>
          <p:nvPr/>
        </p:nvSpPr>
        <p:spPr>
          <a:xfrm>
            <a:off x="228600" y="2324609"/>
            <a:ext cx="53584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Точечные источники - стоки очистных сооружений, 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ливневой канализации и промышленных сооружений.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BFD60-7E9C-4088-9F3A-E991A5649242}"/>
              </a:ext>
            </a:extLst>
          </p:cNvPr>
          <p:cNvSpPr txBox="1"/>
          <p:nvPr/>
        </p:nvSpPr>
        <p:spPr>
          <a:xfrm>
            <a:off x="6425967" y="2337615"/>
            <a:ext cx="53584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иффузионные источники -  смыв веществ с водосборной площади, осадки. </a:t>
            </a:r>
          </a:p>
          <a:p>
            <a:pPr marL="0" indent="0" algn="ctr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ED12C6-A9A0-490B-834C-CD04C85785C8}"/>
              </a:ext>
            </a:extLst>
          </p:cNvPr>
          <p:cNvCxnSpPr>
            <a:cxnSpLocks/>
          </p:cNvCxnSpPr>
          <p:nvPr/>
        </p:nvCxnSpPr>
        <p:spPr>
          <a:xfrm flipH="1">
            <a:off x="3959605" y="1955277"/>
            <a:ext cx="452375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673AE3-DA8A-4864-AADB-EEEEC6C7C7F9}"/>
              </a:ext>
            </a:extLst>
          </p:cNvPr>
          <p:cNvCxnSpPr>
            <a:cxnSpLocks/>
          </p:cNvCxnSpPr>
          <p:nvPr/>
        </p:nvCxnSpPr>
        <p:spPr>
          <a:xfrm>
            <a:off x="7943850" y="1908810"/>
            <a:ext cx="680033" cy="41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FE69EE-FF61-4C7A-B3D7-6FA63D425DF8}"/>
              </a:ext>
            </a:extLst>
          </p:cNvPr>
          <p:cNvSpPr txBox="1"/>
          <p:nvPr/>
        </p:nvSpPr>
        <p:spPr>
          <a:xfrm>
            <a:off x="6952100" y="4876269"/>
            <a:ext cx="4832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Cd, Zn, Cu, Ag, Pb, Cr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Sn: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сток дренажных вод со свалок бытовых отходов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65203-9B76-48BA-9ED7-901274943698}"/>
              </a:ext>
            </a:extLst>
          </p:cNvPr>
          <p:cNvSpPr txBox="1"/>
          <p:nvPr/>
        </p:nvSpPr>
        <p:spPr>
          <a:xfrm>
            <a:off x="421547" y="354826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строительная деятельность и выхлопы автомобилей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8FC17-2831-43E5-B58F-3E2E2CCFA87D}"/>
              </a:ext>
            </a:extLst>
          </p:cNvPr>
          <p:cNvSpPr txBox="1"/>
          <p:nvPr/>
        </p:nvSpPr>
        <p:spPr>
          <a:xfrm>
            <a:off x="421547" y="395778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Ni: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сжигании ископаемого топлива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1EFC4-5658-4EB6-80B0-678211A25B4F}"/>
              </a:ext>
            </a:extLst>
          </p:cNvPr>
          <p:cNvSpPr txBox="1"/>
          <p:nvPr/>
        </p:nvSpPr>
        <p:spPr>
          <a:xfrm>
            <a:off x="335283" y="436289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сточные воды металлургических, металлообрабатывающих, нефтеперерабатывающих и химических производств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D46F-4FD3-4F69-A311-8CA5B55A343F}"/>
              </a:ext>
            </a:extLst>
          </p:cNvPr>
          <p:cNvSpPr txBox="1"/>
          <p:nvPr/>
        </p:nvSpPr>
        <p:spPr>
          <a:xfrm>
            <a:off x="421547" y="535757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производство автомобильных смазок, подшипников, высокопрочных сплавов и аккумуляторов.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6BB2A-CA97-4C47-9E2F-03B449CE6FEE}"/>
              </a:ext>
            </a:extLst>
          </p:cNvPr>
          <p:cNvSpPr txBox="1"/>
          <p:nvPr/>
        </p:nvSpPr>
        <p:spPr>
          <a:xfrm>
            <a:off x="5171812" y="581924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Be: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добавляют в сплавы меди и никеля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068AA-3109-4380-9709-C82BF67C8B56}"/>
              </a:ext>
            </a:extLst>
          </p:cNvPr>
          <p:cNvSpPr txBox="1"/>
          <p:nvPr/>
        </p:nvSpPr>
        <p:spPr>
          <a:xfrm>
            <a:off x="6689033" y="3570601"/>
            <a:ext cx="5358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Pb: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выхлопы транспорта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C60D1-CE7F-4C9C-9BB6-F045B9D88662}"/>
              </a:ext>
            </a:extLst>
          </p:cNvPr>
          <p:cNvSpPr txBox="1"/>
          <p:nvPr/>
        </p:nvSpPr>
        <p:spPr>
          <a:xfrm>
            <a:off x="4970800" y="3980976"/>
            <a:ext cx="5260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Sb, Ag, Hg: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цемента и теплоизоляционных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54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EF00-D0DB-4CD5-93EF-274BADA8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69" y="224448"/>
            <a:ext cx="10515600" cy="6521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Объекты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E7792-0FBE-4527-B047-E0525D81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34085"/>
            <a:ext cx="9372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исследования и сравнения аккумуляции тяжелых металлов в донных отложениях были выбраны два объекта: озеро Глубокое и Новоспасский пруд.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притоков,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исключительно атмосферными осадками. </a:t>
            </a:r>
          </a:p>
          <a:p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Аккумуляция тяжелых металлов может быть обусловлена преимущественно осаждением аэрозолей и атмосферными осадками.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7B875-7AAD-4574-89B1-259916BC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44" y="3253855"/>
            <a:ext cx="3617919" cy="262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82F58-1D9C-4648-8590-424392A0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05" y="4607168"/>
            <a:ext cx="3730353" cy="20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  <p:sp>
        <p:nvSpPr>
          <p:cNvPr id="7170" name="AutoShape 2" descr="https://avatars.mds.yandex.net/i?id=d630f4ba603eac3745c2aecad2529e04a86f1166-6946654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i.ytimg.com/vi/bdZRuzF4g7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Screenshot_2023-09-04-15-52-38-152-edit_ru.yandex.yandexma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Screenshot_2023-09-04-15-52-38-152-edit_ru.yandex.yandexmap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463" y="3094893"/>
            <a:ext cx="2155305" cy="2550135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9179169" y="4032741"/>
            <a:ext cx="1395046" cy="71510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XXXL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9" y="4627685"/>
            <a:ext cx="2754923" cy="206619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2356338" y="4583723"/>
            <a:ext cx="762000" cy="26963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8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FA24A-805F-4E2D-B9EF-16407364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633" y="228702"/>
            <a:ext cx="9692780" cy="574442"/>
          </a:xfrm>
        </p:spPr>
        <p:txBody>
          <a:bodyPr>
            <a:noAutofit/>
          </a:bodyPr>
          <a:lstStyle/>
          <a:p>
            <a:r>
              <a:rPr lang="ru-RU" sz="3600" dirty="0"/>
              <a:t>Объекты исследования: Новоспасский пруд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46B37C-3758-42B7-9320-8722F27CE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4" y="918516"/>
            <a:ext cx="3224462" cy="2006851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956FCA-3185-48B5-BF9D-7E94EA5B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76" y="918516"/>
            <a:ext cx="3010278" cy="20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41B3F-0B05-4EC9-BDE1-0926715B68B3}"/>
              </a:ext>
            </a:extLst>
          </p:cNvPr>
          <p:cNvSpPr txBox="1"/>
          <p:nvPr/>
        </p:nvSpPr>
        <p:spPr>
          <a:xfrm>
            <a:off x="914399" y="3428999"/>
            <a:ext cx="10907042" cy="285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Водосбор пруда представляет собой парк, расположенный по его периметру.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Пруд устроен в 1750 г. предположительно на месте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старичного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озера.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1964 г. в нем производились дноуглубительные работы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1998 г. производилась очистка от донных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отложений.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Среднегодовой водный баланс пруда определяется осадками, выпадающими на площадь его зеркала, испарением с водной поверхности и поверхностным притоком с территории водосбора, занятого парком, площадь которого близка к площади зеркала пруда (0,044 км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что обусловливает незначительную роль поверхностного притока.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EEA75-6238-4CA5-BCD6-04FEBEF77EFC}"/>
              </a:ext>
            </a:extLst>
          </p:cNvPr>
          <p:cNvSpPr txBox="1"/>
          <p:nvPr/>
        </p:nvSpPr>
        <p:spPr>
          <a:xfrm>
            <a:off x="9148689" y="1411125"/>
            <a:ext cx="2586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пруда 1,5 га,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глубина – 2,5 м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A768E8-1C63-4014-84F3-C61858E40BE0}"/>
              </a:ext>
            </a:extLst>
          </p:cNvPr>
          <p:cNvSpPr txBox="1">
            <a:spLocks/>
          </p:cNvSpPr>
          <p:nvPr/>
        </p:nvSpPr>
        <p:spPr>
          <a:xfrm>
            <a:off x="1996579" y="228702"/>
            <a:ext cx="9499833" cy="57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Объекты исследования: озеро Глубокое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2C6A8E6-A25A-418D-9A08-A9EF77D6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36" y="803143"/>
            <a:ext cx="3938783" cy="26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AEE8C-8C5D-41C2-A8EF-FCE3320BC936}"/>
              </a:ext>
            </a:extLst>
          </p:cNvPr>
          <p:cNvSpPr txBox="1"/>
          <p:nvPr/>
        </p:nvSpPr>
        <p:spPr>
          <a:xfrm>
            <a:off x="226502" y="3856038"/>
            <a:ext cx="11738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 1970-х г. вода в него поступала с заболоченного водосбора, но после проведения мелиоративных работ вода стала прозрачной, а уровень воды в озере при этом понизился.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озере размещается гидробиологическая станция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Института проблем экологии и эволюции им. А. Н. Северцова РАН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территория имеет статус природного заказника и ограниченный доступ, дорога к станции грунтовая и проходит по дамбе.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один из наименее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затронутых участков Подмосковья.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 в озеро поступает преимущественно из болот и канав, осадки составляют 74% от общего питания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C98F7-0BD4-4FE3-AF99-1574777B17BE}"/>
              </a:ext>
            </a:extLst>
          </p:cNvPr>
          <p:cNvSpPr txBox="1"/>
          <p:nvPr/>
        </p:nvSpPr>
        <p:spPr>
          <a:xfrm>
            <a:off x="795469" y="2194836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лощадь около 53 га,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глубина превышает 30 м.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  <p:pic>
        <p:nvPicPr>
          <p:cNvPr id="8" name="Рисунок 7" descr="XXXL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077" y="559776"/>
            <a:ext cx="3786554" cy="28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C1EC-82C1-45F8-AE49-746B76F8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114301"/>
            <a:ext cx="8798169" cy="67437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Методика работ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388E7-99A1-4966-B640-7CA0C03F05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4908" y="297181"/>
            <a:ext cx="2694622" cy="354457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58A01FC-0A27-4293-91B0-407505C3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97097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35D737-2A46-49DC-AC4A-1956A33F57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5240" y="5011416"/>
            <a:ext cx="3246120" cy="159639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BA6D0EA-5CBC-408D-8397-94EB146F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" y="1465385"/>
            <a:ext cx="8431530" cy="4375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проб на водоемах производился 28-31 января 2021 г. </a:t>
            </a:r>
          </a:p>
          <a:p>
            <a:pPr marL="0" indent="0" algn="just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Донные отложения оз. Глубокого получены трубкой ГОИН,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пруду 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микробентомером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производился в центральной части обоих водоемов.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Колонки грунта длиной 35 и 25 см соответственно были разделены на слои толщиной 5 и 2-3 см соответственно и высушены.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Аналитическое определение концентраций тяжелых металлов произведено в лаборатории ВНИИ минерального сырья имени Н.М. Федоровского (ВИМС), методами масс-спектрометрии и атомно-эмиссионным с индуктивно связанной плазмой на масс-спектрометре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iCAP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Scientific, США) и атомно-эмиссионном спектрометре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–4300 DV»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Perkin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Elmer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6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34DBB-CA35-4984-90B8-F771F11E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857885"/>
          </a:xfrm>
        </p:spPr>
        <p:txBody>
          <a:bodyPr>
            <a:normAutofit/>
          </a:bodyPr>
          <a:lstStyle/>
          <a:p>
            <a:r>
              <a:rPr lang="ru-RU" sz="3600" dirty="0"/>
              <a:t>Результаты анализа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D3D2D-C2AF-41C6-A44A-C8A43507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395046"/>
            <a:ext cx="6389370" cy="5222923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большинства исследованных элементов их содержание в донных отложениях (ДО) Новоспасского пруда больше, чем в озере Глубоком.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Наибольшие различия в содержании по осредненным на вертикали значениям выявлены для следующих элементов: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93%, W 87%,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86%,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84%,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83%, Pb 84%, Zn 78%,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79%,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Меньшее, но существенное превышение имеет место для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61% 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53%.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Незначительны различия (менее 10%) для таких элементов как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3526944-FE35-4FA5-B2F6-F0EC2CBB6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47442"/>
              </p:ext>
            </p:extLst>
          </p:nvPr>
        </p:nvGraphicFramePr>
        <p:xfrm>
          <a:off x="7247866" y="1253330"/>
          <a:ext cx="2269184" cy="270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0660506-FA75-4C58-98CF-70A1093FB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019314"/>
              </p:ext>
            </p:extLst>
          </p:nvPr>
        </p:nvGraphicFramePr>
        <p:xfrm>
          <a:off x="7247866" y="3935649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AA92136-E25B-4B48-B2AC-CA3B2880B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532633"/>
              </p:ext>
            </p:extLst>
          </p:nvPr>
        </p:nvGraphicFramePr>
        <p:xfrm>
          <a:off x="9642122" y="3917510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D3FC735-B99F-40CF-9110-E787E9EB5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39221"/>
              </p:ext>
            </p:extLst>
          </p:nvPr>
        </p:nvGraphicFramePr>
        <p:xfrm>
          <a:off x="9587207" y="1159901"/>
          <a:ext cx="2269184" cy="27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5A837CB-5540-4742-8507-400D46E3454F}"/>
              </a:ext>
            </a:extLst>
          </p:cNvPr>
          <p:cNvSpPr txBox="1"/>
          <p:nvPr/>
        </p:nvSpPr>
        <p:spPr>
          <a:xfrm>
            <a:off x="7871203" y="905574"/>
            <a:ext cx="4320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СанПиН 1.2.3685-21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3E9B0-33AD-4789-A6A1-67C50D21BA51}"/>
              </a:ext>
            </a:extLst>
          </p:cNvPr>
          <p:cNvSpPr txBox="1"/>
          <p:nvPr/>
        </p:nvSpPr>
        <p:spPr>
          <a:xfrm flipH="1">
            <a:off x="8944764" y="128016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63CED-15FF-4203-8E70-19FBC3E7B534}"/>
              </a:ext>
            </a:extLst>
          </p:cNvPr>
          <p:cNvSpPr txBox="1"/>
          <p:nvPr/>
        </p:nvSpPr>
        <p:spPr>
          <a:xfrm flipH="1">
            <a:off x="11352583" y="122301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150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310922"/>
            <a:ext cx="1309915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FA7450-9EA9-4DD9-80FC-DA3B5BA8EE5F}"/>
              </a:ext>
            </a:extLst>
          </p:cNvPr>
          <p:cNvSpPr txBox="1"/>
          <p:nvPr/>
        </p:nvSpPr>
        <p:spPr>
          <a:xfrm>
            <a:off x="495465" y="1507808"/>
            <a:ext cx="3959289" cy="511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Близкие значения концентраций элементов в нижней части колонок говорят о том, что в 1998 г. грунт из пруда был удален не полностью, и ниже отметки 17 см находятся грунты с составом, близким к составу ДО озера Глубокого, которые формировались в 60-е и 70-е годы.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свидетельствует о том, что в третьей четверти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поступление загрязнений в городской пруд было минимальным, соизмеримым с фоновыми показателями.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4DDE435-DFF0-4F81-A1DA-3CC014F7C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38176"/>
              </p:ext>
            </p:extLst>
          </p:nvPr>
        </p:nvGraphicFramePr>
        <p:xfrm>
          <a:off x="4711548" y="604040"/>
          <a:ext cx="2480989" cy="26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0BE2995-DBC5-4BBC-B90A-1F68C46A5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49349"/>
              </p:ext>
            </p:extLst>
          </p:nvPr>
        </p:nvGraphicFramePr>
        <p:xfrm>
          <a:off x="4641958" y="3406799"/>
          <a:ext cx="2480989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99834E9-34AE-4D35-BF54-2FD38377A6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813161"/>
              </p:ext>
            </p:extLst>
          </p:nvPr>
        </p:nvGraphicFramePr>
        <p:xfrm>
          <a:off x="7094372" y="3406799"/>
          <a:ext cx="2480989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79743EC-8C4E-4D58-BC3C-12414B0AC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404225"/>
              </p:ext>
            </p:extLst>
          </p:nvPr>
        </p:nvGraphicFramePr>
        <p:xfrm>
          <a:off x="7236700" y="604040"/>
          <a:ext cx="2480989" cy="27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C08112E-EA30-4022-8AF3-B075A0E23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870418"/>
              </p:ext>
            </p:extLst>
          </p:nvPr>
        </p:nvGraphicFramePr>
        <p:xfrm>
          <a:off x="9711010" y="604040"/>
          <a:ext cx="2480990" cy="27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9876DA4-906A-4D7A-A6B4-8DC5C1CA8B41}"/>
              </a:ext>
            </a:extLst>
          </p:cNvPr>
          <p:cNvSpPr txBox="1"/>
          <p:nvPr/>
        </p:nvSpPr>
        <p:spPr>
          <a:xfrm>
            <a:off x="9452610" y="3811620"/>
            <a:ext cx="27393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Седиментация:</a:t>
            </a:r>
          </a:p>
          <a:p>
            <a:pPr algn="ctr"/>
            <a:r>
              <a:rPr lang="ru-RU" sz="1600" dirty="0"/>
              <a:t>Пруд 0,7-1 см/год</a:t>
            </a:r>
          </a:p>
          <a:p>
            <a:pPr algn="ctr"/>
            <a:r>
              <a:rPr lang="ru-RU" sz="1600" dirty="0"/>
              <a:t>(сравнительно невысокая для городского пруда)</a:t>
            </a:r>
          </a:p>
          <a:p>
            <a:pPr algn="ctr"/>
            <a:r>
              <a:rPr lang="ru-RU" sz="1600" dirty="0"/>
              <a:t>18 непроточных прудов: 0,7-8,4 см/год, ср 2,7 см/год</a:t>
            </a:r>
          </a:p>
          <a:p>
            <a:pPr algn="ctr"/>
            <a:r>
              <a:rPr lang="ru-RU" sz="1600" dirty="0"/>
              <a:t>Озеро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F2920-8752-4B80-AAEE-B663A5AC66C8}"/>
              </a:ext>
            </a:extLst>
          </p:cNvPr>
          <p:cNvSpPr txBox="1"/>
          <p:nvPr/>
        </p:nvSpPr>
        <p:spPr>
          <a:xfrm flipH="1">
            <a:off x="6550989" y="60404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76536-2253-4D84-8071-0120E11346D4}"/>
              </a:ext>
            </a:extLst>
          </p:cNvPr>
          <p:cNvSpPr txBox="1"/>
          <p:nvPr/>
        </p:nvSpPr>
        <p:spPr>
          <a:xfrm flipH="1">
            <a:off x="9025299" y="658574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FC840B-A621-41F2-9CB0-2ABDE467FB4F}"/>
              </a:ext>
            </a:extLst>
          </p:cNvPr>
          <p:cNvSpPr txBox="1"/>
          <p:nvPr/>
        </p:nvSpPr>
        <p:spPr>
          <a:xfrm flipH="1">
            <a:off x="11518350" y="658574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A731C-95C6-4464-8035-F67025457278}"/>
              </a:ext>
            </a:extLst>
          </p:cNvPr>
          <p:cNvSpPr txBox="1"/>
          <p:nvPr/>
        </p:nvSpPr>
        <p:spPr>
          <a:xfrm flipH="1">
            <a:off x="6507314" y="3464360"/>
            <a:ext cx="7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5C055-8F1F-4A4C-8EAA-C4C32438A86D}"/>
              </a:ext>
            </a:extLst>
          </p:cNvPr>
          <p:cNvSpPr txBox="1"/>
          <p:nvPr/>
        </p:nvSpPr>
        <p:spPr>
          <a:xfrm>
            <a:off x="5641012" y="26046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СанПиН 1.2.3685-21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828249-98BC-42DD-A7EF-005990D5DB1F}"/>
              </a:ext>
            </a:extLst>
          </p:cNvPr>
          <p:cNvSpPr txBox="1"/>
          <p:nvPr/>
        </p:nvSpPr>
        <p:spPr>
          <a:xfrm flipH="1">
            <a:off x="5169542" y="6131296"/>
            <a:ext cx="67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Увеличение содержания ТМ в озере к поверхности превышает ошибку определения элементов, т.е. значимо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249962"/>
            <a:ext cx="1309915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7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91B1A-98B8-48F7-AF73-D8F907252AB5}"/>
              </a:ext>
            </a:extLst>
          </p:cNvPr>
          <p:cNvSpPr txBox="1"/>
          <p:nvPr/>
        </p:nvSpPr>
        <p:spPr>
          <a:xfrm>
            <a:off x="511811" y="1929768"/>
            <a:ext cx="3958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/>
              <a:t>Пруд </a:t>
            </a:r>
          </a:p>
          <a:p>
            <a:pPr algn="ctr"/>
            <a:r>
              <a:rPr lang="ru-RU" sz="2400"/>
              <a:t>0,7-0,9 </a:t>
            </a:r>
            <a:r>
              <a:rPr lang="ru-RU" sz="2400" dirty="0"/>
              <a:t>см/год (1998-2021)</a:t>
            </a:r>
          </a:p>
          <a:p>
            <a:pPr algn="ctr"/>
            <a:r>
              <a:rPr lang="ru-RU" sz="2400" dirty="0"/>
              <a:t>(сравнительно невысокая</a:t>
            </a:r>
          </a:p>
          <a:p>
            <a:pPr algn="ctr"/>
            <a:r>
              <a:rPr lang="ru-RU" sz="2400" dirty="0"/>
              <a:t> для городского пруда)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18 непроточных прудов                                                         Москвы:</a:t>
            </a:r>
          </a:p>
          <a:p>
            <a:pPr algn="ctr"/>
            <a:r>
              <a:rPr lang="ru-RU" sz="2400" dirty="0"/>
              <a:t> 0,7-8,4 см/год, ср 2,7 см/год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A0695-27B4-4406-A015-51C93DDFDCD3}"/>
              </a:ext>
            </a:extLst>
          </p:cNvPr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" y="249962"/>
            <a:ext cx="1309915" cy="995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2BCEE-C0EB-4DAC-9B49-C58FE2564E59}"/>
              </a:ext>
            </a:extLst>
          </p:cNvPr>
          <p:cNvSpPr txBox="1"/>
          <p:nvPr/>
        </p:nvSpPr>
        <p:spPr>
          <a:xfrm>
            <a:off x="2854960" y="30719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Седиментация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D5476-0719-4443-B0D0-DB4B80B3BED2}"/>
              </a:ext>
            </a:extLst>
          </p:cNvPr>
          <p:cNvSpPr txBox="1"/>
          <p:nvPr/>
        </p:nvSpPr>
        <p:spPr>
          <a:xfrm>
            <a:off x="4775200" y="1297671"/>
            <a:ext cx="64985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Озеро ?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Можайское </a:t>
            </a:r>
            <a:r>
              <a:rPr lang="ru-RU" sz="2400" dirty="0" err="1"/>
              <a:t>вдхр</a:t>
            </a:r>
            <a:r>
              <a:rPr lang="ru-RU" sz="2400" dirty="0"/>
              <a:t> 0,8-1 см/год</a:t>
            </a:r>
          </a:p>
          <a:p>
            <a:pPr algn="ctr"/>
            <a:r>
              <a:rPr lang="ru-RU" sz="2400" dirty="0"/>
              <a:t>По данным </a:t>
            </a:r>
            <a:r>
              <a:rPr lang="ru-RU" sz="2400" dirty="0" err="1"/>
              <a:t>седиментационных</a:t>
            </a:r>
            <a:r>
              <a:rPr lang="ru-RU" sz="2400" dirty="0"/>
              <a:t>  ловушек </a:t>
            </a:r>
          </a:p>
          <a:p>
            <a:pPr algn="ctr"/>
            <a:r>
              <a:rPr lang="ru-RU" sz="2400" dirty="0"/>
              <a:t>Можайское </a:t>
            </a:r>
            <a:r>
              <a:rPr lang="ru-RU" sz="2400" dirty="0" err="1"/>
              <a:t>вдхр</a:t>
            </a:r>
            <a:r>
              <a:rPr lang="ru-RU" sz="2400" dirty="0"/>
              <a:t>. 2021    Озеро Глубокое 2023</a:t>
            </a:r>
          </a:p>
          <a:p>
            <a:pPr algn="ctr"/>
            <a:r>
              <a:rPr lang="ru-RU" sz="2400" dirty="0"/>
              <a:t>Июнь      0,2-0,4                          0,23-0,36  г/м2 </a:t>
            </a:r>
            <a:r>
              <a:rPr lang="ru-RU" sz="2400" dirty="0" err="1"/>
              <a:t>сут</a:t>
            </a:r>
            <a:endParaRPr lang="ru-RU" sz="2400" dirty="0"/>
          </a:p>
          <a:p>
            <a:pPr algn="ctr"/>
            <a:r>
              <a:rPr lang="ru-RU" sz="2400" dirty="0"/>
              <a:t>Август            7,9                             0,5-0,6    г/м2 </a:t>
            </a:r>
            <a:r>
              <a:rPr lang="ru-RU" sz="2400" dirty="0" err="1"/>
              <a:t>сут</a:t>
            </a:r>
            <a:endParaRPr lang="ru-RU" sz="2400" dirty="0"/>
          </a:p>
          <a:p>
            <a:pPr algn="ctr"/>
            <a:r>
              <a:rPr lang="ru-RU" sz="2400" dirty="0"/>
              <a:t>Менее </a:t>
            </a:r>
            <a:r>
              <a:rPr lang="ru-RU" sz="2400" dirty="0" err="1"/>
              <a:t>трофное</a:t>
            </a:r>
            <a:r>
              <a:rPr lang="ru-RU" sz="2400" dirty="0"/>
              <a:t> и меньше абразия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Вывод: скорость заиления озера менее 0,8 см/г</a:t>
            </a:r>
          </a:p>
          <a:p>
            <a:pPr algn="ctr"/>
            <a:r>
              <a:rPr lang="ru-RU" sz="2400" dirty="0"/>
              <a:t>Накапливается материал с большой долей органики (56-60% июнь до 89-92% август), который может значительно уплотняться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84FBD-3A4F-4D70-9755-70742A8E6189}"/>
              </a:ext>
            </a:extLst>
          </p:cNvPr>
          <p:cNvSpPr txBox="1"/>
          <p:nvPr/>
        </p:nvSpPr>
        <p:spPr>
          <a:xfrm flipH="1">
            <a:off x="1325878" y="6303935"/>
            <a:ext cx="1003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То есть значимое увеличение ТМ в ДО озера Глубокое возможно за последние 25-40 лет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5DDD99-1C18-411C-B744-13214CEC2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91" y="167008"/>
            <a:ext cx="1695995" cy="22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4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1153</Words>
  <Application>Microsoft Office PowerPoint</Application>
  <PresentationFormat>Широкоэкранный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CОДЕРЖАНИЕ ТЯЖЕЛЫХ МЕТАЛЛОВ В ГОРОДСКОМ (НОВОСПАССКИЙ ПРУД) И ФОНОВОМ (ОЗЕРО ГЛУБОКОЕ) ВОДОЕМАХ  Гречушникова М.Г.</vt:lpstr>
      <vt:lpstr>Актуальность работы</vt:lpstr>
      <vt:lpstr>Объекты исследования</vt:lpstr>
      <vt:lpstr>Объекты исследования: Новоспасский пруд</vt:lpstr>
      <vt:lpstr>Презентация PowerPoint</vt:lpstr>
      <vt:lpstr>Методика работ</vt:lpstr>
      <vt:lpstr>Результаты анализа ДО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Анастасия Билялова</dc:creator>
  <cp:lastModifiedBy>Мария Гречушникова</cp:lastModifiedBy>
  <cp:revision>27</cp:revision>
  <dcterms:created xsi:type="dcterms:W3CDTF">2022-09-02T12:50:59Z</dcterms:created>
  <dcterms:modified xsi:type="dcterms:W3CDTF">2023-10-25T20:02:26Z</dcterms:modified>
</cp:coreProperties>
</file>