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83" r:id="rId11"/>
    <p:sldId id="275" r:id="rId12"/>
    <p:sldId id="279" r:id="rId13"/>
    <p:sldId id="278" r:id="rId14"/>
    <p:sldId id="280" r:id="rId15"/>
    <p:sldId id="276" r:id="rId16"/>
    <p:sldId id="266" r:id="rId17"/>
    <p:sldId id="269" r:id="rId18"/>
    <p:sldId id="270" r:id="rId19"/>
    <p:sldId id="277" r:id="rId20"/>
    <p:sldId id="281" r:id="rId21"/>
    <p:sldId id="272" r:id="rId22"/>
    <p:sldId id="282" r:id="rId23"/>
    <p:sldId id="27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cuments\2021-2022%20&#1075;&#1075;\&#1047;&#1054;&#1054;&#1041;&#1045;&#1053;&#1058;&#1054;&#1057;%20&#1054;&#1058;&#1063;&#1045;&#1058;\2022%20&#1075;&#1075;\&#1076;&#1080;&#1085;&#1072;&#1084;&#1080;&#1082;&#1072;%20&#1095;&#1080;&#1089;&#1083;&#1077;&#1085;&#1085;&#1086;&#1089;&#1090;&#1080;%20&#1086;&#1083;&#1080;&#1075;&#1086;&#1093;&#1077;&#1090;%20&#1087;&#1086;%20&#1075;&#1086;&#1076;&#1072;&#1084;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86;&#1083;&#1100;&#1079;&#1086;&#1074;&#1072;&#1090;&#1077;&#1083;&#1100;\Documents\&#1086;&#1083;&#1080;&#1075;&#1086;&#1093;&#1077;&#1090;&#1099;%20&#1082;%20&#1089;&#1090;&#1072;&#1090;&#1100;&#1077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86;&#1083;&#1100;&#1079;&#1086;&#1074;&#1072;&#1090;&#1077;&#1083;&#1100;\Documents\&#1086;&#1083;&#1080;&#1075;&#1086;&#1093;&#1077;&#1090;&#1099;%20&#1082;%20&#1089;&#1090;&#1072;&#1090;&#1100;&#1077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23\&#1048;&#1042;&#1055;\&#1057;&#1090;&#1072;&#1090;&#1100;&#1103;%20&#1074;%20&#1060;&#1040;&#1054;%20&#1050;&#1086;&#1085;&#1072;&#1082;&#1086;&#1074;&#1086;\1-&#1048;&#1074;&#1072;&#1085;&#1100;&#1082;&#1086;&#1074;&#1086;%202020-22%20&#1082;%20&#1089;&#1090;&#1072;&#109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31503710578767E-2"/>
          <c:y val="3.0916343490304709E-2"/>
          <c:w val="0.92869331847988457"/>
          <c:h val="0.7347007254943118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Лист1!$K$74</c:f>
              <c:strCache>
                <c:ptCount val="1"/>
                <c:pt idx="0">
                  <c:v>весна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strRef>
              <c:f>Лист1!$L$73:$Q$73</c:f>
              <c:strCache>
                <c:ptCount val="6"/>
                <c:pt idx="0">
                  <c:v>Городня</c:v>
                </c:pt>
                <c:pt idx="1">
                  <c:v>устье Шош.плеса</c:v>
                </c:pt>
                <c:pt idx="2">
                  <c:v>Плоски</c:v>
                </c:pt>
                <c:pt idx="3">
                  <c:v>Конаково</c:v>
                </c:pt>
                <c:pt idx="4">
                  <c:v>Корчева</c:v>
                </c:pt>
                <c:pt idx="5">
                  <c:v>Дубна</c:v>
                </c:pt>
              </c:strCache>
            </c:strRef>
          </c:cat>
          <c:val>
            <c:numRef>
              <c:f>Лист1!$L$74:$Q$74</c:f>
              <c:numCache>
                <c:formatCode>General</c:formatCode>
                <c:ptCount val="6"/>
                <c:pt idx="0">
                  <c:v>9.5</c:v>
                </c:pt>
                <c:pt idx="1">
                  <c:v>8.8000000000000007</c:v>
                </c:pt>
                <c:pt idx="2">
                  <c:v>8.5</c:v>
                </c:pt>
                <c:pt idx="3">
                  <c:v>7.9</c:v>
                </c:pt>
                <c:pt idx="4">
                  <c:v>10.1</c:v>
                </c:pt>
                <c:pt idx="5">
                  <c:v>9.3000000000000007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9E-4381-AE99-DE864219B521}"/>
            </c:ext>
          </c:extLst>
        </c:ser>
        <c:ser>
          <c:idx val="1"/>
          <c:order val="1"/>
          <c:tx>
            <c:strRef>
              <c:f>Лист1!$K$75</c:f>
              <c:strCache>
                <c:ptCount val="1"/>
                <c:pt idx="0">
                  <c:v>лето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Лист1!$L$73:$Q$73</c:f>
              <c:strCache>
                <c:ptCount val="6"/>
                <c:pt idx="0">
                  <c:v>Городня</c:v>
                </c:pt>
                <c:pt idx="1">
                  <c:v>устье Шош.плеса</c:v>
                </c:pt>
                <c:pt idx="2">
                  <c:v>Плоски</c:v>
                </c:pt>
                <c:pt idx="3">
                  <c:v>Конаково</c:v>
                </c:pt>
                <c:pt idx="4">
                  <c:v>Корчева</c:v>
                </c:pt>
                <c:pt idx="5">
                  <c:v>Дубна</c:v>
                </c:pt>
              </c:strCache>
            </c:strRef>
          </c:cat>
          <c:val>
            <c:numRef>
              <c:f>Лист1!$L$75:$Q$75</c:f>
              <c:numCache>
                <c:formatCode>General</c:formatCode>
                <c:ptCount val="6"/>
                <c:pt idx="0">
                  <c:v>3.4</c:v>
                </c:pt>
                <c:pt idx="1">
                  <c:v>0.75</c:v>
                </c:pt>
                <c:pt idx="2">
                  <c:v>0.42</c:v>
                </c:pt>
                <c:pt idx="3">
                  <c:v>0.94</c:v>
                </c:pt>
                <c:pt idx="4">
                  <c:v>1.8</c:v>
                </c:pt>
                <c:pt idx="5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9E-4381-AE99-DE864219B521}"/>
            </c:ext>
          </c:extLst>
        </c:ser>
        <c:ser>
          <c:idx val="2"/>
          <c:order val="2"/>
          <c:tx>
            <c:strRef>
              <c:f>Лист1!$K$76</c:f>
              <c:strCache>
                <c:ptCount val="1"/>
                <c:pt idx="0">
                  <c:v>осень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Лист1!$L$73:$Q$73</c:f>
              <c:strCache>
                <c:ptCount val="6"/>
                <c:pt idx="0">
                  <c:v>Городня</c:v>
                </c:pt>
                <c:pt idx="1">
                  <c:v>устье Шош.плеса</c:v>
                </c:pt>
                <c:pt idx="2">
                  <c:v>Плоски</c:v>
                </c:pt>
                <c:pt idx="3">
                  <c:v>Конаково</c:v>
                </c:pt>
                <c:pt idx="4">
                  <c:v>Корчева</c:v>
                </c:pt>
                <c:pt idx="5">
                  <c:v>Дубна</c:v>
                </c:pt>
              </c:strCache>
            </c:strRef>
          </c:cat>
          <c:val>
            <c:numRef>
              <c:f>Лист1!$L$76:$Q$76</c:f>
              <c:numCache>
                <c:formatCode>General</c:formatCode>
                <c:ptCount val="6"/>
                <c:pt idx="0">
                  <c:v>6.03</c:v>
                </c:pt>
                <c:pt idx="1">
                  <c:v>6.3</c:v>
                </c:pt>
                <c:pt idx="2">
                  <c:v>5.86</c:v>
                </c:pt>
                <c:pt idx="3">
                  <c:v>5.92</c:v>
                </c:pt>
                <c:pt idx="4">
                  <c:v>4.0999999999999996</c:v>
                </c:pt>
                <c:pt idx="5">
                  <c:v>5.77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9E-4381-AE99-DE864219B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851968"/>
        <c:axId val="86853504"/>
      </c:lineChart>
      <c:catAx>
        <c:axId val="8685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>
                <a:solidFill>
                  <a:srgbClr val="0070C0"/>
                </a:solidFill>
              </a:defRPr>
            </a:pPr>
            <a:endParaRPr lang="ru-RU"/>
          </a:p>
        </c:txPr>
        <c:crossAx val="86853504"/>
        <c:crosses val="autoZero"/>
        <c:auto val="1"/>
        <c:lblAlgn val="ctr"/>
        <c:lblOffset val="100"/>
        <c:noMultiLvlLbl val="0"/>
      </c:catAx>
      <c:valAx>
        <c:axId val="86853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8685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092126582746869"/>
          <c:y val="0.89023651483521449"/>
          <c:w val="0.53982721365570818"/>
          <c:h val="9.4986814404432129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>
              <a:solidFill>
                <a:srgbClr val="0070C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  <a:latin typeface="Helvetica Neue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50173859109284E-2"/>
          <c:y val="5.087772232128257E-2"/>
          <c:w val="0.71664430098778098"/>
          <c:h val="0.67384033277703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Лист1!$L$11</c:f>
              <c:strCache>
                <c:ptCount val="1"/>
                <c:pt idx="0">
                  <c:v>май 2022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Лист1!$K$12:$K$17</c:f>
              <c:strCache>
                <c:ptCount val="6"/>
                <c:pt idx="0">
                  <c:v>Городня </c:v>
                </c:pt>
                <c:pt idx="1">
                  <c:v>Шошин.плес</c:v>
                </c:pt>
                <c:pt idx="2">
                  <c:v>Плоски</c:v>
                </c:pt>
                <c:pt idx="3">
                  <c:v>Конаково</c:v>
                </c:pt>
                <c:pt idx="4">
                  <c:v>Корчева</c:v>
                </c:pt>
                <c:pt idx="5">
                  <c:v>Дубна</c:v>
                </c:pt>
              </c:strCache>
            </c:strRef>
          </c:cat>
          <c:val>
            <c:numRef>
              <c:f>Лист1!$L$12:$L$17</c:f>
              <c:numCache>
                <c:formatCode>General</c:formatCode>
                <c:ptCount val="6"/>
                <c:pt idx="0">
                  <c:v>43</c:v>
                </c:pt>
                <c:pt idx="1">
                  <c:v>85</c:v>
                </c:pt>
                <c:pt idx="2">
                  <c:v>90</c:v>
                </c:pt>
                <c:pt idx="3">
                  <c:v>83</c:v>
                </c:pt>
                <c:pt idx="4">
                  <c:v>72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C-46A3-A92B-9A9F95313811}"/>
            </c:ext>
          </c:extLst>
        </c:ser>
        <c:ser>
          <c:idx val="1"/>
          <c:order val="1"/>
          <c:tx>
            <c:strRef>
              <c:f>Лист1!$M$11</c:f>
              <c:strCache>
                <c:ptCount val="1"/>
                <c:pt idx="0">
                  <c:v>май 2023 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Лист1!$K$12:$K$17</c:f>
              <c:strCache>
                <c:ptCount val="6"/>
                <c:pt idx="0">
                  <c:v>Городня </c:v>
                </c:pt>
                <c:pt idx="1">
                  <c:v>Шошин.плес</c:v>
                </c:pt>
                <c:pt idx="2">
                  <c:v>Плоски</c:v>
                </c:pt>
                <c:pt idx="3">
                  <c:v>Конаково</c:v>
                </c:pt>
                <c:pt idx="4">
                  <c:v>Корчева</c:v>
                </c:pt>
                <c:pt idx="5">
                  <c:v>Дубна</c:v>
                </c:pt>
              </c:strCache>
            </c:strRef>
          </c:cat>
          <c:val>
            <c:numRef>
              <c:f>Лист1!$M$12:$M$17</c:f>
              <c:numCache>
                <c:formatCode>General</c:formatCode>
                <c:ptCount val="6"/>
                <c:pt idx="0">
                  <c:v>0</c:v>
                </c:pt>
                <c:pt idx="1">
                  <c:v>74</c:v>
                </c:pt>
                <c:pt idx="2">
                  <c:v>56</c:v>
                </c:pt>
                <c:pt idx="3">
                  <c:v>74</c:v>
                </c:pt>
                <c:pt idx="4">
                  <c:v>58</c:v>
                </c:pt>
                <c:pt idx="5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2C-46A3-A92B-9A9F95313811}"/>
            </c:ext>
          </c:extLst>
        </c:ser>
        <c:ser>
          <c:idx val="2"/>
          <c:order val="2"/>
          <c:tx>
            <c:strRef>
              <c:f>Лист1!$N$11</c:f>
              <c:strCache>
                <c:ptCount val="1"/>
                <c:pt idx="0">
                  <c:v> март 2023 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Лист1!$K$12:$K$17</c:f>
              <c:strCache>
                <c:ptCount val="6"/>
                <c:pt idx="0">
                  <c:v>Городня </c:v>
                </c:pt>
                <c:pt idx="1">
                  <c:v>Шошин.плес</c:v>
                </c:pt>
                <c:pt idx="2">
                  <c:v>Плоски</c:v>
                </c:pt>
                <c:pt idx="3">
                  <c:v>Конаково</c:v>
                </c:pt>
                <c:pt idx="4">
                  <c:v>Корчева</c:v>
                </c:pt>
                <c:pt idx="5">
                  <c:v>Дубна</c:v>
                </c:pt>
              </c:strCache>
            </c:strRef>
          </c:cat>
          <c:val>
            <c:numRef>
              <c:f>Лист1!$N$12:$N$17</c:f>
              <c:numCache>
                <c:formatCode>General</c:formatCode>
                <c:ptCount val="6"/>
                <c:pt idx="0">
                  <c:v>0</c:v>
                </c:pt>
                <c:pt idx="1">
                  <c:v>93</c:v>
                </c:pt>
                <c:pt idx="2">
                  <c:v>0</c:v>
                </c:pt>
                <c:pt idx="3">
                  <c:v>65</c:v>
                </c:pt>
                <c:pt idx="4">
                  <c:v>70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2C-46A3-A92B-9A9F9531381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6338176"/>
        <c:axId val="106339712"/>
      </c:barChart>
      <c:catAx>
        <c:axId val="10633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defRPr>
            </a:pPr>
            <a:endParaRPr lang="ru-RU"/>
          </a:p>
        </c:txPr>
        <c:crossAx val="106339712"/>
        <c:crosses val="autoZero"/>
        <c:auto val="1"/>
        <c:lblAlgn val="ctr"/>
        <c:lblOffset val="100"/>
        <c:noMultiLvlLbl val="0"/>
      </c:catAx>
      <c:valAx>
        <c:axId val="10633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defRPr>
            </a:pPr>
            <a:endParaRPr lang="ru-RU"/>
          </a:p>
        </c:txPr>
        <c:crossAx val="10633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94701494112714"/>
          <c:y val="8.8278348348114113E-4"/>
          <c:w val="0.22210136805355202"/>
          <c:h val="0.171848444773737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effectLst/>
              <a:latin typeface="Helvetica Neue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effectLst/>
          <a:latin typeface="Helvetica Neue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17297186994596E-2"/>
          <c:y val="6.3238637690864227E-2"/>
          <c:w val="0.71664430098778098"/>
          <c:h val="0.67898235600993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Лист1!$L$11</c:f>
              <c:strCache>
                <c:ptCount val="1"/>
                <c:pt idx="0">
                  <c:v>май 2022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Лист1!$K$12:$K$17</c:f>
              <c:strCache>
                <c:ptCount val="6"/>
                <c:pt idx="0">
                  <c:v>Городня </c:v>
                </c:pt>
                <c:pt idx="1">
                  <c:v>Шошин.плес</c:v>
                </c:pt>
                <c:pt idx="2">
                  <c:v>Плоски</c:v>
                </c:pt>
                <c:pt idx="3">
                  <c:v>Конаково</c:v>
                </c:pt>
                <c:pt idx="4">
                  <c:v>Корчева</c:v>
                </c:pt>
                <c:pt idx="5">
                  <c:v>Дубна</c:v>
                </c:pt>
              </c:strCache>
            </c:strRef>
          </c:cat>
          <c:val>
            <c:numRef>
              <c:f>Лист1!$L$12:$L$17</c:f>
              <c:numCache>
                <c:formatCode>General</c:formatCode>
                <c:ptCount val="6"/>
                <c:pt idx="0">
                  <c:v>43</c:v>
                </c:pt>
                <c:pt idx="1">
                  <c:v>85</c:v>
                </c:pt>
                <c:pt idx="2">
                  <c:v>90</c:v>
                </c:pt>
                <c:pt idx="3">
                  <c:v>83</c:v>
                </c:pt>
                <c:pt idx="4">
                  <c:v>72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F-48F7-835C-D166D78A4818}"/>
            </c:ext>
          </c:extLst>
        </c:ser>
        <c:ser>
          <c:idx val="1"/>
          <c:order val="1"/>
          <c:tx>
            <c:strRef>
              <c:f>Лист1!$M$11</c:f>
              <c:strCache>
                <c:ptCount val="1"/>
                <c:pt idx="0">
                  <c:v>май 2023 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Лист1!$K$12:$K$17</c:f>
              <c:strCache>
                <c:ptCount val="6"/>
                <c:pt idx="0">
                  <c:v>Городня </c:v>
                </c:pt>
                <c:pt idx="1">
                  <c:v>Шошин.плес</c:v>
                </c:pt>
                <c:pt idx="2">
                  <c:v>Плоски</c:v>
                </c:pt>
                <c:pt idx="3">
                  <c:v>Конаково</c:v>
                </c:pt>
                <c:pt idx="4">
                  <c:v>Корчева</c:v>
                </c:pt>
                <c:pt idx="5">
                  <c:v>Дубна</c:v>
                </c:pt>
              </c:strCache>
            </c:strRef>
          </c:cat>
          <c:val>
            <c:numRef>
              <c:f>Лист1!$M$12:$M$17</c:f>
              <c:numCache>
                <c:formatCode>General</c:formatCode>
                <c:ptCount val="6"/>
                <c:pt idx="0">
                  <c:v>0</c:v>
                </c:pt>
                <c:pt idx="1">
                  <c:v>74</c:v>
                </c:pt>
                <c:pt idx="2">
                  <c:v>56</c:v>
                </c:pt>
                <c:pt idx="3">
                  <c:v>74</c:v>
                </c:pt>
                <c:pt idx="4">
                  <c:v>58</c:v>
                </c:pt>
                <c:pt idx="5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BF-48F7-835C-D166D78A4818}"/>
            </c:ext>
          </c:extLst>
        </c:ser>
        <c:ser>
          <c:idx val="2"/>
          <c:order val="2"/>
          <c:tx>
            <c:strRef>
              <c:f>Лист1!$N$11</c:f>
              <c:strCache>
                <c:ptCount val="1"/>
                <c:pt idx="0">
                  <c:v> март 2023 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Лист1!$K$12:$K$17</c:f>
              <c:strCache>
                <c:ptCount val="6"/>
                <c:pt idx="0">
                  <c:v>Городня </c:v>
                </c:pt>
                <c:pt idx="1">
                  <c:v>Шошин.плес</c:v>
                </c:pt>
                <c:pt idx="2">
                  <c:v>Плоски</c:v>
                </c:pt>
                <c:pt idx="3">
                  <c:v>Конаково</c:v>
                </c:pt>
                <c:pt idx="4">
                  <c:v>Корчева</c:v>
                </c:pt>
                <c:pt idx="5">
                  <c:v>Дубна</c:v>
                </c:pt>
              </c:strCache>
            </c:strRef>
          </c:cat>
          <c:val>
            <c:numRef>
              <c:f>Лист1!$N$12:$N$17</c:f>
              <c:numCache>
                <c:formatCode>General</c:formatCode>
                <c:ptCount val="6"/>
                <c:pt idx="0">
                  <c:v>0</c:v>
                </c:pt>
                <c:pt idx="1">
                  <c:v>93</c:v>
                </c:pt>
                <c:pt idx="2">
                  <c:v>0</c:v>
                </c:pt>
                <c:pt idx="3">
                  <c:v>65</c:v>
                </c:pt>
                <c:pt idx="4">
                  <c:v>70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BF-48F7-835C-D166D78A4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6338176"/>
        <c:axId val="106339712"/>
      </c:barChart>
      <c:catAx>
        <c:axId val="10633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pPr>
            <a:endParaRPr lang="ru-RU"/>
          </a:p>
        </c:txPr>
        <c:crossAx val="106339712"/>
        <c:crosses val="autoZero"/>
        <c:auto val="1"/>
        <c:lblAlgn val="ctr"/>
        <c:lblOffset val="100"/>
        <c:noMultiLvlLbl val="0"/>
      </c:catAx>
      <c:valAx>
        <c:axId val="10633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pPr>
            <a:endParaRPr lang="ru-RU"/>
          </a:p>
        </c:txPr>
        <c:crossAx val="10633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827925385938979"/>
          <c:y val="2.2298772581840487E-2"/>
          <c:w val="0.22172074614061038"/>
          <c:h val="0.170869270059644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Helvetica Neue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Helvetica Neue"/>
        </a:defRPr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823362732241311"/>
          <c:y val="8.9864645259701004E-2"/>
          <c:w val="0.69102024958499342"/>
          <c:h val="0.63546127117168594"/>
        </c:manualLayout>
      </c:layout>
      <c:scatterChart>
        <c:scatterStyle val="lineMarker"/>
        <c:varyColors val="0"/>
        <c:ser>
          <c:idx val="0"/>
          <c:order val="0"/>
          <c:tx>
            <c:v>1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3175">
                <a:solidFill>
                  <a:srgbClr val="000000"/>
                </a:solidFill>
                <a:prstDash val="lgDash"/>
              </a:ln>
            </c:spPr>
            <c:trendlineType val="linear"/>
            <c:dispRSqr val="1"/>
            <c:dispEq val="0"/>
            <c:trendlineLbl>
              <c:layout>
                <c:manualLayout>
                  <c:x val="-8.3950356725767117E-3"/>
                  <c:y val="-3.2689222627202807E-2"/>
                </c:manualLayout>
              </c:layout>
              <c:numFmt formatCode="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</c:trendlineLbl>
          </c:trendline>
          <c:xVal>
            <c:numRef>
              <c:f>дан!$AH$4:$AH$16</c:f>
              <c:numCache>
                <c:formatCode>0.0</c:formatCode>
                <c:ptCount val="13"/>
                <c:pt idx="0">
                  <c:v>914.03</c:v>
                </c:pt>
                <c:pt idx="1">
                  <c:v>1599.57</c:v>
                </c:pt>
                <c:pt idx="2">
                  <c:v>265.06</c:v>
                </c:pt>
                <c:pt idx="3">
                  <c:v>310.02</c:v>
                </c:pt>
                <c:pt idx="4">
                  <c:v>1433.31</c:v>
                </c:pt>
                <c:pt idx="5">
                  <c:v>1574.09</c:v>
                </c:pt>
                <c:pt idx="6">
                  <c:v>1640.36</c:v>
                </c:pt>
                <c:pt idx="7">
                  <c:v>2007.88</c:v>
                </c:pt>
                <c:pt idx="8">
                  <c:v>231.625</c:v>
                </c:pt>
                <c:pt idx="9">
                  <c:v>340.75</c:v>
                </c:pt>
                <c:pt idx="10">
                  <c:v>465</c:v>
                </c:pt>
                <c:pt idx="11">
                  <c:v>701.25</c:v>
                </c:pt>
                <c:pt idx="12">
                  <c:v>1007.75</c:v>
                </c:pt>
              </c:numCache>
            </c:numRef>
          </c:xVal>
          <c:yVal>
            <c:numRef>
              <c:f>дан!$AQ$4:$AQ$16</c:f>
              <c:numCache>
                <c:formatCode>General</c:formatCode>
                <c:ptCount val="13"/>
                <c:pt idx="0">
                  <c:v>59.1</c:v>
                </c:pt>
                <c:pt idx="2">
                  <c:v>10.3</c:v>
                </c:pt>
                <c:pt idx="3">
                  <c:v>29.9</c:v>
                </c:pt>
                <c:pt idx="6">
                  <c:v>81</c:v>
                </c:pt>
                <c:pt idx="7">
                  <c:v>107</c:v>
                </c:pt>
                <c:pt idx="9">
                  <c:v>17</c:v>
                </c:pt>
                <c:pt idx="10">
                  <c:v>24</c:v>
                </c:pt>
                <c:pt idx="11">
                  <c:v>45</c:v>
                </c:pt>
                <c:pt idx="12">
                  <c:v>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537-4B24-A25C-A70918675EFA}"/>
            </c:ext>
          </c:extLst>
        </c:ser>
        <c:ser>
          <c:idx val="1"/>
          <c:order val="1"/>
          <c:tx>
            <c:v>2</c:v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FFFF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xVal>
            <c:numRef>
              <c:f>дан!$AH$4:$AH$16</c:f>
              <c:numCache>
                <c:formatCode>0.0</c:formatCode>
                <c:ptCount val="13"/>
                <c:pt idx="0">
                  <c:v>914.03</c:v>
                </c:pt>
                <c:pt idx="1">
                  <c:v>1599.57</c:v>
                </c:pt>
                <c:pt idx="2">
                  <c:v>265.06</c:v>
                </c:pt>
                <c:pt idx="3">
                  <c:v>310.02</c:v>
                </c:pt>
                <c:pt idx="4">
                  <c:v>1433.31</c:v>
                </c:pt>
                <c:pt idx="5">
                  <c:v>1574.09</c:v>
                </c:pt>
                <c:pt idx="6">
                  <c:v>1640.36</c:v>
                </c:pt>
                <c:pt idx="7">
                  <c:v>2007.88</c:v>
                </c:pt>
                <c:pt idx="8">
                  <c:v>231.625</c:v>
                </c:pt>
                <c:pt idx="9">
                  <c:v>340.75</c:v>
                </c:pt>
                <c:pt idx="10">
                  <c:v>465</c:v>
                </c:pt>
                <c:pt idx="11">
                  <c:v>701.25</c:v>
                </c:pt>
                <c:pt idx="12">
                  <c:v>1007.75</c:v>
                </c:pt>
              </c:numCache>
            </c:numRef>
          </c:xVal>
          <c:yVal>
            <c:numRef>
              <c:f>дан!$AR$4:$AR$16</c:f>
              <c:numCache>
                <c:formatCode>General</c:formatCode>
                <c:ptCount val="13"/>
                <c:pt idx="1">
                  <c:v>12.2</c:v>
                </c:pt>
                <c:pt idx="4">
                  <c:v>8.4</c:v>
                </c:pt>
                <c:pt idx="5">
                  <c:v>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537-4B24-A25C-A70918675EFA}"/>
            </c:ext>
          </c:extLst>
        </c:ser>
        <c:ser>
          <c:idx val="0"/>
          <c:order val="2"/>
          <c:tx>
            <c:v>3</c:v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Лист1!$AN$3:$AN$36</c:f>
              <c:numCache>
                <c:formatCode>General</c:formatCode>
                <c:ptCount val="34"/>
                <c:pt idx="11" formatCode="0.0">
                  <c:v>65.2</c:v>
                </c:pt>
                <c:pt idx="14" formatCode="0.0">
                  <c:v>73.875</c:v>
                </c:pt>
                <c:pt idx="17" formatCode="0.0">
                  <c:v>126.125</c:v>
                </c:pt>
                <c:pt idx="21" formatCode="0.0">
                  <c:v>126.125</c:v>
                </c:pt>
                <c:pt idx="22" formatCode="0.0">
                  <c:v>172.875</c:v>
                </c:pt>
                <c:pt idx="32" formatCode="0.0">
                  <c:v>271</c:v>
                </c:pt>
                <c:pt idx="33" formatCode="0.0">
                  <c:v>147</c:v>
                </c:pt>
              </c:numCache>
            </c:numRef>
          </c:xVal>
          <c:yVal>
            <c:numRef>
              <c:f>Лист1!$AI$3:$AI$36</c:f>
              <c:numCache>
                <c:formatCode>General</c:formatCode>
                <c:ptCount val="34"/>
                <c:pt idx="32">
                  <c:v>20.362995594692773</c:v>
                </c:pt>
                <c:pt idx="33">
                  <c:v>4.1420224719057774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537-4B24-A25C-A70918675EFA}"/>
            </c:ext>
          </c:extLst>
        </c:ser>
        <c:ser>
          <c:idx val="2"/>
          <c:order val="3"/>
          <c:tx>
            <c:v>4</c:v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rgbClr val="FFFF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xVal>
            <c:numRef>
              <c:f>Лист2!$Q$2:$Q$8</c:f>
              <c:numCache>
                <c:formatCode>General</c:formatCode>
                <c:ptCount val="7"/>
                <c:pt idx="0">
                  <c:v>1078</c:v>
                </c:pt>
                <c:pt idx="1">
                  <c:v>785</c:v>
                </c:pt>
                <c:pt idx="2">
                  <c:v>208</c:v>
                </c:pt>
                <c:pt idx="3">
                  <c:v>562</c:v>
                </c:pt>
                <c:pt idx="4">
                  <c:v>487</c:v>
                </c:pt>
                <c:pt idx="5">
                  <c:v>614</c:v>
                </c:pt>
                <c:pt idx="6">
                  <c:v>788</c:v>
                </c:pt>
              </c:numCache>
            </c:numRef>
          </c:xVal>
          <c:yVal>
            <c:numRef>
              <c:f>Лист2!$N$2:$N$8</c:f>
              <c:numCache>
                <c:formatCode>General</c:formatCode>
                <c:ptCount val="7"/>
                <c:pt idx="1">
                  <c:v>6.91</c:v>
                </c:pt>
                <c:pt idx="2">
                  <c:v>8.02</c:v>
                </c:pt>
                <c:pt idx="3">
                  <c:v>12.07</c:v>
                </c:pt>
                <c:pt idx="4">
                  <c:v>4.7</c:v>
                </c:pt>
                <c:pt idx="5">
                  <c:v>8.6999999999999993</c:v>
                </c:pt>
                <c:pt idx="6">
                  <c:v>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537-4B24-A25C-A70918675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431232"/>
        <c:axId val="86437888"/>
      </c:scatterChart>
      <c:valAx>
        <c:axId val="86431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sz="14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Д</a:t>
                </a:r>
                <a:r>
                  <a:rPr lang="ru-RU" sz="1400" b="0" i="0" u="none" strike="noStrike" baseline="-2500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сумм</a:t>
                </a:r>
                <a:r>
                  <a:rPr lang="ru-RU" sz="14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, мгС/м</a:t>
                </a:r>
                <a:r>
                  <a:rPr lang="ru-RU" sz="1400" b="0" i="0" u="none" strike="noStrike" baseline="3000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ru-RU" sz="14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сут</a:t>
                </a:r>
              </a:p>
            </c:rich>
          </c:tx>
          <c:layout>
            <c:manualLayout>
              <c:xMode val="edge"/>
              <c:yMode val="edge"/>
              <c:x val="0.38746976526101645"/>
              <c:y val="0.8921848553977481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6437888"/>
        <c:crosses val="autoZero"/>
        <c:crossBetween val="midCat"/>
      </c:valAx>
      <c:valAx>
        <c:axId val="864378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975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4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выход Р</a:t>
                </a:r>
                <a:r>
                  <a:rPr lang="ru-RU" sz="1400" b="0" i="0" u="none" strike="noStrike" baseline="-2500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мин</a:t>
                </a:r>
                <a:r>
                  <a:rPr lang="ru-RU" sz="14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, мгР/м</a:t>
                </a:r>
                <a:r>
                  <a:rPr lang="ru-RU" sz="1400" b="0" i="0" u="none" strike="noStrike" baseline="3000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ru-RU" sz="14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сут</a:t>
                </a:r>
              </a:p>
            </c:rich>
          </c:tx>
          <c:layout>
            <c:manualLayout>
              <c:xMode val="edge"/>
              <c:yMode val="edge"/>
              <c:x val="2.6667539999328013E-2"/>
              <c:y val="0.1320336301420266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6431232"/>
        <c:crosses val="autoZero"/>
        <c:crossBetween val="midCat"/>
        <c:majorUnit val="40"/>
      </c:valAx>
      <c:spPr>
        <a:noFill/>
        <a:ln w="25400">
          <a:noFill/>
        </a:ln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83783628183778891"/>
          <c:y val="2.36062256236662E-2"/>
          <c:w val="6.3817148302078977E-2"/>
          <c:h val="0.67623261461476181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12700">
      <a:noFill/>
      <a:prstDash val="solid"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0.07346</cdr:x>
      <cdr:y>0</cdr:y>
    </cdr:from>
    <cdr:to>
      <cdr:x>0.13407</cdr:x>
      <cdr:y>0.05579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8432" y="0"/>
          <a:ext cx="361759" cy="286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0.04493</cdr:x>
      <cdr:y>1.9466E-7</cdr:y>
    </cdr:from>
    <cdr:to>
      <cdr:x>0.12765</cdr:x>
      <cdr:y>0.0528</cdr:y>
    </cdr:to>
    <cdr:sp macro="" textlink="">
      <cdr:nvSpPr>
        <cdr:cNvPr id="2" name="TextBox 1"/>
        <cdr:cNvSpPr txBox="1"/>
      </cdr:nvSpPr>
      <cdr:spPr>
        <a:xfrm xmlns:a="http://schemas.openxmlformats.org/drawingml/2006/main" flipV="1">
          <a:off x="251225" y="1"/>
          <a:ext cx="462557" cy="271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1BE16-1A0E-4392-87EC-7D2194325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3797E1-80A1-45C7-BC82-A2DDB63E8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0CA6-22DA-44A4-96DB-8A9139063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A212-8DAA-441C-B152-FED4580159CC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B572C4-D667-472B-AB41-3BA667C1A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381917-1C48-4EEB-8265-BEC3E29C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D4EF-6DF4-488E-AADC-2684D78A0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8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00EEF-1306-4DFF-B21C-D69B239C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965FFB-6021-49F4-9169-9C5893356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A6FDD1-D982-4CF1-B2E0-6BB14F18C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A212-8DAA-441C-B152-FED4580159CC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AEBD00-56D4-4277-9B35-8623CE7D3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97F69-A6E5-44F8-969A-FD9D669D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D4EF-6DF4-488E-AADC-2684D78A0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13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8AA96D-6B90-4B50-9555-E89EA3BD1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B86A9B-F296-4658-AC9E-4E4642BEA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8676DA-E35B-46CB-80A4-5273CB1F5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A212-8DAA-441C-B152-FED4580159CC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EB4A6-32C4-4F71-BD90-B735949F4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445015-17CA-4940-AB4A-F8A06638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D4EF-6DF4-488E-AADC-2684D78A0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39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2C2C6-2345-42D1-8363-96D6DC60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1EF83-4B3B-41E3-8FDB-84E453456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3FCBF-CE18-4D78-919F-FB86B502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A212-8DAA-441C-B152-FED4580159CC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F1AF3B-6550-4E4C-A533-928076AE7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44A303-3B65-4FAB-A15C-946082DA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D4EF-6DF4-488E-AADC-2684D78A0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5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B1ECD-284B-4266-806A-26C5BDD2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B829C6-101D-4826-AAF3-476D3DDB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3E73B0-282E-48E4-849F-8B01D527B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A212-8DAA-441C-B152-FED4580159CC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197DF3-745B-4EF0-ADD4-C71F018D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8C4717-4DD9-41A0-AE85-0C16A2CB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D4EF-6DF4-488E-AADC-2684D78A0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4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95711-9F90-4E47-AFEB-8BA5BDCE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24883E-8193-4413-A95F-0158628F8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B2BE6-615A-4B95-BD50-ECE5E90ED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305F-CCE8-42E7-A369-AAA51844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A212-8DAA-441C-B152-FED4580159CC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611044-3B33-4130-A3CE-2D450B01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9E9191-F434-46EE-B556-6A06222A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D4EF-6DF4-488E-AADC-2684D78A0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1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CC0E3-EA8B-40A6-87B5-2D6D53D7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00A43-D5E7-485C-A5C9-8C2FAE162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5283E9-6333-4B5C-ABBB-2017A0C80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7260DC-C222-4A9E-9539-2394AB580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A42778-A283-46F3-9770-A4EC885E4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A40E1C-B0C3-43DD-B805-2B00980DD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A212-8DAA-441C-B152-FED4580159CC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0F2B1E-E775-4EB8-83D3-8F39C3406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3862F0-0137-4E61-B6BC-D06DCA63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D4EF-6DF4-488E-AADC-2684D78A0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1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1F8DB-8B37-429B-A303-8CE3C5DC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5D56C8-2246-40D5-8451-CF533CA04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A212-8DAA-441C-B152-FED4580159CC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1CEFA5-129E-4F31-BB83-04B6DF4C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BF2700-618E-424B-89BB-834DE0C5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D4EF-6DF4-488E-AADC-2684D78A0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5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C0D32E-4C08-4401-9395-35AB42A23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A212-8DAA-441C-B152-FED4580159CC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95766D-76D2-413D-91C3-C76C09D7E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43A5E4-A4E6-4019-9C22-F33492DF1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D4EF-6DF4-488E-AADC-2684D78A0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2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1D6E9-7AA1-42BA-B42D-FB3E75266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C0ABB1-59AE-41D8-90F8-8AA65C4F5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38DCA1-7448-40D9-A4F8-12DBA9105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EF68E3-7AAB-4C9F-9EE5-A954A26D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A212-8DAA-441C-B152-FED4580159CC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96CD6E-A5F0-41AD-A75F-4A5DB360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7A505A-20EA-4645-9B59-15A59092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D4EF-6DF4-488E-AADC-2684D78A0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08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2DD93-237E-4D8B-8BB9-E548A67F1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85450A-7F7C-4CE8-8642-3044882B9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C7E361-E348-48DD-8DD3-9AF530F59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56DFCF-62C2-4821-9DBD-DB94E1BBF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A212-8DAA-441C-B152-FED4580159CC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69785C-69E7-4E59-BE56-AF107B9B7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90A7BB-2DBE-4321-916D-13E0A792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D4EF-6DF4-488E-AADC-2684D78A0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5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8A4FE-6BE2-414F-B691-D90765F7E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8451A1-2C74-49BB-A025-5519D41D1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7F487D-2488-45F5-BD24-0A03A3C36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7A212-8DAA-441C-B152-FED4580159CC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7074B1-E389-4065-84B4-DE77A4C72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9851A-F303-494D-9972-0D96E96A8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4D4EF-6DF4-488E-AADC-2684D78A0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37D3E-A10D-4C00-983E-9F8D6BC90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84" y="535576"/>
            <a:ext cx="11652068" cy="2606207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РЕЗУЛЬТАТЫ ИССЛЕДОВАНИЯ ВНУТРИВОДОЕМНЫХ ПРОЦЕССОВ ИВАНЬКОВСКОГО ВОДОХРАНИЛИЩА В РАЗЛИЧНЫЕ ГОДЫ И СЕЗОНЫ</a:t>
            </a:r>
            <a:br>
              <a:rPr lang="ru-RU" sz="32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Times New Roman" panose="02020603050405020304" pitchFamily="18" charset="0"/>
              </a:rPr>
            </a:br>
            <a:endParaRPr lang="ru-RU" sz="32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80F5BF-8276-4ADA-A5A2-06B169ACC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544" y="2830804"/>
            <a:ext cx="11095418" cy="301082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200" b="1" dirty="0">
                <a:solidFill>
                  <a:srgbClr val="7030A0"/>
                </a:solidFill>
                <a:latin typeface="Helvetica Neue"/>
              </a:rPr>
              <a:t>М. Г. Гречушникова</a:t>
            </a:r>
            <a:r>
              <a:rPr lang="ru-RU" sz="2200" b="1" baseline="30000" dirty="0">
                <a:solidFill>
                  <a:srgbClr val="7030A0"/>
                </a:solidFill>
                <a:latin typeface="Helvetica Neue"/>
              </a:rPr>
              <a:t>1,2</a:t>
            </a:r>
            <a:r>
              <a:rPr lang="ru-RU" sz="2200" b="1" dirty="0">
                <a:solidFill>
                  <a:srgbClr val="7030A0"/>
                </a:solidFill>
                <a:latin typeface="Helvetica Neue"/>
              </a:rPr>
              <a:t>, И. Л. Григорьева</a:t>
            </a:r>
            <a:r>
              <a:rPr lang="ru-RU" sz="2200" b="1" baseline="30000" dirty="0">
                <a:solidFill>
                  <a:srgbClr val="7030A0"/>
                </a:solidFill>
                <a:latin typeface="Helvetica Neue"/>
              </a:rPr>
              <a:t>3*</a:t>
            </a:r>
            <a:r>
              <a:rPr lang="ru-RU" sz="2200" b="1" dirty="0">
                <a:solidFill>
                  <a:srgbClr val="7030A0"/>
                </a:solidFill>
                <a:latin typeface="Helvetica Neue"/>
              </a:rPr>
              <a:t>, Д. В. Ломова</a:t>
            </a:r>
            <a:r>
              <a:rPr lang="ru-RU" sz="2200" b="1" baseline="30000" dirty="0">
                <a:solidFill>
                  <a:srgbClr val="7030A0"/>
                </a:solidFill>
                <a:latin typeface="Helvetica Neue"/>
              </a:rPr>
              <a:t>2</a:t>
            </a:r>
            <a:r>
              <a:rPr lang="ru-RU" sz="2200" b="1" dirty="0">
                <a:solidFill>
                  <a:srgbClr val="7030A0"/>
                </a:solidFill>
                <a:latin typeface="Helvetica Neue"/>
              </a:rPr>
              <a:t>, Е. Р. Кременецкая</a:t>
            </a:r>
            <a:r>
              <a:rPr lang="ru-RU" sz="2200" b="1" baseline="30000" dirty="0">
                <a:solidFill>
                  <a:srgbClr val="7030A0"/>
                </a:solidFill>
                <a:latin typeface="Helvetica Neue"/>
              </a:rPr>
              <a:t>2</a:t>
            </a:r>
            <a:r>
              <a:rPr lang="ru-RU" sz="2200" b="1" dirty="0">
                <a:solidFill>
                  <a:srgbClr val="7030A0"/>
                </a:solidFill>
                <a:latin typeface="Helvetica Neue"/>
              </a:rPr>
              <a:t>, </a:t>
            </a:r>
          </a:p>
          <a:p>
            <a:r>
              <a:rPr lang="ru-RU" sz="2200" b="1" dirty="0">
                <a:solidFill>
                  <a:srgbClr val="7030A0"/>
                </a:solidFill>
                <a:latin typeface="Helvetica Neue"/>
              </a:rPr>
              <a:t>А. Б. Комиссаров</a:t>
            </a:r>
            <a:r>
              <a:rPr lang="ru-RU" sz="2200" b="1" baseline="30000" dirty="0">
                <a:solidFill>
                  <a:srgbClr val="7030A0"/>
                </a:solidFill>
                <a:latin typeface="Helvetica Neue"/>
              </a:rPr>
              <a:t>3</a:t>
            </a:r>
            <a:r>
              <a:rPr lang="ru-RU" sz="2200" b="1" dirty="0">
                <a:solidFill>
                  <a:srgbClr val="7030A0"/>
                </a:solidFill>
                <a:latin typeface="Helvetica Neue"/>
              </a:rPr>
              <a:t>, Л. П. Федорова</a:t>
            </a:r>
            <a:r>
              <a:rPr lang="ru-RU" sz="2200" b="1" baseline="30000" dirty="0">
                <a:solidFill>
                  <a:srgbClr val="7030A0"/>
                </a:solidFill>
                <a:latin typeface="Helvetica Neue"/>
              </a:rPr>
              <a:t>3</a:t>
            </a:r>
            <a:r>
              <a:rPr lang="ru-RU" sz="2200" b="1" dirty="0">
                <a:solidFill>
                  <a:srgbClr val="7030A0"/>
                </a:solidFill>
                <a:latin typeface="Helvetica Neue"/>
              </a:rPr>
              <a:t>, В. А. Ломов</a:t>
            </a:r>
            <a:r>
              <a:rPr lang="ru-RU" sz="2200" b="1" baseline="30000" dirty="0">
                <a:solidFill>
                  <a:srgbClr val="7030A0"/>
                </a:solidFill>
                <a:latin typeface="Helvetica Neue"/>
              </a:rPr>
              <a:t>1</a:t>
            </a:r>
            <a:r>
              <a:rPr lang="ru-RU" sz="2200" b="1" dirty="0">
                <a:solidFill>
                  <a:srgbClr val="7030A0"/>
                </a:solidFill>
                <a:latin typeface="Helvetica Neue"/>
              </a:rPr>
              <a:t>, Е. А. Чекмарева</a:t>
            </a:r>
            <a:r>
              <a:rPr lang="ru-RU" sz="2200" b="1" baseline="30000" dirty="0">
                <a:solidFill>
                  <a:srgbClr val="7030A0"/>
                </a:solidFill>
                <a:latin typeface="Helvetica Neue"/>
              </a:rPr>
              <a:t>3</a:t>
            </a:r>
            <a:r>
              <a:rPr lang="ru-RU" sz="2200" b="1" dirty="0">
                <a:solidFill>
                  <a:srgbClr val="7030A0"/>
                </a:solidFill>
                <a:latin typeface="Helvetica Neue"/>
              </a:rPr>
              <a:t>, </a:t>
            </a:r>
          </a:p>
          <a:p>
            <a:r>
              <a:rPr lang="ru-RU" sz="2200" b="1" dirty="0">
                <a:solidFill>
                  <a:srgbClr val="7030A0"/>
                </a:solidFill>
                <a:latin typeface="Helvetica Neue"/>
              </a:rPr>
              <a:t>Н .Ю. Панкова</a:t>
            </a:r>
            <a:r>
              <a:rPr lang="ru-RU" sz="2200" b="1" baseline="30000" dirty="0">
                <a:solidFill>
                  <a:srgbClr val="7030A0"/>
                </a:solidFill>
                <a:latin typeface="Helvetica Neue"/>
              </a:rPr>
              <a:t>3</a:t>
            </a:r>
            <a:r>
              <a:rPr lang="ru-RU" sz="2200" b="1" dirty="0">
                <a:solidFill>
                  <a:srgbClr val="7030A0"/>
                </a:solidFill>
                <a:latin typeface="Helvetica Neue"/>
              </a:rPr>
              <a:t>, П. Н. Терский</a:t>
            </a:r>
            <a:r>
              <a:rPr lang="ru-RU" sz="2200" b="1" baseline="30000" dirty="0">
                <a:solidFill>
                  <a:srgbClr val="7030A0"/>
                </a:solidFill>
                <a:latin typeface="Helvetica Neue"/>
              </a:rPr>
              <a:t>2</a:t>
            </a:r>
            <a:endParaRPr lang="en-US" sz="2200" b="1" dirty="0">
              <a:solidFill>
                <a:srgbClr val="7030A0"/>
              </a:solidFill>
              <a:latin typeface="Helvetica Neue"/>
              <a:ea typeface="Times New Roman" panose="02020603050405020304" pitchFamily="18" charset="0"/>
            </a:endParaRPr>
          </a:p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</a:t>
            </a:r>
            <a:r>
              <a:rPr lang="ru-RU" sz="16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1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Географический факультет МГУ имени М.В. Ломоносова,119991, Москва, ГСП- Ленинские горы, МГУ имени М.В. Ломоносова, Географический факультет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r>
              <a:rPr lang="ru-RU" sz="16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2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Институт водных проблем РАН, 119333, Москва, ул. Губкина, д.3.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r>
              <a:rPr lang="ru-RU" sz="16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3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Институт водных проблем РАН,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Иваньковская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научно-исследовательская станция171251, Тверская область, г. Конаково, ул.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Белавинская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д. 61-а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Irina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_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G</a:t>
            </a:r>
            <a:r>
              <a:rPr lang="de-DE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rigorieva@list.ru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A3464-33B2-40A8-B1CB-121724AB9B79}"/>
              </a:ext>
            </a:extLst>
          </p:cNvPr>
          <p:cNvSpPr txBox="1"/>
          <p:nvPr/>
        </p:nvSpPr>
        <p:spPr>
          <a:xfrm>
            <a:off x="526311" y="6174278"/>
            <a:ext cx="10529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600" b="1" i="1" dirty="0">
                <a:effectLst/>
                <a:latin typeface="Helvetica Neue"/>
                <a:ea typeface="Times New Roman" panose="02020603050405020304" pitchFamily="18" charset="0"/>
              </a:rPr>
              <a:t>Р</a:t>
            </a:r>
            <a:r>
              <a:rPr lang="ru-RU" sz="1600" b="1" i="1" dirty="0">
                <a:solidFill>
                  <a:srgbClr val="000000"/>
                </a:solidFill>
                <a:effectLst/>
                <a:latin typeface="Helvetica Neue"/>
                <a:ea typeface="Times New Roman" panose="02020603050405020304" pitchFamily="18" charset="0"/>
              </a:rPr>
              <a:t>абота выполнена в рамках темы </a:t>
            </a:r>
            <a:r>
              <a:rPr lang="ru-RU" sz="1600" b="1" i="1" dirty="0">
                <a:effectLst/>
                <a:latin typeface="Helvetica Neue"/>
                <a:ea typeface="Times New Roman" panose="02020603050405020304" pitchFamily="18" charset="0"/>
              </a:rPr>
              <a:t>№ FMWZ-2022-0002 Государственного задания ИВП РАН.</a:t>
            </a:r>
            <a:endParaRPr lang="ru-RU" sz="1600" b="1" dirty="0">
              <a:effectLst/>
              <a:latin typeface="Helvetica Neue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91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72348"/>
            <a:ext cx="119009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b="1" dirty="0">
              <a:latin typeface="Helvetica Neu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В международной практике для питьевой воды средние значения органического углерода установлены в пределах </a:t>
            </a:r>
            <a:r>
              <a:rPr lang="ru-RU" sz="2000" b="1" u="sng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от 2 до 4 мг/л</a:t>
            </a:r>
            <a:r>
              <a:rPr lang="ru-RU" sz="20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. В РФ </a:t>
            </a:r>
            <a:r>
              <a:rPr lang="ru-RU" sz="2000" b="1" dirty="0" err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baseline="-25000" dirty="0" err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орг</a:t>
            </a:r>
            <a:r>
              <a:rPr lang="ru-RU" sz="20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 является одним из показателей качества бутилированной воды согласно СанПиН 2.1.4.1116A 2002. </a:t>
            </a:r>
          </a:p>
          <a:p>
            <a:pPr indent="273050" algn="just">
              <a:spcAft>
                <a:spcPts val="0"/>
              </a:spcAft>
            </a:pPr>
            <a:r>
              <a:rPr lang="ru-RU" sz="20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Для воды высшей категории предельное значение </a:t>
            </a:r>
            <a:r>
              <a:rPr lang="ru-RU" sz="2000" b="1" dirty="0" err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baseline="-25000" dirty="0" err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орг</a:t>
            </a:r>
            <a:r>
              <a:rPr lang="ru-RU" sz="20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 составляет </a:t>
            </a:r>
            <a:r>
              <a:rPr lang="ru-RU" sz="2000" b="1" u="sng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5 мг/л</a:t>
            </a:r>
            <a:r>
              <a:rPr lang="ru-RU" sz="20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, для первой</a:t>
            </a:r>
          </a:p>
          <a:p>
            <a:pPr indent="273050" algn="just">
              <a:spcAft>
                <a:spcPts val="0"/>
              </a:spcAft>
            </a:pPr>
            <a:r>
              <a:rPr lang="ru-RU" sz="20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категории — </a:t>
            </a:r>
            <a:r>
              <a:rPr lang="ru-RU" sz="2000" b="1" u="sng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10 мг/л</a:t>
            </a:r>
            <a:r>
              <a:rPr lang="ru-RU" sz="20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b="1" dirty="0">
              <a:latin typeface="Helvetica Neu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  в воде водохранилища и канала им. Москвы зафиксированы концентрации растворенного </a:t>
            </a:r>
            <a:r>
              <a:rPr lang="ru-RU" sz="2000" b="1" dirty="0" err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baseline="-25000" dirty="0" err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орг</a:t>
            </a:r>
            <a:r>
              <a:rPr lang="ru-RU" sz="20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превышающие предельные значения </a:t>
            </a:r>
            <a:r>
              <a:rPr lang="ru-RU" sz="20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для питьевой воды, принятые как в нашей стране, так и за рубежом, и свидетельствующие о высокой органической нагрузке на </a:t>
            </a:r>
            <a:r>
              <a:rPr lang="ru-RU" sz="2000" b="1" dirty="0" err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Иваньковское</a:t>
            </a:r>
            <a:r>
              <a:rPr lang="ru-RU" sz="20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 водохранилище даже в зимний период.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50" y="0"/>
            <a:ext cx="3257550" cy="3200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0" y="645855"/>
            <a:ext cx="8256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Впервые проведенные измерения содержания </a:t>
            </a:r>
            <a:r>
              <a:rPr lang="ru-RU" sz="2000" b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органического углерода (</a:t>
            </a:r>
            <a:r>
              <a:rPr lang="ru-RU" sz="2000" b="1" dirty="0" err="1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baseline="-25000" dirty="0" err="1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орг</a:t>
            </a:r>
            <a:r>
              <a:rPr lang="ru-RU" sz="2000" b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 показали, что значения его концентрации в водохранилище сравнительно </a:t>
            </a:r>
            <a:r>
              <a:rPr lang="ru-RU" sz="2000" b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высоки</a:t>
            </a:r>
            <a:r>
              <a:rPr lang="ru-RU" sz="20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 из-за притока с заболоченного водосбора.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b="1" dirty="0">
              <a:latin typeface="Helvetica Neu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В воде, поступающей в канал имени Москвы, концентрация растворенного </a:t>
            </a:r>
            <a:r>
              <a:rPr lang="ru-RU" sz="2000" b="1" dirty="0" err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baseline="-25000" dirty="0" err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орг</a:t>
            </a:r>
            <a:r>
              <a:rPr lang="ru-RU" sz="20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 в марте 2023 г. составила </a:t>
            </a:r>
            <a:r>
              <a:rPr lang="ru-RU" sz="2000" b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17 мг/л</a:t>
            </a:r>
            <a:r>
              <a:rPr lang="ru-RU" sz="20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, в мае – </a:t>
            </a:r>
            <a:r>
              <a:rPr lang="ru-RU" sz="2000" b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15 мг/л</a:t>
            </a:r>
            <a:r>
              <a:rPr lang="ru-RU" sz="20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9263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3135" t="23776" r="32817" b="59293"/>
          <a:stretch/>
        </p:blipFill>
        <p:spPr>
          <a:xfrm>
            <a:off x="87313" y="2130331"/>
            <a:ext cx="6280825" cy="19311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3135" t="49539" r="32817" b="33671"/>
          <a:stretch/>
        </p:blipFill>
        <p:spPr>
          <a:xfrm>
            <a:off x="5395668" y="4725430"/>
            <a:ext cx="6738255" cy="202759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657" y="1438222"/>
            <a:ext cx="6324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i="1" kern="100" dirty="0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Изменение численности фитопланктона по акватории </a:t>
            </a:r>
            <a:r>
              <a:rPr lang="ru-RU" sz="1200" b="1" i="1" kern="100" dirty="0" err="1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Иваньковского</a:t>
            </a:r>
            <a:r>
              <a:rPr lang="ru-RU" sz="1200" b="1" i="1" kern="100" dirty="0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 </a:t>
            </a:r>
            <a:r>
              <a:rPr lang="ru-RU" sz="1200" b="1" i="1" kern="100" dirty="0" err="1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вдхр</a:t>
            </a:r>
            <a:r>
              <a:rPr lang="ru-RU" sz="1200" b="1" i="1" kern="100" dirty="0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., </a:t>
            </a:r>
          </a:p>
          <a:p>
            <a:pPr algn="ctr">
              <a:spcAft>
                <a:spcPts val="0"/>
              </a:spcAft>
            </a:pPr>
            <a:r>
              <a:rPr lang="ru-RU" sz="1200" b="1" i="1" kern="100" dirty="0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поверхностный слой, </a:t>
            </a:r>
            <a:r>
              <a:rPr lang="ru-RU" sz="1200" b="1" i="1" kern="100" dirty="0" err="1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тыс.кл</a:t>
            </a:r>
            <a:r>
              <a:rPr lang="ru-RU" sz="1200" b="1" i="1" kern="100" dirty="0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/л; числитель — диапазон по станциям отбора, </a:t>
            </a:r>
          </a:p>
          <a:p>
            <a:pPr algn="ctr">
              <a:spcAft>
                <a:spcPts val="0"/>
              </a:spcAft>
            </a:pPr>
            <a:r>
              <a:rPr lang="ru-RU" sz="1200" b="1" i="1" kern="100" dirty="0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знаменатель — среднее по станциям</a:t>
            </a:r>
            <a:endParaRPr lang="ru-RU" sz="1200" i="1" kern="100" dirty="0">
              <a:latin typeface="Helvetica Neue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/>
          <a:srcRect l="33135" t="73596" r="48400" b="11321"/>
          <a:stretch/>
        </p:blipFill>
        <p:spPr>
          <a:xfrm>
            <a:off x="87313" y="4725430"/>
            <a:ext cx="4940272" cy="202759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485829" y="4116210"/>
            <a:ext cx="6550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i="1" kern="100" dirty="0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Изменение биомассы фитопланктона по акватории </a:t>
            </a:r>
            <a:r>
              <a:rPr lang="ru-RU" sz="1200" b="1" i="1" kern="100" dirty="0" err="1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Иваньковского</a:t>
            </a:r>
            <a:r>
              <a:rPr lang="ru-RU" sz="1200" b="1" i="1" kern="100" dirty="0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 водохранилища, поверхностный слой, мг/л; числитель — диапазон по станциям отбора, знаменатель — среднее по станциям</a:t>
            </a:r>
            <a:endParaRPr lang="ru-RU" sz="1200" i="1" kern="100" dirty="0">
              <a:latin typeface="Helvetica Neue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6688" y="4107265"/>
            <a:ext cx="4781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i="1" kern="100" dirty="0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Индексы </a:t>
            </a:r>
            <a:r>
              <a:rPr lang="ru-RU" sz="1200" b="1" i="1" kern="100" dirty="0" err="1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сапробности</a:t>
            </a:r>
            <a:r>
              <a:rPr lang="ru-RU" sz="1200" b="1" i="1" kern="100" dirty="0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 и Шеннона, поверх. слой; числитель — изменение по станциям, </a:t>
            </a:r>
          </a:p>
          <a:p>
            <a:pPr algn="ctr">
              <a:spcAft>
                <a:spcPts val="0"/>
              </a:spcAft>
            </a:pPr>
            <a:r>
              <a:rPr lang="ru-RU" sz="1200" b="1" i="1" kern="100" dirty="0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знаменатель — среднее по водохранилищу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729F6D10-808E-4BEB-993E-8839170BB69E}"/>
              </a:ext>
            </a:extLst>
          </p:cNvPr>
          <p:cNvSpPr txBox="1">
            <a:spLocks/>
          </p:cNvSpPr>
          <p:nvPr/>
        </p:nvSpPr>
        <p:spPr>
          <a:xfrm>
            <a:off x="-70862" y="0"/>
            <a:ext cx="12262862" cy="6207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n-ea"/>
                <a:cs typeface="+mn-cs"/>
              </a:rPr>
              <a:t> Исследования </a:t>
            </a:r>
            <a:r>
              <a:rPr lang="ru-RU" alt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n-ea"/>
                <a:cs typeface="+mn-cs"/>
              </a:rPr>
              <a:t>альгофлоры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n-ea"/>
                <a:cs typeface="+mn-cs"/>
              </a:rPr>
              <a:t> планктона </a:t>
            </a:r>
            <a:r>
              <a:rPr lang="ru-RU" alt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n-ea"/>
                <a:cs typeface="+mn-cs"/>
              </a:rPr>
              <a:t>Иваньковского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n-ea"/>
                <a:cs typeface="+mn-cs"/>
              </a:rPr>
              <a:t> водохранилища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77161" y="675695"/>
            <a:ext cx="5635745" cy="310854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latin typeface="Helvetica Neue"/>
                <a:ea typeface="Times New Roman" panose="02020603050405020304" pitchFamily="18" charset="0"/>
              </a:rPr>
              <a:t>        Основа флоры - облигатные </a:t>
            </a:r>
            <a:r>
              <a:rPr lang="ru-RU" sz="1400" b="1" dirty="0" err="1">
                <a:latin typeface="Helvetica Neue"/>
                <a:ea typeface="Times New Roman" panose="02020603050405020304" pitchFamily="18" charset="0"/>
              </a:rPr>
              <a:t>планктёры</a:t>
            </a:r>
            <a:r>
              <a:rPr lang="ru-RU" sz="1400" b="1" dirty="0">
                <a:latin typeface="Helvetica Neue"/>
                <a:ea typeface="Times New Roman" panose="02020603050405020304" pitchFamily="18" charset="0"/>
              </a:rPr>
              <a:t> и </a:t>
            </a:r>
            <a:r>
              <a:rPr lang="ru-RU" sz="1400" b="1" dirty="0" err="1">
                <a:latin typeface="Helvetica Neue"/>
                <a:ea typeface="Times New Roman" panose="02020603050405020304" pitchFamily="18" charset="0"/>
              </a:rPr>
              <a:t>планктёры-обрастатели</a:t>
            </a:r>
            <a:r>
              <a:rPr lang="ru-RU" sz="1400" b="1" dirty="0">
                <a:latin typeface="Helvetica Neue"/>
                <a:ea typeface="Times New Roman" panose="02020603050405020304" pitchFamily="18" charset="0"/>
              </a:rPr>
              <a:t> (51 % и 30 % соотв.), космополитные организмы (97 %), индифферентные к минерализации воды и рН окружающей среды (81 % и 80 % соответственно). 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latin typeface="Helvetica Neue"/>
                <a:ea typeface="Times New Roman" panose="02020603050405020304" pitchFamily="18" charset="0"/>
              </a:rPr>
              <a:t>По отношению к степени органического загрязнения выделялись β-</a:t>
            </a:r>
            <a:r>
              <a:rPr lang="ru-RU" sz="1400" b="1" dirty="0" err="1">
                <a:latin typeface="Helvetica Neue"/>
                <a:ea typeface="Times New Roman" panose="02020603050405020304" pitchFamily="18" charset="0"/>
              </a:rPr>
              <a:t>мезосапробы</a:t>
            </a:r>
            <a:r>
              <a:rPr lang="ru-RU" sz="1400" b="1" dirty="0">
                <a:latin typeface="Helvetica Neue"/>
                <a:ea typeface="Times New Roman" panose="02020603050405020304" pitchFamily="18" charset="0"/>
              </a:rPr>
              <a:t> (53 %), показателей загрязнённых и грязных вод — 18 %, чистых вод — 27 %. 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latin typeface="Helvetica Neue"/>
                <a:ea typeface="Times New Roman" panose="02020603050405020304" pitchFamily="18" charset="0"/>
              </a:rPr>
              <a:t>Индекс </a:t>
            </a:r>
            <a:r>
              <a:rPr lang="ru-RU" sz="1400" b="1" dirty="0" err="1">
                <a:latin typeface="Helvetica Neue"/>
                <a:ea typeface="Times New Roman" panose="02020603050405020304" pitchFamily="18" charset="0"/>
              </a:rPr>
              <a:t>сапробности</a:t>
            </a:r>
            <a:r>
              <a:rPr lang="ru-RU" sz="1400" b="1" dirty="0">
                <a:latin typeface="Helvetica Neue"/>
                <a:ea typeface="Times New Roman" panose="02020603050405020304" pitchFamily="18" charset="0"/>
              </a:rPr>
              <a:t>: в авг. 2022 г. - от 1.91 до 2.14, в авг. 2021 г. - 1.74-2.13, в авг. 2020 г. — 1.91-2.10 (вода «умеренно-загрязнённая», относится к 3-му классу качества).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latin typeface="Helvetica Neue"/>
                <a:ea typeface="Times New Roman" panose="02020603050405020304" pitchFamily="18" charset="0"/>
              </a:rPr>
              <a:t>Индекс биологического разнообразия Шеннона: в авг. 2022 г. изменялся от 3.43 до 4.29, что выше данных за 2020-2021 гг. (0.99-3.43 в 2020 г. и 3.24-3.75 в 2021 г.).</a:t>
            </a:r>
          </a:p>
        </p:txBody>
      </p:sp>
      <p:sp>
        <p:nvSpPr>
          <p:cNvPr id="15" name="Стрелка: вправо 66">
            <a:extLst>
              <a:ext uri="{FF2B5EF4-FFF2-40B4-BE49-F238E27FC236}">
                <a16:creationId xmlns:a16="http://schemas.microsoft.com/office/drawing/2014/main" id="{FC56608C-3134-4CF7-A8B0-A4D91ADF1513}"/>
              </a:ext>
            </a:extLst>
          </p:cNvPr>
          <p:cNvSpPr/>
          <p:nvPr/>
        </p:nvSpPr>
        <p:spPr bwMode="auto">
          <a:xfrm>
            <a:off x="6728884" y="667517"/>
            <a:ext cx="357716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688" y="545992"/>
            <a:ext cx="6394393" cy="73866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1400" b="1" dirty="0">
                <a:latin typeface="Helvetica Neue"/>
                <a:ea typeface="Times New Roman" panose="02020603050405020304" pitchFamily="18" charset="0"/>
              </a:rPr>
              <a:t>        </a:t>
            </a:r>
            <a:r>
              <a:rPr lang="ru-RU" sz="1400" b="1" dirty="0">
                <a:latin typeface="Helvetica Neue"/>
              </a:rPr>
              <a:t> В 2022 г. обнаружено всего 194 вида и разновидности водорослей из 9-и отделов, </a:t>
            </a:r>
            <a:endParaRPr lang="ru-RU" sz="1400" dirty="0">
              <a:latin typeface="Helvetica Neue"/>
            </a:endParaRPr>
          </a:p>
          <a:p>
            <a:r>
              <a:rPr lang="ru-RU" sz="1400" b="1" dirty="0">
                <a:latin typeface="Helvetica Neue"/>
              </a:rPr>
              <a:t>это в 2 раза ниже таксономического разнообразия в 2020-2021 гг.</a:t>
            </a:r>
            <a:endParaRPr lang="ru-RU" sz="1400" b="1" dirty="0">
              <a:latin typeface="Helvetica Neue"/>
              <a:ea typeface="Times New Roman" panose="02020603050405020304" pitchFamily="18" charset="0"/>
            </a:endParaRPr>
          </a:p>
        </p:txBody>
      </p:sp>
      <p:sp>
        <p:nvSpPr>
          <p:cNvPr id="22" name="Стрелка: вправо 66">
            <a:extLst>
              <a:ext uri="{FF2B5EF4-FFF2-40B4-BE49-F238E27FC236}">
                <a16:creationId xmlns:a16="http://schemas.microsoft.com/office/drawing/2014/main" id="{FC56608C-3134-4CF7-A8B0-A4D91ADF1513}"/>
              </a:ext>
            </a:extLst>
          </p:cNvPr>
          <p:cNvSpPr/>
          <p:nvPr/>
        </p:nvSpPr>
        <p:spPr bwMode="auto">
          <a:xfrm>
            <a:off x="272453" y="563280"/>
            <a:ext cx="357716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650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25" y="369336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Helvetica Neue"/>
              </a:rPr>
              <a:t>Доля основных отделов в формировании общей численности фитопланктона на станциях исследования </a:t>
            </a:r>
            <a:r>
              <a:rPr lang="ru-RU" sz="1600" b="1" i="1" dirty="0" err="1">
                <a:latin typeface="Helvetica Neue"/>
              </a:rPr>
              <a:t>Иваньковского</a:t>
            </a:r>
            <a:r>
              <a:rPr lang="ru-RU" sz="1600" b="1" i="1" dirty="0">
                <a:latin typeface="Helvetica Neue"/>
              </a:rPr>
              <a:t> </a:t>
            </a:r>
            <a:r>
              <a:rPr lang="ru-RU" sz="1600" b="1" i="1" dirty="0" err="1">
                <a:latin typeface="Helvetica Neue"/>
              </a:rPr>
              <a:t>вдхр</a:t>
            </a:r>
            <a:r>
              <a:rPr lang="ru-RU" sz="1600" b="1" i="1" dirty="0">
                <a:latin typeface="Helvetica Neue"/>
              </a:rPr>
              <a:t>. 13-14 марта 2023 г.</a:t>
            </a:r>
          </a:p>
        </p:txBody>
      </p:sp>
      <p:pic>
        <p:nvPicPr>
          <p:cNvPr id="7" name="Изображение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6123660" y="251032"/>
            <a:ext cx="5900382" cy="34475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6025851" y="369854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i="1" kern="100" dirty="0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Изменение общей численности и общей биомассы фитопланктона на станциях исследования </a:t>
            </a:r>
            <a:r>
              <a:rPr lang="ru-RU" sz="1600" b="1" i="1" kern="100" dirty="0" err="1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Иваньковского</a:t>
            </a:r>
            <a:r>
              <a:rPr lang="ru-RU" sz="1600" b="1" i="1" kern="100" dirty="0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 </a:t>
            </a:r>
            <a:r>
              <a:rPr lang="ru-RU" sz="1600" b="1" i="1" kern="100" dirty="0" err="1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вдхр</a:t>
            </a:r>
            <a:r>
              <a:rPr lang="ru-RU" sz="1600" b="1" i="1" kern="100" dirty="0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. 13-14 марта 2023 г.</a:t>
            </a:r>
          </a:p>
        </p:txBody>
      </p:sp>
      <p:pic>
        <p:nvPicPr>
          <p:cNvPr id="9" name="Изображение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04715" y="251032"/>
            <a:ext cx="5868275" cy="34423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Прямоугольник 10"/>
          <p:cNvSpPr/>
          <p:nvPr/>
        </p:nvSpPr>
        <p:spPr>
          <a:xfrm>
            <a:off x="271710" y="6242100"/>
            <a:ext cx="11602559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450850" algn="just">
              <a:spcAft>
                <a:spcPts val="0"/>
              </a:spcAft>
            </a:pPr>
            <a:r>
              <a:rPr lang="ru-RU" sz="16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Наибольшие количественные показатели фитопланктона были зарегистрированы в центральной части водохранилища в районе д. Плоски как августе 2022 г., так и в марте 2023 г. </a:t>
            </a:r>
          </a:p>
        </p:txBody>
      </p:sp>
      <p:sp>
        <p:nvSpPr>
          <p:cNvPr id="12" name="Стрелка: вправо 66">
            <a:extLst>
              <a:ext uri="{FF2B5EF4-FFF2-40B4-BE49-F238E27FC236}">
                <a16:creationId xmlns:a16="http://schemas.microsoft.com/office/drawing/2014/main" id="{FC56608C-3134-4CF7-A8B0-A4D91ADF1513}"/>
              </a:ext>
            </a:extLst>
          </p:cNvPr>
          <p:cNvSpPr/>
          <p:nvPr/>
        </p:nvSpPr>
        <p:spPr bwMode="auto">
          <a:xfrm>
            <a:off x="395282" y="6236924"/>
            <a:ext cx="357716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4716" y="4524364"/>
            <a:ext cx="5893610" cy="156966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В составе </a:t>
            </a:r>
            <a:r>
              <a:rPr lang="ru-RU" sz="1600" b="1" dirty="0" err="1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альгофлоры</a:t>
            </a:r>
            <a:r>
              <a:rPr lang="ru-RU" sz="1600" b="1" dirty="0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 планктона было идентифицировано всего 127 таксонов фитопланктона рангом ниже рода из 8-и отделов водорослей. </a:t>
            </a:r>
            <a:r>
              <a:rPr lang="ru-RU" sz="1600" b="1" dirty="0">
                <a:latin typeface="Helvetica Neue"/>
              </a:rPr>
              <a:t>Основу численности практически на всех станциях формировали диатомовые, зелёные и </a:t>
            </a:r>
            <a:r>
              <a:rPr lang="ru-RU" sz="1600" b="1" dirty="0" err="1">
                <a:latin typeface="Helvetica Neue"/>
              </a:rPr>
              <a:t>синезелёные</a:t>
            </a:r>
            <a:r>
              <a:rPr lang="ru-RU" sz="1600" b="1" dirty="0">
                <a:latin typeface="Helvetica Neue"/>
              </a:rPr>
              <a:t> водоросли</a:t>
            </a:r>
            <a:r>
              <a:rPr lang="ru-RU" sz="1600" b="1" dirty="0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 </a:t>
            </a:r>
            <a:endParaRPr lang="ru-RU" sz="1600" b="1" dirty="0">
              <a:latin typeface="Helvetica Neue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00717" y="4814100"/>
            <a:ext cx="5728806" cy="83099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1600" b="1" dirty="0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Общая численность микроводорослей изменялась по акватории исследования от 944 </a:t>
            </a:r>
            <a:r>
              <a:rPr lang="ru-RU" sz="1600" b="1" dirty="0" err="1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тыс.кл</a:t>
            </a:r>
            <a:r>
              <a:rPr lang="ru-RU" sz="1600" b="1" dirty="0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/л до 2.1 </a:t>
            </a:r>
            <a:r>
              <a:rPr lang="ru-RU" sz="1600" b="1" dirty="0" err="1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млн.кл</a:t>
            </a:r>
            <a:r>
              <a:rPr lang="ru-RU" sz="1600" b="1" dirty="0">
                <a:latin typeface="Helvetica Neue"/>
                <a:ea typeface="NSimSun" panose="02010609030101010101" pitchFamily="49" charset="-122"/>
                <a:cs typeface="Lucida Sans" panose="020B0602030504020204" pitchFamily="34" charset="0"/>
              </a:rPr>
              <a:t>/л, общая биомасса — от 0.271 до 1.786 мг/л </a:t>
            </a:r>
            <a:endParaRPr lang="ru-RU" sz="1600" b="1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33350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479" t="38333" r="34167" b="38333"/>
          <a:stretch/>
        </p:blipFill>
        <p:spPr>
          <a:xfrm>
            <a:off x="6280557" y="4126775"/>
            <a:ext cx="5790132" cy="1937506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788FF19-45F9-4C02-A192-E1959082E918}"/>
              </a:ext>
            </a:extLst>
          </p:cNvPr>
          <p:cNvGrpSpPr/>
          <p:nvPr/>
        </p:nvGrpSpPr>
        <p:grpSpPr>
          <a:xfrm>
            <a:off x="17905" y="86777"/>
            <a:ext cx="11924458" cy="6711885"/>
            <a:chOff x="44524" y="-174704"/>
            <a:chExt cx="8943344" cy="6711885"/>
          </a:xfrm>
        </p:grpSpPr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04C23B0D-557C-4C92-B1B4-91650FE69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126" y="1133114"/>
              <a:ext cx="4154742" cy="563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828675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36663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4465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sz="1200" b="1" i="1" dirty="0">
                  <a:latin typeface="Helvetica Neue"/>
                  <a:cs typeface="Times New Roman" panose="02020603050405020304" pitchFamily="18" charset="0"/>
                </a:rPr>
                <a:t>Содержание растворенного кислорода (мг/дм</a:t>
              </a:r>
              <a:r>
                <a:rPr lang="ru-RU" sz="1200" b="1" i="1" baseline="30000" dirty="0">
                  <a:latin typeface="Helvetica Neue"/>
                  <a:cs typeface="Times New Roman" panose="02020603050405020304" pitchFamily="18" charset="0"/>
                </a:rPr>
                <a:t>3</a:t>
              </a:r>
              <a:r>
                <a:rPr lang="ru-RU" sz="1200" b="1" i="1" dirty="0">
                  <a:latin typeface="Helvetica Neue"/>
                  <a:cs typeface="Times New Roman" panose="02020603050405020304" pitchFamily="18" charset="0"/>
                </a:rPr>
                <a:t>) </a:t>
              </a:r>
            </a:p>
            <a:p>
              <a:pPr algn="ctr" defTabSz="91440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sz="1200" b="1" i="1" dirty="0">
                  <a:latin typeface="Helvetica Neue"/>
                  <a:cs typeface="Times New Roman" panose="02020603050405020304" pitchFamily="18" charset="0"/>
                </a:rPr>
                <a:t>в придонном слое глубоководной зоны </a:t>
              </a:r>
            </a:p>
            <a:p>
              <a:pPr algn="ctr" defTabSz="91440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sz="1200" b="1" i="1" dirty="0" err="1">
                  <a:latin typeface="Helvetica Neue"/>
                  <a:cs typeface="Times New Roman" panose="02020603050405020304" pitchFamily="18" charset="0"/>
                </a:rPr>
                <a:t>Иваньковского</a:t>
              </a:r>
              <a:r>
                <a:rPr lang="ru-RU" sz="1200" b="1" i="1" dirty="0">
                  <a:latin typeface="Helvetica Neue"/>
                  <a:cs typeface="Times New Roman" panose="02020603050405020304" pitchFamily="18" charset="0"/>
                </a:rPr>
                <a:t> водохранилища в 2022 г.</a:t>
              </a:r>
              <a:endParaRPr lang="ru-RU" altLang="ru-RU" sz="1200" b="1" i="1" dirty="0">
                <a:latin typeface="Helvetica Neue"/>
                <a:cs typeface="Times New Roman" panose="02020603050405020304" pitchFamily="18" charset="0"/>
              </a:endParaRPr>
            </a:p>
          </p:txBody>
        </p:sp>
        <p:sp>
          <p:nvSpPr>
            <p:cNvPr id="29" name="Прямоугольник 1">
              <a:extLst>
                <a:ext uri="{FF2B5EF4-FFF2-40B4-BE49-F238E27FC236}">
                  <a16:creationId xmlns:a16="http://schemas.microsoft.com/office/drawing/2014/main" id="{289A03C8-50EA-4627-8ABB-599649484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4" y="1025625"/>
              <a:ext cx="447660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820738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28725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36713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100" b="1" dirty="0">
                  <a:solidFill>
                    <a:srgbClr val="002060"/>
                  </a:solidFill>
                  <a:latin typeface="Helvetica Neue"/>
                  <a:cs typeface="Times New Roman" panose="02020603050405020304" pitchFamily="18" charset="0"/>
                </a:rPr>
                <a:t>	</a:t>
              </a:r>
              <a:r>
                <a:rPr lang="ru-RU" sz="1200" b="1" dirty="0">
                  <a:latin typeface="Helvetica Neue"/>
                  <a:cs typeface="Times New Roman" panose="02020603050405020304" pitchFamily="18" charset="0"/>
                </a:rPr>
                <a:t>В 2022 г. продолжены мониторинговые наблюдения за состоянием зообентоса </a:t>
              </a:r>
              <a:r>
                <a:rPr lang="ru-RU" sz="1200" b="1" dirty="0" err="1">
                  <a:latin typeface="Helvetica Neue"/>
                  <a:cs typeface="Times New Roman" panose="02020603050405020304" pitchFamily="18" charset="0"/>
                </a:rPr>
                <a:t>Иваньковского</a:t>
              </a:r>
              <a:r>
                <a:rPr lang="ru-RU" sz="1200" b="1" dirty="0">
                  <a:latin typeface="Helvetica Neue"/>
                  <a:cs typeface="Times New Roman" panose="02020603050405020304" pitchFamily="18" charset="0"/>
                </a:rPr>
                <a:t> водохранилища с определением вклада </a:t>
              </a:r>
              <a:r>
                <a:rPr lang="en-US" sz="1200" b="1" dirty="0" err="1">
                  <a:latin typeface="Helvetica Neue"/>
                  <a:cs typeface="Times New Roman" panose="02020603050405020304" pitchFamily="18" charset="0"/>
                </a:rPr>
                <a:t>Dreissena</a:t>
              </a:r>
              <a:r>
                <a:rPr lang="ru-RU" sz="1200" b="1" dirty="0">
                  <a:latin typeface="Helvetica Neue"/>
                  <a:cs typeface="Times New Roman" panose="02020603050405020304" pitchFamily="18" charset="0"/>
                </a:rPr>
                <a:t> </a:t>
              </a:r>
              <a:r>
                <a:rPr lang="ru-RU" sz="1200" b="1" dirty="0" err="1">
                  <a:latin typeface="Helvetica Neue"/>
                  <a:cs typeface="Times New Roman" panose="02020603050405020304" pitchFamily="18" charset="0"/>
                </a:rPr>
                <a:t>pol</a:t>
              </a:r>
              <a:r>
                <a:rPr lang="en-US" sz="1200" b="1" dirty="0">
                  <a:latin typeface="Helvetica Neue"/>
                  <a:cs typeface="Times New Roman" panose="02020603050405020304" pitchFamily="18" charset="0"/>
                </a:rPr>
                <a:t>y</a:t>
              </a:r>
              <a:r>
                <a:rPr lang="ru-RU" sz="1200" b="1" dirty="0" err="1">
                  <a:latin typeface="Helvetica Neue"/>
                  <a:cs typeface="Times New Roman" panose="02020603050405020304" pitchFamily="18" charset="0"/>
                </a:rPr>
                <a:t>morpha</a:t>
              </a:r>
              <a:r>
                <a:rPr lang="ru-RU" sz="1200" b="1" dirty="0">
                  <a:latin typeface="Helvetica Neue"/>
                  <a:cs typeface="Times New Roman" panose="02020603050405020304" pitchFamily="18" charset="0"/>
                </a:rPr>
                <a:t> в процесс биологического самоочищения водоема; определение уровня накопления двустворчатыми моллюсками тяжелых металлов и микроэлементов.</a:t>
              </a:r>
            </a:p>
          </p:txBody>
        </p:sp>
        <p:sp>
          <p:nvSpPr>
            <p:cNvPr id="30" name="Стрелка: вправо 66">
              <a:extLst>
                <a:ext uri="{FF2B5EF4-FFF2-40B4-BE49-F238E27FC236}">
                  <a16:creationId xmlns:a16="http://schemas.microsoft.com/office/drawing/2014/main" id="{00FC91AC-EF87-441E-A53F-6BE9F3D14DA0}"/>
                </a:ext>
              </a:extLst>
            </p:cNvPr>
            <p:cNvSpPr/>
            <p:nvPr/>
          </p:nvSpPr>
          <p:spPr bwMode="auto">
            <a:xfrm>
              <a:off x="157956" y="1049129"/>
              <a:ext cx="268287" cy="241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Helvetica Neue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C37F20-1B1E-46DA-B8DE-F3070BAEE915}"/>
                </a:ext>
              </a:extLst>
            </p:cNvPr>
            <p:cNvSpPr txBox="1"/>
            <p:nvPr/>
          </p:nvSpPr>
          <p:spPr>
            <a:xfrm>
              <a:off x="56706" y="2050390"/>
              <a:ext cx="4405258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100" b="1" dirty="0">
                  <a:solidFill>
                    <a:srgbClr val="002060"/>
                  </a:solidFill>
                  <a:latin typeface="Helvetica Neue"/>
                  <a:cs typeface="Times New Roman" panose="02020603050405020304" pitchFamily="18" charset="0"/>
                </a:rPr>
                <a:t>	</a:t>
              </a:r>
              <a:r>
                <a:rPr lang="ru-RU" sz="1200" b="1" dirty="0">
                  <a:latin typeface="Helvetica Neue"/>
                  <a:cs typeface="Times New Roman" panose="02020603050405020304" pitchFamily="18" charset="0"/>
                </a:rPr>
                <a:t>Значительная концентрация органического вещества в глубоководной зоне </a:t>
              </a:r>
              <a:r>
                <a:rPr lang="ru-RU" sz="1200" b="1" dirty="0" err="1">
                  <a:latin typeface="Helvetica Neue"/>
                  <a:cs typeface="Times New Roman" panose="02020603050405020304" pitchFamily="18" charset="0"/>
                </a:rPr>
                <a:t>Иваньковского</a:t>
              </a:r>
              <a:r>
                <a:rPr lang="ru-RU" sz="1200" b="1" dirty="0">
                  <a:latin typeface="Helvetica Neue"/>
                  <a:cs typeface="Times New Roman" panose="02020603050405020304" pitchFamily="18" charset="0"/>
                </a:rPr>
                <a:t> водохранилища при высоких показателях температуры придонного слоя воды способствует возникновению </a:t>
              </a:r>
              <a:r>
                <a:rPr lang="ru-RU" sz="1200" b="1" dirty="0" err="1">
                  <a:latin typeface="Helvetica Neue"/>
                  <a:cs typeface="Times New Roman" panose="02020603050405020304" pitchFamily="18" charset="0"/>
                </a:rPr>
                <a:t>аноксидных</a:t>
              </a:r>
              <a:r>
                <a:rPr lang="ru-RU" sz="1200" b="1" dirty="0">
                  <a:latin typeface="Helvetica Neue"/>
                  <a:cs typeface="Times New Roman" panose="02020603050405020304" pitchFamily="18" charset="0"/>
                </a:rPr>
                <a:t> условий, приводящих к упрощению структуры сообщества донных беспозвоночных и увеличению доли олигохет в его составе, при этом малощетинковые черви, являясь основными </a:t>
              </a:r>
              <a:r>
                <a:rPr lang="ru-RU" sz="1200" b="1" dirty="0" err="1">
                  <a:latin typeface="Helvetica Neue"/>
                  <a:cs typeface="Times New Roman" panose="02020603050405020304" pitchFamily="18" charset="0"/>
                </a:rPr>
                <a:t>биотурбантами</a:t>
              </a:r>
              <a:r>
                <a:rPr lang="ru-RU" sz="1200" b="1" dirty="0">
                  <a:latin typeface="Helvetica Neue"/>
                  <a:cs typeface="Times New Roman" panose="02020603050405020304" pitchFamily="18" charset="0"/>
                </a:rPr>
                <a:t>, способствуют переносу растворенного кислорода и усилению активности бентических микроорганизмов, что положительно сказывается на </a:t>
              </a:r>
              <a:r>
                <a:rPr lang="ru-RU" sz="1200" b="1" dirty="0" err="1">
                  <a:latin typeface="Helvetica Neue"/>
                  <a:cs typeface="Times New Roman" panose="02020603050405020304" pitchFamily="18" charset="0"/>
                </a:rPr>
                <a:t>самоочищающей</a:t>
              </a:r>
              <a:r>
                <a:rPr lang="ru-RU" sz="1200" b="1" dirty="0">
                  <a:latin typeface="Helvetica Neue"/>
                  <a:cs typeface="Times New Roman" panose="02020603050405020304" pitchFamily="18" charset="0"/>
                </a:rPr>
                <a:t> способности водоема. </a:t>
              </a:r>
            </a:p>
          </p:txBody>
        </p:sp>
        <p:sp>
          <p:nvSpPr>
            <p:cNvPr id="35" name="Стрелка: вправо 66">
              <a:extLst>
                <a:ext uri="{FF2B5EF4-FFF2-40B4-BE49-F238E27FC236}">
                  <a16:creationId xmlns:a16="http://schemas.microsoft.com/office/drawing/2014/main" id="{6F357C8C-D85B-4488-8869-76F27A7D6887}"/>
                </a:ext>
              </a:extLst>
            </p:cNvPr>
            <p:cNvSpPr/>
            <p:nvPr/>
          </p:nvSpPr>
          <p:spPr bwMode="auto">
            <a:xfrm>
              <a:off x="160840" y="2062136"/>
              <a:ext cx="268287" cy="241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Helvetica Neue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DD551A0-D447-43A1-971F-241C1CFC27B0}"/>
                </a:ext>
              </a:extLst>
            </p:cNvPr>
            <p:cNvSpPr txBox="1"/>
            <p:nvPr/>
          </p:nvSpPr>
          <p:spPr>
            <a:xfrm>
              <a:off x="5524639" y="-174704"/>
              <a:ext cx="1805681" cy="12003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 algn="just"/>
              <a:r>
                <a:rPr lang="ru-RU" sz="1200" b="1" dirty="0">
                  <a:solidFill>
                    <a:srgbClr val="002060"/>
                  </a:solidFill>
                  <a:latin typeface="Helvetica Neue"/>
                  <a:cs typeface="Times New Roman" panose="02020603050405020304" pitchFamily="18" charset="0"/>
                </a:rPr>
                <a:t>В летний период 2022 г. отмечена минимальная концентрация кислорода на всех обследованных участках водохранилища с глубинами не менее 10 м.</a:t>
              </a:r>
            </a:p>
          </p:txBody>
        </p:sp>
        <p:sp>
          <p:nvSpPr>
            <p:cNvPr id="38" name="Стрелка: вправо 66">
              <a:extLst>
                <a:ext uri="{FF2B5EF4-FFF2-40B4-BE49-F238E27FC236}">
                  <a16:creationId xmlns:a16="http://schemas.microsoft.com/office/drawing/2014/main" id="{135DAC62-B126-4888-81CA-894F7AFBDD4A}"/>
                </a:ext>
              </a:extLst>
            </p:cNvPr>
            <p:cNvSpPr/>
            <p:nvPr/>
          </p:nvSpPr>
          <p:spPr bwMode="auto">
            <a:xfrm>
              <a:off x="157956" y="3777456"/>
              <a:ext cx="268287" cy="241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Helvetica Neue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260DE04-3F83-4C1D-A01E-2E16AAFB1724}"/>
                </a:ext>
              </a:extLst>
            </p:cNvPr>
            <p:cNvSpPr txBox="1"/>
            <p:nvPr/>
          </p:nvSpPr>
          <p:spPr>
            <a:xfrm>
              <a:off x="56707" y="3777456"/>
              <a:ext cx="431526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100" b="1" dirty="0">
                  <a:solidFill>
                    <a:srgbClr val="002060"/>
                  </a:solidFill>
                  <a:latin typeface="Helvetica Neue"/>
                  <a:cs typeface="Times New Roman" panose="02020603050405020304" pitchFamily="18" charset="0"/>
                </a:rPr>
                <a:t>	</a:t>
              </a:r>
              <a:r>
                <a:rPr lang="ru-RU" sz="1200" b="1" dirty="0">
                  <a:latin typeface="Helvetica Neue"/>
                  <a:cs typeface="Times New Roman" panose="02020603050405020304" pitchFamily="18" charset="0"/>
                </a:rPr>
                <a:t>Фильтрационная деятельность </a:t>
              </a:r>
              <a:r>
                <a:rPr lang="en-US" sz="1200" b="1" dirty="0" err="1">
                  <a:latin typeface="Helvetica Neue"/>
                  <a:cs typeface="Times New Roman" panose="02020603050405020304" pitchFamily="18" charset="0"/>
                </a:rPr>
                <a:t>Dreissena</a:t>
              </a:r>
              <a:r>
                <a:rPr lang="ru-RU" sz="1200" b="1" dirty="0">
                  <a:latin typeface="Helvetica Neue"/>
                  <a:cs typeface="Times New Roman" panose="02020603050405020304" pitchFamily="18" charset="0"/>
                </a:rPr>
                <a:t> </a:t>
              </a:r>
              <a:r>
                <a:rPr lang="ru-RU" sz="1200" b="1" dirty="0" err="1">
                  <a:latin typeface="Helvetica Neue"/>
                  <a:cs typeface="Times New Roman" panose="02020603050405020304" pitchFamily="18" charset="0"/>
                </a:rPr>
                <a:t>pol</a:t>
              </a:r>
              <a:r>
                <a:rPr lang="en-US" sz="1200" b="1" dirty="0">
                  <a:latin typeface="Helvetica Neue"/>
                  <a:cs typeface="Times New Roman" panose="02020603050405020304" pitchFamily="18" charset="0"/>
                </a:rPr>
                <a:t>y</a:t>
              </a:r>
              <a:r>
                <a:rPr lang="ru-RU" sz="1200" b="1" dirty="0" err="1">
                  <a:latin typeface="Helvetica Neue"/>
                  <a:cs typeface="Times New Roman" panose="02020603050405020304" pitchFamily="18" charset="0"/>
                </a:rPr>
                <a:t>morpha</a:t>
              </a:r>
              <a:r>
                <a:rPr lang="ru-RU" sz="1200" b="1" dirty="0">
                  <a:latin typeface="Helvetica Neue"/>
                  <a:cs typeface="Times New Roman" panose="02020603050405020304" pitchFamily="18" charset="0"/>
                </a:rPr>
                <a:t> вносит существенный вклад в самоочищение водоема, снижая процесс его </a:t>
              </a:r>
              <a:r>
                <a:rPr lang="ru-RU" sz="1200" b="1" dirty="0" err="1">
                  <a:latin typeface="Helvetica Neue"/>
                  <a:cs typeface="Times New Roman" panose="02020603050405020304" pitchFamily="18" charset="0"/>
                </a:rPr>
                <a:t>эвтрофирования</a:t>
              </a:r>
              <a:r>
                <a:rPr lang="ru-RU" sz="1200" b="1" dirty="0">
                  <a:latin typeface="Helvetica Neue"/>
                  <a:cs typeface="Times New Roman" panose="02020603050405020304" pitchFamily="18" charset="0"/>
                </a:rPr>
                <a:t>. Несмотря на летний дефицит растворенного кислорода в придонных водах, способствующий гибели </a:t>
              </a:r>
              <a:r>
                <a:rPr lang="ru-RU" sz="1200" b="1" dirty="0" err="1">
                  <a:latin typeface="Helvetica Neue"/>
                  <a:cs typeface="Times New Roman" panose="02020603050405020304" pitchFamily="18" charset="0"/>
                </a:rPr>
                <a:t>велигеров</a:t>
              </a:r>
              <a:r>
                <a:rPr lang="ru-RU" sz="1200" b="1" dirty="0">
                  <a:latin typeface="Helvetica Neue"/>
                  <a:cs typeface="Times New Roman" panose="02020603050405020304" pitchFamily="18" charset="0"/>
                </a:rPr>
                <a:t> (планктонная стадия развития моллюска), высокие весенние и осенние показатели растворенного кислорода в придонном слое воды позволяют минимизировать негативное влияние летней гипоксии на воспроизводство моллюска в течение вегетационного периода.</a:t>
              </a:r>
            </a:p>
          </p:txBody>
        </p:sp>
        <p:sp>
          <p:nvSpPr>
            <p:cNvPr id="43" name="Стрелка: вправо 66">
              <a:extLst>
                <a:ext uri="{FF2B5EF4-FFF2-40B4-BE49-F238E27FC236}">
                  <a16:creationId xmlns:a16="http://schemas.microsoft.com/office/drawing/2014/main" id="{1F1FD125-649C-497E-AD0E-1D22BBBF4EEE}"/>
                </a:ext>
              </a:extLst>
            </p:cNvPr>
            <p:cNvSpPr/>
            <p:nvPr/>
          </p:nvSpPr>
          <p:spPr bwMode="auto">
            <a:xfrm>
              <a:off x="211641" y="5336852"/>
              <a:ext cx="268287" cy="241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Helvetica Neue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44BF941-F9FF-4E67-83DD-81A64E6FAB5E}"/>
                </a:ext>
              </a:extLst>
            </p:cNvPr>
            <p:cNvSpPr txBox="1"/>
            <p:nvPr/>
          </p:nvSpPr>
          <p:spPr>
            <a:xfrm>
              <a:off x="56706" y="5336852"/>
              <a:ext cx="431526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100" b="1" dirty="0">
                  <a:solidFill>
                    <a:srgbClr val="002060"/>
                  </a:solidFill>
                  <a:latin typeface="Helvetica Neue"/>
                  <a:cs typeface="Times New Roman" panose="02020603050405020304" pitchFamily="18" charset="0"/>
                </a:rPr>
                <a:t>	</a:t>
              </a:r>
              <a:r>
                <a:rPr lang="ru-RU" sz="1200" b="1" dirty="0">
                  <a:latin typeface="Helvetica Neue"/>
                  <a:cs typeface="Times New Roman" panose="02020603050405020304" pitchFamily="18" charset="0"/>
                </a:rPr>
                <a:t>Проведенный расчет объема воды, профильтрованного </a:t>
              </a:r>
              <a:r>
                <a:rPr lang="en-US" sz="1200" b="1" dirty="0" err="1">
                  <a:latin typeface="Helvetica Neue"/>
                  <a:cs typeface="Times New Roman" panose="02020603050405020304" pitchFamily="18" charset="0"/>
                </a:rPr>
                <a:t>Dreissena</a:t>
              </a:r>
              <a:r>
                <a:rPr lang="ru-RU" sz="1200" b="1" dirty="0">
                  <a:latin typeface="Helvetica Neue"/>
                  <a:cs typeface="Times New Roman" panose="02020603050405020304" pitchFamily="18" charset="0"/>
                </a:rPr>
                <a:t> </a:t>
              </a:r>
              <a:r>
                <a:rPr lang="ru-RU" sz="1200" b="1" dirty="0" err="1">
                  <a:latin typeface="Helvetica Neue"/>
                  <a:cs typeface="Times New Roman" panose="02020603050405020304" pitchFamily="18" charset="0"/>
                </a:rPr>
                <a:t>pol</a:t>
              </a:r>
              <a:r>
                <a:rPr lang="en-US" sz="1200" b="1" dirty="0">
                  <a:latin typeface="Helvetica Neue"/>
                  <a:cs typeface="Times New Roman" panose="02020603050405020304" pitchFamily="18" charset="0"/>
                </a:rPr>
                <a:t>y</a:t>
              </a:r>
              <a:r>
                <a:rPr lang="ru-RU" sz="1200" b="1" dirty="0" err="1">
                  <a:latin typeface="Helvetica Neue"/>
                  <a:cs typeface="Times New Roman" panose="02020603050405020304" pitchFamily="18" charset="0"/>
                </a:rPr>
                <a:t>morpha</a:t>
              </a:r>
              <a:r>
                <a:rPr lang="ru-RU" sz="1200" b="1" dirty="0">
                  <a:latin typeface="Helvetica Neue"/>
                  <a:cs typeface="Times New Roman" panose="02020603050405020304" pitchFamily="18" charset="0"/>
                </a:rPr>
                <a:t> в 2022 г.</a:t>
              </a:r>
              <a:r>
                <a:rPr lang="ru-RU" sz="1200" b="1" i="1" dirty="0">
                  <a:latin typeface="Helvetica Neue"/>
                  <a:cs typeface="Times New Roman" panose="02020603050405020304" pitchFamily="18" charset="0"/>
                </a:rPr>
                <a:t>,</a:t>
              </a:r>
              <a:r>
                <a:rPr lang="ru-RU" sz="1200" b="1" dirty="0">
                  <a:latin typeface="Helvetica Neue"/>
                  <a:cs typeface="Times New Roman" panose="02020603050405020304" pitchFamily="18" charset="0"/>
                </a:rPr>
                <a:t> показал меру участия моллюска в процессе самоочищения </a:t>
              </a:r>
              <a:r>
                <a:rPr lang="ru-RU" sz="1200" b="1" dirty="0" err="1">
                  <a:latin typeface="Helvetica Neue"/>
                  <a:cs typeface="Times New Roman" panose="02020603050405020304" pitchFamily="18" charset="0"/>
                </a:rPr>
                <a:t>Иваньковского</a:t>
              </a:r>
              <a:r>
                <a:rPr lang="ru-RU" sz="1200" b="1" dirty="0">
                  <a:latin typeface="Helvetica Neue"/>
                  <a:cs typeface="Times New Roman" panose="02020603050405020304" pitchFamily="18" charset="0"/>
                </a:rPr>
                <a:t> водохранилища. В настоящее время обитающая в водохранилище популяция </a:t>
              </a:r>
              <a:r>
                <a:rPr lang="ru-RU" sz="1200" b="1" dirty="0" err="1">
                  <a:latin typeface="Helvetica Neue"/>
                  <a:cs typeface="Times New Roman" panose="02020603050405020304" pitchFamily="18" charset="0"/>
                </a:rPr>
                <a:t>дрейссенид</a:t>
              </a:r>
              <a:r>
                <a:rPr lang="ru-RU" sz="1200" b="1" dirty="0">
                  <a:latin typeface="Helvetica Neue"/>
                  <a:cs typeface="Times New Roman" panose="02020603050405020304" pitchFamily="18" charset="0"/>
                </a:rPr>
                <a:t> способна профильтровать до 1,5 его объема за сезон, что способствует оздоровлению экосистемы водоема.</a:t>
              </a:r>
            </a:p>
          </p:txBody>
        </p:sp>
        <p:sp>
          <p:nvSpPr>
            <p:cNvPr id="45" name="Стрелка: вправо 66">
              <a:extLst>
                <a:ext uri="{FF2B5EF4-FFF2-40B4-BE49-F238E27FC236}">
                  <a16:creationId xmlns:a16="http://schemas.microsoft.com/office/drawing/2014/main" id="{4ADE6BD4-F012-4447-A985-4E7B7360A1A0}"/>
                </a:ext>
              </a:extLst>
            </p:cNvPr>
            <p:cNvSpPr/>
            <p:nvPr/>
          </p:nvSpPr>
          <p:spPr bwMode="auto">
            <a:xfrm>
              <a:off x="4461964" y="5765522"/>
              <a:ext cx="268287" cy="241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Helvetica Neue"/>
              </a:endParaRPr>
            </a:p>
          </p:txBody>
        </p:sp>
      </p:grp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4136708976"/>
              </p:ext>
            </p:extLst>
          </p:nvPr>
        </p:nvGraphicFramePr>
        <p:xfrm>
          <a:off x="6125557" y="1660332"/>
          <a:ext cx="5894996" cy="2213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02706" y="3801543"/>
            <a:ext cx="5850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i="1" dirty="0"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Расчет объемов воды, профильтрованной </a:t>
            </a:r>
            <a:r>
              <a:rPr lang="en-US" sz="1200" b="1" i="1" dirty="0" err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Dreissena</a:t>
            </a:r>
            <a:r>
              <a:rPr lang="en-US" sz="1200" b="1" i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pol</a:t>
            </a:r>
            <a:r>
              <a:rPr lang="en-US" sz="1200" b="1" i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1200" b="1" i="1" dirty="0" err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morpha</a:t>
            </a:r>
            <a:endParaRPr lang="ru-RU" sz="1200" b="1" i="1" dirty="0">
              <a:effectLst/>
              <a:latin typeface="Helvetica Neu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ckiss.ca/wp-content/uploads/2015/04/zebramussels_USFishandWildlifeService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5714" t="13704" r="26508" b="10388"/>
          <a:stretch/>
        </p:blipFill>
        <p:spPr>
          <a:xfrm>
            <a:off x="9818347" y="25218"/>
            <a:ext cx="2173445" cy="1345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4BF941-F9FF-4E67-83DD-81A64E6FAB5E}"/>
              </a:ext>
            </a:extLst>
          </p:cNvPr>
          <p:cNvSpPr txBox="1"/>
          <p:nvPr/>
        </p:nvSpPr>
        <p:spPr>
          <a:xfrm>
            <a:off x="5787840" y="6027003"/>
            <a:ext cx="660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91135" indent="450215" algn="just"/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обилие видов донных животных, их продуктивность, подвижность и способность к переработке субстрата (олигохеты) или фильтрации воды (моллюски) способствуют сохранению потенциала самоочищения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Иваньковского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водохранилища.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BE4C5D-337C-49D1-972D-726C0DA5573E}"/>
              </a:ext>
            </a:extLst>
          </p:cNvPr>
          <p:cNvSpPr txBox="1"/>
          <p:nvPr/>
        </p:nvSpPr>
        <p:spPr>
          <a:xfrm>
            <a:off x="9671777" y="840079"/>
            <a:ext cx="24665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1" dirty="0" err="1">
                <a:solidFill>
                  <a:schemeClr val="bg1"/>
                </a:solidFill>
                <a:latin typeface="Helvetica Neue Condensed"/>
                <a:cs typeface="Times New Roman" panose="02020603050405020304" pitchFamily="18" charset="0"/>
              </a:rPr>
              <a:t>Dreissena</a:t>
            </a:r>
            <a:r>
              <a:rPr lang="en-US" sz="1200" b="1" i="1" dirty="0">
                <a:solidFill>
                  <a:schemeClr val="bg1"/>
                </a:solidFill>
                <a:latin typeface="Helvetica Neue Condensed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chemeClr val="bg1"/>
                </a:solidFill>
                <a:latin typeface="Helvetica Neue Condensed"/>
                <a:cs typeface="Times New Roman" panose="02020603050405020304" pitchFamily="18" charset="0"/>
              </a:rPr>
              <a:t>polymorpha</a:t>
            </a:r>
            <a:r>
              <a:rPr lang="en-US" sz="1200" b="1" i="1" dirty="0">
                <a:solidFill>
                  <a:schemeClr val="bg1"/>
                </a:solidFill>
                <a:latin typeface="Helvetica Neue Condensed"/>
                <a:cs typeface="Times New Roman" panose="02020603050405020304" pitchFamily="18" charset="0"/>
              </a:rPr>
              <a:t> </a:t>
            </a:r>
            <a:endParaRPr lang="ru-RU" sz="1200" b="1" i="1" dirty="0">
              <a:solidFill>
                <a:schemeClr val="bg1"/>
              </a:solidFill>
              <a:latin typeface="Helvetica Neue Condensed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solidFill>
                  <a:schemeClr val="bg1"/>
                </a:solidFill>
                <a:latin typeface="Helvetica Neue Condensed"/>
                <a:cs typeface="Times New Roman" panose="02020603050405020304" pitchFamily="18" charset="0"/>
              </a:rPr>
              <a:t>Дрейссена речная</a:t>
            </a: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F5550734-64F4-4A7B-88A5-2A067C806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48" y="181937"/>
            <a:ext cx="73617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Оценка факторов биоразнообразия, </a:t>
            </a:r>
            <a:r>
              <a:rPr lang="ru-RU" altLang="ru-RU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биопродуктивности</a:t>
            </a:r>
            <a:r>
              <a:rPr lang="ru-RU" alt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и процессов самоочищения </a:t>
            </a:r>
            <a:r>
              <a:rPr lang="ru-RU" altLang="ru-RU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Иваньковского</a:t>
            </a:r>
            <a:r>
              <a:rPr lang="ru-RU" alt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водохранилища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по показателям функционирования сообществ зоопланктона</a:t>
            </a:r>
          </a:p>
        </p:txBody>
      </p:sp>
    </p:spTree>
    <p:extLst>
      <p:ext uri="{BB962C8B-B14F-4D97-AF65-F5344CB8AC3E}">
        <p14:creationId xmlns:p14="http://schemas.microsoft.com/office/powerpoint/2010/main" val="2166426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02937069"/>
              </p:ext>
            </p:extLst>
          </p:nvPr>
        </p:nvGraphicFramePr>
        <p:xfrm>
          <a:off x="233136" y="34487"/>
          <a:ext cx="5968626" cy="4763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7686" y="4505168"/>
            <a:ext cx="4706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Доля олигохет в общей численности </a:t>
            </a:r>
          </a:p>
          <a:p>
            <a:pPr algn="ctr"/>
            <a:r>
              <a:rPr lang="ru-RU" sz="1600" b="1" i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зообентоса в разные сезоны и годы</a:t>
            </a:r>
            <a:endParaRPr lang="ru-RU" sz="1600" b="1" i="1" dirty="0">
              <a:effectLst/>
              <a:latin typeface="Helvetica Neu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38396458"/>
              </p:ext>
            </p:extLst>
          </p:nvPr>
        </p:nvGraphicFramePr>
        <p:xfrm>
          <a:off x="6478587" y="0"/>
          <a:ext cx="5591493" cy="479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63268" y="44743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олигохет в общей численности зообентоса 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разные сезоны и годы</a:t>
            </a:r>
            <a:endParaRPr lang="ru-RU" sz="1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924" y="5306981"/>
            <a:ext cx="6011344" cy="116955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1400" b="1" dirty="0" err="1">
                <a:latin typeface="Helvetica Neue"/>
              </a:rPr>
              <a:t>Бентофауна</a:t>
            </a:r>
            <a:r>
              <a:rPr lang="ru-RU" sz="1400" b="1" dirty="0">
                <a:latin typeface="Helvetica Neue"/>
              </a:rPr>
              <a:t> глубоководной зоны стабильно представлена </a:t>
            </a:r>
            <a:r>
              <a:rPr lang="ru-RU" sz="1400" b="1" dirty="0" err="1">
                <a:latin typeface="Helvetica Neue"/>
              </a:rPr>
              <a:t>олигохетно-хирономидным</a:t>
            </a:r>
            <a:r>
              <a:rPr lang="ru-RU" sz="1400" b="1" dirty="0">
                <a:latin typeface="Helvetica Neue"/>
              </a:rPr>
              <a:t> комплексом, структурообразующим участниками донного сообщества являются малощетинковые черви (</a:t>
            </a:r>
            <a:r>
              <a:rPr lang="ru-RU" sz="1400" b="1" dirty="0" err="1">
                <a:latin typeface="Helvetica Neue"/>
              </a:rPr>
              <a:t>рр</a:t>
            </a:r>
            <a:r>
              <a:rPr lang="ru-RU" sz="1400" b="1" dirty="0">
                <a:latin typeface="Helvetica Neue"/>
              </a:rPr>
              <a:t>. T</a:t>
            </a:r>
            <a:r>
              <a:rPr lang="en-US" sz="1400" b="1" dirty="0" err="1">
                <a:latin typeface="Helvetica Neue"/>
              </a:rPr>
              <a:t>ubifex</a:t>
            </a:r>
            <a:r>
              <a:rPr lang="ru-RU" sz="1400" b="1" dirty="0">
                <a:latin typeface="Helvetica Neue"/>
              </a:rPr>
              <a:t>, </a:t>
            </a:r>
            <a:r>
              <a:rPr lang="en-US" sz="1400" b="1" dirty="0" err="1">
                <a:latin typeface="Helvetica Neue"/>
              </a:rPr>
              <a:t>Limnodrilus</a:t>
            </a:r>
            <a:r>
              <a:rPr lang="ru-RU" sz="1400" b="1" dirty="0">
                <a:latin typeface="Helvetica Neue"/>
              </a:rPr>
              <a:t>, </a:t>
            </a:r>
            <a:r>
              <a:rPr lang="en-US" sz="1400" b="1" dirty="0" err="1">
                <a:latin typeface="Helvetica Neue"/>
              </a:rPr>
              <a:t>Potamothrix</a:t>
            </a:r>
            <a:r>
              <a:rPr lang="ru-RU" sz="1400" b="1" dirty="0">
                <a:latin typeface="Helvetica Neue"/>
              </a:rPr>
              <a:t>, 70-94%).</a:t>
            </a:r>
          </a:p>
          <a:p>
            <a:r>
              <a:rPr lang="ru-RU" sz="1400" b="1" dirty="0">
                <a:latin typeface="Helvetica Neue"/>
              </a:rPr>
              <a:t>Исключение - район Городни (43-56 % от общей численности).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46210" y="5199258"/>
            <a:ext cx="5723870" cy="138499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1400" b="1" i="1" dirty="0">
                <a:latin typeface="Helvetica Neue"/>
                <a:ea typeface="Calibri" panose="020F0502020204030204" pitchFamily="34" charset="0"/>
              </a:rPr>
              <a:t>Концентрация органического вещества (лето 2020-2023 гг.) в глубоководной зоне водоема и высокие показатели температуры придонного слоя воды способствовали возникновению </a:t>
            </a:r>
            <a:r>
              <a:rPr lang="ru-RU" sz="1400" b="1" i="1" dirty="0" err="1">
                <a:latin typeface="Helvetica Neue"/>
                <a:ea typeface="Calibri" panose="020F0502020204030204" pitchFamily="34" charset="0"/>
              </a:rPr>
              <a:t>аноксидных</a:t>
            </a:r>
            <a:r>
              <a:rPr lang="ru-RU" sz="1400" b="1" i="1" dirty="0">
                <a:latin typeface="Helvetica Neue"/>
                <a:ea typeface="Calibri" panose="020F0502020204030204" pitchFamily="34" charset="0"/>
              </a:rPr>
              <a:t> условий, приводящих к упрощению структуры донного сообщества и увеличению доли олигохет до 81-98 % в его составе </a:t>
            </a:r>
            <a:endParaRPr lang="ru-RU" sz="1400" b="1" i="1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72057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427" y="64486"/>
            <a:ext cx="116907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данным измерений активности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продукционно-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деструкционных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процессов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полученных М.Г.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Гречушниковой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методом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Винберга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кислородной модификации при экспозиции склянок на борту судна видно, что только в 2022 г. 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величина деструкции превышает величину продукции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имеет наибольшие значения в период августовских съемок 2020-2022 гг.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Следовательно, </a:t>
            </a:r>
            <a:r>
              <a:rPr lang="ru-RU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гидроэкологические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условия каждого конкретного года обусловливают различную интенсивность самоочищения водоема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126307"/>
              </p:ext>
            </p:extLst>
          </p:nvPr>
        </p:nvGraphicFramePr>
        <p:xfrm>
          <a:off x="1562446" y="4579994"/>
          <a:ext cx="9368857" cy="1883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4519">
                  <a:extLst>
                    <a:ext uri="{9D8B030D-6E8A-4147-A177-3AD203B41FA5}">
                      <a16:colId xmlns:a16="http://schemas.microsoft.com/office/drawing/2014/main" val="2835949794"/>
                    </a:ext>
                  </a:extLst>
                </a:gridCol>
                <a:gridCol w="896832">
                  <a:extLst>
                    <a:ext uri="{9D8B030D-6E8A-4147-A177-3AD203B41FA5}">
                      <a16:colId xmlns:a16="http://schemas.microsoft.com/office/drawing/2014/main" val="2245954054"/>
                    </a:ext>
                  </a:extLst>
                </a:gridCol>
                <a:gridCol w="896832">
                  <a:extLst>
                    <a:ext uri="{9D8B030D-6E8A-4147-A177-3AD203B41FA5}">
                      <a16:colId xmlns:a16="http://schemas.microsoft.com/office/drawing/2014/main" val="3640781747"/>
                    </a:ext>
                  </a:extLst>
                </a:gridCol>
                <a:gridCol w="754560">
                  <a:extLst>
                    <a:ext uri="{9D8B030D-6E8A-4147-A177-3AD203B41FA5}">
                      <a16:colId xmlns:a16="http://schemas.microsoft.com/office/drawing/2014/main" val="1128416737"/>
                    </a:ext>
                  </a:extLst>
                </a:gridCol>
                <a:gridCol w="888400">
                  <a:extLst>
                    <a:ext uri="{9D8B030D-6E8A-4147-A177-3AD203B41FA5}">
                      <a16:colId xmlns:a16="http://schemas.microsoft.com/office/drawing/2014/main" val="507450402"/>
                    </a:ext>
                  </a:extLst>
                </a:gridCol>
                <a:gridCol w="896832">
                  <a:extLst>
                    <a:ext uri="{9D8B030D-6E8A-4147-A177-3AD203B41FA5}">
                      <a16:colId xmlns:a16="http://schemas.microsoft.com/office/drawing/2014/main" val="3274626526"/>
                    </a:ext>
                  </a:extLst>
                </a:gridCol>
                <a:gridCol w="895777">
                  <a:extLst>
                    <a:ext uri="{9D8B030D-6E8A-4147-A177-3AD203B41FA5}">
                      <a16:colId xmlns:a16="http://schemas.microsoft.com/office/drawing/2014/main" val="4051093515"/>
                    </a:ext>
                  </a:extLst>
                </a:gridCol>
                <a:gridCol w="1005379">
                  <a:extLst>
                    <a:ext uri="{9D8B030D-6E8A-4147-A177-3AD203B41FA5}">
                      <a16:colId xmlns:a16="http://schemas.microsoft.com/office/drawing/2014/main" val="3512957243"/>
                    </a:ext>
                  </a:extLst>
                </a:gridCol>
                <a:gridCol w="1004325">
                  <a:extLst>
                    <a:ext uri="{9D8B030D-6E8A-4147-A177-3AD203B41FA5}">
                      <a16:colId xmlns:a16="http://schemas.microsoft.com/office/drawing/2014/main" val="203869643"/>
                    </a:ext>
                  </a:extLst>
                </a:gridCol>
                <a:gridCol w="1025401">
                  <a:extLst>
                    <a:ext uri="{9D8B030D-6E8A-4147-A177-3AD203B41FA5}">
                      <a16:colId xmlns:a16="http://schemas.microsoft.com/office/drawing/2014/main" val="376750394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Helvetica Neue"/>
                      </a:endParaRPr>
                    </a:p>
                  </a:txBody>
                  <a:tcPr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Helvetica Neue"/>
                        </a:rPr>
                        <a:t>Дестр</a:t>
                      </a:r>
                      <a:r>
                        <a:rPr lang="ru-RU" sz="1400" dirty="0">
                          <a:effectLst/>
                          <a:latin typeface="Helvetica Neue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Helvetica Neue"/>
                        </a:rPr>
                        <a:t>мгО</a:t>
                      </a:r>
                      <a:r>
                        <a:rPr lang="ru-RU" sz="1400" dirty="0">
                          <a:effectLst/>
                          <a:latin typeface="Helvetica Neue"/>
                        </a:rPr>
                        <a:t>/л/ч</a:t>
                      </a:r>
                      <a:endParaRPr lang="ru-RU" sz="14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Helvetica Neue"/>
                        </a:rPr>
                        <a:t>Пвал</a:t>
                      </a:r>
                      <a:r>
                        <a:rPr lang="ru-RU" sz="1400" dirty="0">
                          <a:effectLst/>
                          <a:latin typeface="Helvetica Neue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Helvetica Neue"/>
                        </a:rPr>
                        <a:t>мгО</a:t>
                      </a:r>
                      <a:r>
                        <a:rPr lang="ru-RU" sz="1400" dirty="0">
                          <a:effectLst/>
                          <a:latin typeface="Helvetica Neue"/>
                        </a:rPr>
                        <a:t>/л/ч</a:t>
                      </a:r>
                      <a:endParaRPr lang="ru-RU" sz="14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/>
                        </a:rPr>
                        <a:t>Пчист, мгО/л/ч</a:t>
                      </a:r>
                      <a:endParaRPr lang="ru-RU" sz="140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916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Helvetica Neue"/>
                        </a:rPr>
                        <a:t>станция</a:t>
                      </a:r>
                      <a:endParaRPr lang="ru-RU" sz="140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2020</a:t>
                      </a:r>
                      <a:endParaRPr lang="ru-RU" sz="16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2021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2022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2020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2021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2022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2020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2021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2022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extLst>
                  <a:ext uri="{0D108BD9-81ED-4DB2-BD59-A6C34878D82A}">
                    <a16:rowId xmlns:a16="http://schemas.microsoft.com/office/drawing/2014/main" val="17557087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 Neue"/>
                        </a:rPr>
                        <a:t>ГОРОДНЯ</a:t>
                      </a:r>
                      <a:endParaRPr lang="ru-RU" sz="14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0,01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0,04</a:t>
                      </a:r>
                      <a:endParaRPr lang="ru-RU" sz="16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0,11</a:t>
                      </a:r>
                      <a:endParaRPr lang="ru-RU" sz="16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0,19</a:t>
                      </a:r>
                      <a:endParaRPr lang="ru-RU" sz="16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0,17</a:t>
                      </a:r>
                      <a:endParaRPr lang="ru-RU" sz="16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0,36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0,15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0,15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0,28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extLst>
                  <a:ext uri="{0D108BD9-81ED-4DB2-BD59-A6C34878D82A}">
                    <a16:rowId xmlns:a16="http://schemas.microsoft.com/office/drawing/2014/main" val="7302552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 Neue"/>
                        </a:rPr>
                        <a:t>ШОША</a:t>
                      </a:r>
                      <a:endParaRPr lang="ru-RU" sz="14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0,05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0,13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0,44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0,19</a:t>
                      </a:r>
                      <a:endParaRPr lang="ru-RU" sz="16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0,63</a:t>
                      </a:r>
                      <a:endParaRPr lang="ru-RU" sz="16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0,27</a:t>
                      </a:r>
                      <a:endParaRPr lang="ru-RU" sz="16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0,26</a:t>
                      </a:r>
                      <a:endParaRPr lang="ru-RU" sz="16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0,53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0,07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extLst>
                  <a:ext uri="{0D108BD9-81ED-4DB2-BD59-A6C34878D82A}">
                    <a16:rowId xmlns:a16="http://schemas.microsoft.com/office/drawing/2014/main" val="34462102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 Neue"/>
                        </a:rPr>
                        <a:t>КОРЧЕВА</a:t>
                      </a:r>
                      <a:endParaRPr lang="ru-RU" sz="14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0,10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0,06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0,23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0,48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0,42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0,05</a:t>
                      </a:r>
                      <a:endParaRPr lang="ru-RU" sz="16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0,39</a:t>
                      </a:r>
                      <a:endParaRPr lang="ru-RU" sz="16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0,36</a:t>
                      </a:r>
                      <a:endParaRPr lang="ru-RU" sz="16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-0,04</a:t>
                      </a:r>
                      <a:endParaRPr lang="ru-RU" sz="16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extLst>
                  <a:ext uri="{0D108BD9-81ED-4DB2-BD59-A6C34878D82A}">
                    <a16:rowId xmlns:a16="http://schemas.microsoft.com/office/drawing/2014/main" val="6563231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Helvetica Neue"/>
                        </a:rPr>
                        <a:t>ДУБНА</a:t>
                      </a:r>
                      <a:endParaRPr lang="ru-RU" sz="14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0,06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0,01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0,28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0,20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0,48</a:t>
                      </a:r>
                      <a:endParaRPr lang="ru-RU" sz="16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0,19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0,17</a:t>
                      </a:r>
                      <a:endParaRPr lang="ru-RU" sz="16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0,49</a:t>
                      </a:r>
                      <a:endParaRPr lang="ru-RU" sz="16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-0,19</a:t>
                      </a:r>
                      <a:endParaRPr lang="ru-RU" sz="16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extLst>
                  <a:ext uri="{0D108BD9-81ED-4DB2-BD59-A6C34878D82A}">
                    <a16:rowId xmlns:a16="http://schemas.microsoft.com/office/drawing/2014/main" val="203997854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12731" y="3965145"/>
            <a:ext cx="83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 продукционно-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деструкционных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процессов в районах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Иваньковского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водохранилища по данным съемок в августе 2020-2022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1838" y="1905877"/>
            <a:ext cx="4284133" cy="203132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ЦВЕТЕНИЕ ВОДЫ 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играет не только отрицательную роль (как, например, для водоснабжения), но и является положительным фактором — таким образом водоросли планктона утилизируют избыток биогенных веществ.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5019" y="1902080"/>
            <a:ext cx="2517356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синезелёные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водоросли</a:t>
            </a:r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5019" y="2468693"/>
            <a:ext cx="3054773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золотистые, </a:t>
            </a:r>
          </a:p>
          <a:p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некоторых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случаях </a:t>
            </a:r>
          </a:p>
          <a:p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криптофитовые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водоросли</a:t>
            </a:r>
            <a:endParaRPr lang="ru-RU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42035" y="1904694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тёплые зимы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55019" y="3567870"/>
            <a:ext cx="2568332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диатомовые водоросли</a:t>
            </a:r>
            <a:endParaRPr lang="ru-RU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042035" y="2468693"/>
            <a:ext cx="3149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весной при начальном 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прогреве воды тёплые зимы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1141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8711BAE-8027-4D48-B347-A1AD89CCEE0C}"/>
              </a:ext>
            </a:extLst>
          </p:cNvPr>
          <p:cNvSpPr txBox="1">
            <a:spLocks/>
          </p:cNvSpPr>
          <p:nvPr/>
        </p:nvSpPr>
        <p:spPr>
          <a:xfrm>
            <a:off x="0" y="123698"/>
            <a:ext cx="7362092" cy="64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Донные отложения, </a:t>
            </a:r>
          </a:p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обменные процессы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4BB1E017-B221-4C0D-B76E-A13EF31DB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137873"/>
              </p:ext>
            </p:extLst>
          </p:nvPr>
        </p:nvGraphicFramePr>
        <p:xfrm>
          <a:off x="3378298" y="861960"/>
          <a:ext cx="7967586" cy="5383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644">
                  <a:extLst>
                    <a:ext uri="{9D8B030D-6E8A-4147-A177-3AD203B41FA5}">
                      <a16:colId xmlns:a16="http://schemas.microsoft.com/office/drawing/2014/main" val="3234375502"/>
                    </a:ext>
                  </a:extLst>
                </a:gridCol>
                <a:gridCol w="1427540">
                  <a:extLst>
                    <a:ext uri="{9D8B030D-6E8A-4147-A177-3AD203B41FA5}">
                      <a16:colId xmlns:a16="http://schemas.microsoft.com/office/drawing/2014/main" val="3177865993"/>
                    </a:ext>
                  </a:extLst>
                </a:gridCol>
                <a:gridCol w="1190172">
                  <a:extLst>
                    <a:ext uri="{9D8B030D-6E8A-4147-A177-3AD203B41FA5}">
                      <a16:colId xmlns:a16="http://schemas.microsoft.com/office/drawing/2014/main" val="3031219987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1203888043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2015218130"/>
                    </a:ext>
                  </a:extLst>
                </a:gridCol>
                <a:gridCol w="1480458">
                  <a:extLst>
                    <a:ext uri="{9D8B030D-6E8A-4147-A177-3AD203B41FA5}">
                      <a16:colId xmlns:a16="http://schemas.microsoft.com/office/drawing/2014/main" val="34550343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32951169"/>
                    </a:ext>
                  </a:extLst>
                </a:gridCol>
                <a:gridCol w="841830">
                  <a:extLst>
                    <a:ext uri="{9D8B030D-6E8A-4147-A177-3AD203B41FA5}">
                      <a16:colId xmlns:a16="http://schemas.microsoft.com/office/drawing/2014/main" val="2562067375"/>
                    </a:ext>
                  </a:extLst>
                </a:gridCol>
              </a:tblGrid>
              <a:tr h="3669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Год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Станция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Глубина, м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Т</a:t>
                      </a:r>
                      <a:r>
                        <a:rPr lang="ru-RU" sz="1400" b="1" baseline="-25000">
                          <a:effectLst/>
                          <a:latin typeface="Helvetica Neue"/>
                        </a:rPr>
                        <a:t>дно</a:t>
                      </a:r>
                      <a:r>
                        <a:rPr lang="ru-RU" sz="1400" b="1">
                          <a:effectLst/>
                          <a:latin typeface="Helvetica Neue"/>
                        </a:rPr>
                        <a:t>, </a:t>
                      </a:r>
                      <a:r>
                        <a:rPr lang="ru-RU" sz="1400" b="1" baseline="30000">
                          <a:effectLst/>
                          <a:latin typeface="Helvetica Neue"/>
                        </a:rPr>
                        <a:t>о</a:t>
                      </a:r>
                      <a:r>
                        <a:rPr lang="ru-RU" sz="1400" b="1">
                          <a:effectLst/>
                          <a:latin typeface="Helvetica Neue"/>
                        </a:rPr>
                        <a:t>С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О</a:t>
                      </a:r>
                      <a:r>
                        <a:rPr lang="ru-RU" sz="1400" b="1" baseline="-25000">
                          <a:effectLst/>
                          <a:latin typeface="Helvetica Neue"/>
                        </a:rPr>
                        <a:t>2дно</a:t>
                      </a:r>
                      <a:r>
                        <a:rPr lang="ru-RU" sz="1400" b="1">
                          <a:effectLst/>
                          <a:latin typeface="Helvetica Neue"/>
                        </a:rPr>
                        <a:t>, мг/л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ППВ, </a:t>
                      </a:r>
                      <a:r>
                        <a:rPr lang="ru-RU" sz="1400" b="1" dirty="0" err="1">
                          <a:effectLst/>
                          <a:latin typeface="Helvetica Neue"/>
                        </a:rPr>
                        <a:t>мгО</a:t>
                      </a:r>
                      <a:r>
                        <a:rPr lang="ru-RU" sz="1400" b="1" dirty="0">
                          <a:effectLst/>
                          <a:latin typeface="Helvetica Neue"/>
                        </a:rPr>
                        <a:t>/м</a:t>
                      </a:r>
                      <a:r>
                        <a:rPr lang="ru-RU" sz="1400" b="1" baseline="30000" dirty="0">
                          <a:effectLst/>
                          <a:latin typeface="Helvetica Neue"/>
                        </a:rPr>
                        <a:t>2</a:t>
                      </a:r>
                      <a:r>
                        <a:rPr lang="ru-RU" sz="1400" b="1" dirty="0">
                          <a:effectLst/>
                          <a:latin typeface="Helvetica Neue"/>
                        </a:rPr>
                        <a:t>сут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d, %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ОВ,%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extLst>
                  <a:ext uri="{0D108BD9-81ED-4DB2-BD59-A6C34878D82A}">
                    <a16:rowId xmlns:a16="http://schemas.microsoft.com/office/drawing/2014/main" val="2821220473"/>
                  </a:ext>
                </a:extLst>
              </a:tr>
              <a:tr h="390107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2020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УСТЬЕ ШОШИ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10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19.9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5.25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310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4.5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10.9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extLst>
                  <a:ext uri="{0D108BD9-81ED-4DB2-BD59-A6C34878D82A}">
                    <a16:rowId xmlns:a16="http://schemas.microsoft.com/office/drawing/2014/main" val="3995083881"/>
                  </a:ext>
                </a:extLst>
              </a:tr>
              <a:tr h="216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ПЛОСКИ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- 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- 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- 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- 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- 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- 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extLst>
                  <a:ext uri="{0D108BD9-81ED-4DB2-BD59-A6C34878D82A}">
                    <a16:rowId xmlns:a16="http://schemas.microsoft.com/office/drawing/2014/main" val="2950804474"/>
                  </a:ext>
                </a:extLst>
              </a:tr>
              <a:tr h="216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КОНАКОВО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13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18.7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1.96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237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7.4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15.5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extLst>
                  <a:ext uri="{0D108BD9-81ED-4DB2-BD59-A6C34878D82A}">
                    <a16:rowId xmlns:a16="http://schemas.microsoft.com/office/drawing/2014/main" val="4050360167"/>
                  </a:ext>
                </a:extLst>
              </a:tr>
              <a:tr h="216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КОРЧЕВА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14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18.9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1.12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62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6.3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14.5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extLst>
                  <a:ext uri="{0D108BD9-81ED-4DB2-BD59-A6C34878D82A}">
                    <a16:rowId xmlns:a16="http://schemas.microsoft.com/office/drawing/2014/main" val="4088493656"/>
                  </a:ext>
                </a:extLst>
              </a:tr>
              <a:tr h="216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ДУБНА 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16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19.7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4.84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124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6.9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14.3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extLst>
                  <a:ext uri="{0D108BD9-81ED-4DB2-BD59-A6C34878D82A}">
                    <a16:rowId xmlns:a16="http://schemas.microsoft.com/office/drawing/2014/main" val="4041553155"/>
                  </a:ext>
                </a:extLst>
              </a:tr>
              <a:tr h="390107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2021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УСТЬЕ ШОШИ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9.5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21.5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3.5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360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5.5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12.3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extLst>
                  <a:ext uri="{0D108BD9-81ED-4DB2-BD59-A6C34878D82A}">
                    <a16:rowId xmlns:a16="http://schemas.microsoft.com/office/drawing/2014/main" val="4267716506"/>
                  </a:ext>
                </a:extLst>
              </a:tr>
              <a:tr h="216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ПЛОСКИ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-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-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-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-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-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-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extLst>
                  <a:ext uri="{0D108BD9-81ED-4DB2-BD59-A6C34878D82A}">
                    <a16:rowId xmlns:a16="http://schemas.microsoft.com/office/drawing/2014/main" val="1612022373"/>
                  </a:ext>
                </a:extLst>
              </a:tr>
              <a:tr h="216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КОНАКОВО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13.5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21.5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2.9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557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7.2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15.9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extLst>
                  <a:ext uri="{0D108BD9-81ED-4DB2-BD59-A6C34878D82A}">
                    <a16:rowId xmlns:a16="http://schemas.microsoft.com/office/drawing/2014/main" val="3276476000"/>
                  </a:ext>
                </a:extLst>
              </a:tr>
              <a:tr h="216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КОРЧЕВА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14.4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21.9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2.5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1251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6.5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14.5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extLst>
                  <a:ext uri="{0D108BD9-81ED-4DB2-BD59-A6C34878D82A}">
                    <a16:rowId xmlns:a16="http://schemas.microsoft.com/office/drawing/2014/main" val="4080006172"/>
                  </a:ext>
                </a:extLst>
              </a:tr>
              <a:tr h="216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ДУБНА 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17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0.5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201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8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17.1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extLst>
                  <a:ext uri="{0D108BD9-81ED-4DB2-BD59-A6C34878D82A}">
                    <a16:rowId xmlns:a16="http://schemas.microsoft.com/office/drawing/2014/main" val="2404444977"/>
                  </a:ext>
                </a:extLst>
              </a:tr>
              <a:tr h="390107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2022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УСТЬЕ ШОШИ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9.5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21.6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0.5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26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4.3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12.5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extLst>
                  <a:ext uri="{0D108BD9-81ED-4DB2-BD59-A6C34878D82A}">
                    <a16:rowId xmlns:a16="http://schemas.microsoft.com/office/drawing/2014/main" val="4254227861"/>
                  </a:ext>
                </a:extLst>
              </a:tr>
              <a:tr h="216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ПЛОСКИ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20.2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0.5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79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4.2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 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extLst>
                  <a:ext uri="{0D108BD9-81ED-4DB2-BD59-A6C34878D82A}">
                    <a16:rowId xmlns:a16="http://schemas.microsoft.com/office/drawing/2014/main" val="3690958993"/>
                  </a:ext>
                </a:extLst>
              </a:tr>
              <a:tr h="216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КОНАКОВО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20.7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0.5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86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5.3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14.4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extLst>
                  <a:ext uri="{0D108BD9-81ED-4DB2-BD59-A6C34878D82A}">
                    <a16:rowId xmlns:a16="http://schemas.microsoft.com/office/drawing/2014/main" val="24512692"/>
                  </a:ext>
                </a:extLst>
              </a:tr>
              <a:tr h="216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КОРЧЕВА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14.5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20.5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0.4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81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4.4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12.4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extLst>
                  <a:ext uri="{0D108BD9-81ED-4DB2-BD59-A6C34878D82A}">
                    <a16:rowId xmlns:a16="http://schemas.microsoft.com/office/drawing/2014/main" val="745576713"/>
                  </a:ext>
                </a:extLst>
              </a:tr>
              <a:tr h="216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ДУБНА 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16.2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21.2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0.5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112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3.7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10.6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6" marR="56386" marT="0" marB="0" anchor="ctr"/>
                </a:tc>
                <a:extLst>
                  <a:ext uri="{0D108BD9-81ED-4DB2-BD59-A6C34878D82A}">
                    <a16:rowId xmlns:a16="http://schemas.microsoft.com/office/drawing/2014/main" val="169167796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C63378-452A-4514-8D18-A4D2381E6963}"/>
              </a:ext>
            </a:extLst>
          </p:cNvPr>
          <p:cNvSpPr txBox="1"/>
          <p:nvPr/>
        </p:nvSpPr>
        <p:spPr>
          <a:xfrm>
            <a:off x="3013655" y="30963"/>
            <a:ext cx="86968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</a:rPr>
              <a:t>Характеристики придонного слоя воды и верхнего слоя донных отложений </a:t>
            </a:r>
          </a:p>
          <a:p>
            <a:pPr algn="ctr"/>
            <a:r>
              <a:rPr lang="ru-RU" sz="1600" b="1" i="1" dirty="0" err="1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</a:rPr>
              <a:t>Иваньковского</a:t>
            </a:r>
            <a:r>
              <a:rPr lang="ru-RU" sz="1600" b="1" i="1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</a:rPr>
              <a:t> водохранилища  (ППВ – потребление О</a:t>
            </a:r>
            <a:r>
              <a:rPr lang="ru-RU" sz="1600" b="1" i="1" baseline="-25000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</a:rPr>
              <a:t>2</a:t>
            </a:r>
            <a:r>
              <a:rPr lang="ru-RU" sz="1600" b="1" i="1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</a:rPr>
              <a:t> придонной водой, </a:t>
            </a:r>
          </a:p>
          <a:p>
            <a:pPr algn="ctr"/>
            <a:r>
              <a:rPr lang="en-US" sz="1600" b="1" i="1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</a:rPr>
              <a:t>d</a:t>
            </a:r>
            <a:r>
              <a:rPr lang="ru-RU" sz="1600" b="1" i="1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</a:rPr>
              <a:t> – </a:t>
            </a:r>
            <a:r>
              <a:rPr lang="ru-RU" sz="1600" b="1" i="1" dirty="0" err="1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</a:rPr>
              <a:t>гигроскопическа</a:t>
            </a:r>
            <a:r>
              <a:rPr lang="ru-RU" sz="1600" b="1" i="1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</a:rPr>
              <a:t> влажность грунта).</a:t>
            </a:r>
            <a:endParaRPr lang="ru-RU" sz="1600" b="1" i="1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71651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92086D-98E7-433E-8B6B-13130247C484}"/>
              </a:ext>
            </a:extLst>
          </p:cNvPr>
          <p:cNvSpPr txBox="1"/>
          <p:nvPr/>
        </p:nvSpPr>
        <p:spPr>
          <a:xfrm>
            <a:off x="315753" y="0"/>
            <a:ext cx="116900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Интенсивность обменных процессов на станциях Иваньковского водохранилища </a:t>
            </a:r>
          </a:p>
          <a:p>
            <a:pPr algn="ctr"/>
            <a:r>
              <a:rPr lang="ru-RU" sz="1600" b="1" i="1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SOD</a:t>
            </a:r>
            <a:r>
              <a:rPr lang="ru-RU" sz="1600" b="1" i="1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 – потребление кислорода ДО; </a:t>
            </a:r>
            <a:r>
              <a:rPr lang="ru-RU" sz="1600" b="1" i="1" dirty="0" err="1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600" b="1" i="1" baseline="-25000" dirty="0" err="1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аэр</a:t>
            </a:r>
            <a:r>
              <a:rPr lang="ru-RU" sz="1600" b="1" i="1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 – аэробная деструкция; </a:t>
            </a:r>
          </a:p>
          <a:p>
            <a:pPr algn="ctr"/>
            <a:r>
              <a:rPr lang="ru-RU" sz="1600" b="1" i="1" dirty="0" err="1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600" b="1" i="1" baseline="-25000" dirty="0" err="1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анаэр</a:t>
            </a:r>
            <a:r>
              <a:rPr lang="ru-RU" sz="1600" b="1" i="1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 – анаэробная деструкция; </a:t>
            </a:r>
            <a:r>
              <a:rPr lang="ru-RU" sz="1600" b="1" i="1" dirty="0" err="1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600" b="1" i="1" baseline="-25000" dirty="0" err="1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общ</a:t>
            </a:r>
            <a:r>
              <a:rPr lang="ru-RU" sz="1600" b="1" i="1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 – общая деструкция; </a:t>
            </a:r>
            <a:r>
              <a:rPr lang="ru-RU" sz="1600" b="1" i="1" dirty="0" err="1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600" b="1" i="1" baseline="-25000" dirty="0" err="1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мин</a:t>
            </a:r>
            <a:r>
              <a:rPr lang="ru-RU" sz="1600" b="1" i="1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 – минеральный фосфор).</a:t>
            </a:r>
            <a:endParaRPr lang="ru-RU" sz="1600" b="1" i="1" dirty="0">
              <a:effectLst/>
              <a:latin typeface="Helvetica Neu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D94F3D6-2113-432F-A06F-D1C727DDD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93379"/>
              </p:ext>
            </p:extLst>
          </p:nvPr>
        </p:nvGraphicFramePr>
        <p:xfrm>
          <a:off x="1006927" y="830997"/>
          <a:ext cx="10144357" cy="5320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840">
                  <a:extLst>
                    <a:ext uri="{9D8B030D-6E8A-4147-A177-3AD203B41FA5}">
                      <a16:colId xmlns:a16="http://schemas.microsoft.com/office/drawing/2014/main" val="48292155"/>
                    </a:ext>
                  </a:extLst>
                </a:gridCol>
                <a:gridCol w="1648024">
                  <a:extLst>
                    <a:ext uri="{9D8B030D-6E8A-4147-A177-3AD203B41FA5}">
                      <a16:colId xmlns:a16="http://schemas.microsoft.com/office/drawing/2014/main" val="346976790"/>
                    </a:ext>
                  </a:extLst>
                </a:gridCol>
                <a:gridCol w="1328039">
                  <a:extLst>
                    <a:ext uri="{9D8B030D-6E8A-4147-A177-3AD203B41FA5}">
                      <a16:colId xmlns:a16="http://schemas.microsoft.com/office/drawing/2014/main" val="1251985875"/>
                    </a:ext>
                  </a:extLst>
                </a:gridCol>
                <a:gridCol w="1409605">
                  <a:extLst>
                    <a:ext uri="{9D8B030D-6E8A-4147-A177-3AD203B41FA5}">
                      <a16:colId xmlns:a16="http://schemas.microsoft.com/office/drawing/2014/main" val="725832824"/>
                    </a:ext>
                  </a:extLst>
                </a:gridCol>
                <a:gridCol w="1083346">
                  <a:extLst>
                    <a:ext uri="{9D8B030D-6E8A-4147-A177-3AD203B41FA5}">
                      <a16:colId xmlns:a16="http://schemas.microsoft.com/office/drawing/2014/main" val="778696613"/>
                    </a:ext>
                  </a:extLst>
                </a:gridCol>
                <a:gridCol w="1242293">
                  <a:extLst>
                    <a:ext uri="{9D8B030D-6E8A-4147-A177-3AD203B41FA5}">
                      <a16:colId xmlns:a16="http://schemas.microsoft.com/office/drawing/2014/main" val="3460411958"/>
                    </a:ext>
                  </a:extLst>
                </a:gridCol>
                <a:gridCol w="1409605">
                  <a:extLst>
                    <a:ext uri="{9D8B030D-6E8A-4147-A177-3AD203B41FA5}">
                      <a16:colId xmlns:a16="http://schemas.microsoft.com/office/drawing/2014/main" val="1872600948"/>
                    </a:ext>
                  </a:extLst>
                </a:gridCol>
                <a:gridCol w="1409605">
                  <a:extLst>
                    <a:ext uri="{9D8B030D-6E8A-4147-A177-3AD203B41FA5}">
                      <a16:colId xmlns:a16="http://schemas.microsoft.com/office/drawing/2014/main" val="4091884470"/>
                    </a:ext>
                  </a:extLst>
                </a:gridCol>
              </a:tblGrid>
              <a:tr h="42459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Год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Станция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SOD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Д</a:t>
                      </a:r>
                      <a:r>
                        <a:rPr lang="ru-RU" sz="1400" b="1" baseline="-25000">
                          <a:effectLst/>
                          <a:latin typeface="Helvetica Neue"/>
                        </a:rPr>
                        <a:t>аэр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err="1">
                          <a:effectLst/>
                          <a:latin typeface="Helvetica Neue"/>
                        </a:rPr>
                        <a:t>Д</a:t>
                      </a:r>
                      <a:r>
                        <a:rPr lang="ru-RU" sz="1400" b="1" baseline="-25000" dirty="0" err="1">
                          <a:effectLst/>
                          <a:latin typeface="Helvetica Neue"/>
                        </a:rPr>
                        <a:t>общ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Д</a:t>
                      </a:r>
                      <a:r>
                        <a:rPr lang="ru-RU" sz="1400" b="1" baseline="-25000">
                          <a:effectLst/>
                          <a:latin typeface="Helvetica Neue"/>
                        </a:rPr>
                        <a:t>анаэр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Выход   СН</a:t>
                      </a:r>
                      <a:r>
                        <a:rPr lang="ru-RU" sz="1400" b="1" baseline="-25000" dirty="0">
                          <a:effectLst/>
                          <a:latin typeface="Helvetica Neue"/>
                        </a:rPr>
                        <a:t>4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выход </a:t>
                      </a:r>
                      <a:r>
                        <a:rPr lang="ru-RU" sz="1400" b="1" dirty="0" err="1">
                          <a:effectLst/>
                          <a:latin typeface="Helvetica Neue"/>
                        </a:rPr>
                        <a:t>Р</a:t>
                      </a:r>
                      <a:r>
                        <a:rPr lang="ru-RU" sz="1400" b="1" baseline="-25000" dirty="0" err="1">
                          <a:effectLst/>
                          <a:latin typeface="Helvetica Neue"/>
                        </a:rPr>
                        <a:t>мин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extLst>
                  <a:ext uri="{0D108BD9-81ED-4DB2-BD59-A6C34878D82A}">
                    <a16:rowId xmlns:a16="http://schemas.microsoft.com/office/drawing/2014/main" val="1890582223"/>
                  </a:ext>
                </a:extLst>
              </a:tr>
              <a:tr h="171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err="1">
                          <a:effectLst/>
                          <a:latin typeface="Helvetica Neue"/>
                        </a:rPr>
                        <a:t>мгО</a:t>
                      </a:r>
                      <a:r>
                        <a:rPr lang="ru-RU" sz="1400" b="1" dirty="0">
                          <a:effectLst/>
                          <a:latin typeface="Helvetica Neue"/>
                        </a:rPr>
                        <a:t>/м</a:t>
                      </a:r>
                      <a:r>
                        <a:rPr lang="ru-RU" sz="1400" b="1" baseline="30000" dirty="0">
                          <a:effectLst/>
                          <a:latin typeface="Helvetica Neue"/>
                        </a:rPr>
                        <a:t>2</a:t>
                      </a:r>
                      <a:r>
                        <a:rPr lang="ru-RU" sz="1400" b="1" dirty="0">
                          <a:effectLst/>
                          <a:latin typeface="Helvetica Neue"/>
                        </a:rPr>
                        <a:t>сут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мгС/м</a:t>
                      </a:r>
                      <a:r>
                        <a:rPr lang="ru-RU" sz="1400" b="1" baseline="30000">
                          <a:effectLst/>
                          <a:latin typeface="Helvetica Neue"/>
                        </a:rPr>
                        <a:t>2</a:t>
                      </a:r>
                      <a:r>
                        <a:rPr lang="ru-RU" sz="1400" b="1">
                          <a:effectLst/>
                          <a:latin typeface="Helvetica Neue"/>
                        </a:rPr>
                        <a:t>сут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мгР/м</a:t>
                      </a:r>
                      <a:r>
                        <a:rPr lang="ru-RU" sz="1400" b="1" baseline="30000">
                          <a:effectLst/>
                          <a:latin typeface="Helvetica Neue"/>
                        </a:rPr>
                        <a:t>2</a:t>
                      </a:r>
                      <a:r>
                        <a:rPr lang="ru-RU" sz="1400" b="1">
                          <a:effectLst/>
                          <a:latin typeface="Helvetica Neue"/>
                        </a:rPr>
                        <a:t>сут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extLst>
                  <a:ext uri="{0D108BD9-81ED-4DB2-BD59-A6C34878D82A}">
                    <a16:rowId xmlns:a16="http://schemas.microsoft.com/office/drawing/2014/main" val="1736191725"/>
                  </a:ext>
                </a:extLst>
              </a:tr>
              <a:tr h="238135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2020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УСТЬЕ ШОШИ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74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28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914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886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0.03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59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extLst>
                  <a:ext uri="{0D108BD9-81ED-4DB2-BD59-A6C34878D82A}">
                    <a16:rowId xmlns:a16="http://schemas.microsoft.com/office/drawing/2014/main" val="1970382901"/>
                  </a:ext>
                </a:extLst>
              </a:tr>
              <a:tr h="181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ПЛОСКИ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-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-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-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-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-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-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extLst>
                  <a:ext uri="{0D108BD9-81ED-4DB2-BD59-A6C34878D82A}">
                    <a16:rowId xmlns:a16="http://schemas.microsoft.com/office/drawing/2014/main" val="3126181377"/>
                  </a:ext>
                </a:extLst>
              </a:tr>
              <a:tr h="2615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КОНАКОВО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149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56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1599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1543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0.6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extLst>
                  <a:ext uri="{0D108BD9-81ED-4DB2-BD59-A6C34878D82A}">
                    <a16:rowId xmlns:a16="http://schemas.microsoft.com/office/drawing/2014/main" val="2156815950"/>
                  </a:ext>
                </a:extLst>
              </a:tr>
              <a:tr h="181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КОРЧЕВА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150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56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265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209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0.06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10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extLst>
                  <a:ext uri="{0D108BD9-81ED-4DB2-BD59-A6C34878D82A}">
                    <a16:rowId xmlns:a16="http://schemas.microsoft.com/office/drawing/2014/main" val="210119980"/>
                  </a:ext>
                </a:extLst>
              </a:tr>
              <a:tr h="257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ДУБНА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119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45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310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265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0.02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30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extLst>
                  <a:ext uri="{0D108BD9-81ED-4DB2-BD59-A6C34878D82A}">
                    <a16:rowId xmlns:a16="http://schemas.microsoft.com/office/drawing/2014/main" val="1911277019"/>
                  </a:ext>
                </a:extLst>
              </a:tr>
              <a:tr h="384434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2021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УСТЬЕ ШОШИ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177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67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1432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1365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1.3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8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extLst>
                  <a:ext uri="{0D108BD9-81ED-4DB2-BD59-A6C34878D82A}">
                    <a16:rowId xmlns:a16="http://schemas.microsoft.com/office/drawing/2014/main" val="2622458795"/>
                  </a:ext>
                </a:extLst>
              </a:tr>
              <a:tr h="181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КОНАКОВО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309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116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1574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1458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0.01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14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extLst>
                  <a:ext uri="{0D108BD9-81ED-4DB2-BD59-A6C34878D82A}">
                    <a16:rowId xmlns:a16="http://schemas.microsoft.com/office/drawing/2014/main" val="539319686"/>
                  </a:ext>
                </a:extLst>
              </a:tr>
              <a:tr h="181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КОРЧЕВА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283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106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1631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1525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9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81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extLst>
                  <a:ext uri="{0D108BD9-81ED-4DB2-BD59-A6C34878D82A}">
                    <a16:rowId xmlns:a16="http://schemas.microsoft.com/office/drawing/2014/main" val="1270637901"/>
                  </a:ext>
                </a:extLst>
              </a:tr>
              <a:tr h="181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ДУБНА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225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84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1968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1884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40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107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extLst>
                  <a:ext uri="{0D108BD9-81ED-4DB2-BD59-A6C34878D82A}">
                    <a16:rowId xmlns:a16="http://schemas.microsoft.com/office/drawing/2014/main" val="2051198738"/>
                  </a:ext>
                </a:extLst>
              </a:tr>
              <a:tr h="384434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2022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УСТЬЕ ШОШИ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16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6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148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142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84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52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extLst>
                  <a:ext uri="{0D108BD9-81ED-4DB2-BD59-A6C34878D82A}">
                    <a16:rowId xmlns:a16="http://schemas.microsoft.com/office/drawing/2014/main" val="4197237785"/>
                  </a:ext>
                </a:extLst>
              </a:tr>
              <a:tr h="181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ПЛОСКИ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10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4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254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250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87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17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extLst>
                  <a:ext uri="{0D108BD9-81ED-4DB2-BD59-A6C34878D82A}">
                    <a16:rowId xmlns:a16="http://schemas.microsoft.com/office/drawing/2014/main" val="2213040539"/>
                  </a:ext>
                </a:extLst>
              </a:tr>
              <a:tr h="181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КОНАКОВО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4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463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459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2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24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extLst>
                  <a:ext uri="{0D108BD9-81ED-4DB2-BD59-A6C34878D82A}">
                    <a16:rowId xmlns:a16="http://schemas.microsoft.com/office/drawing/2014/main" val="3142290142"/>
                  </a:ext>
                </a:extLst>
              </a:tr>
              <a:tr h="181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КОРЧЕВА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86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32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639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607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62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45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extLst>
                  <a:ext uri="{0D108BD9-81ED-4DB2-BD59-A6C34878D82A}">
                    <a16:rowId xmlns:a16="http://schemas.microsoft.com/office/drawing/2014/main" val="1206714329"/>
                  </a:ext>
                </a:extLst>
              </a:tr>
              <a:tr h="181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ДУБНА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122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46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899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853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109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61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0" marR="52920" marT="0" marB="0" anchor="ctr"/>
                </a:tc>
                <a:extLst>
                  <a:ext uri="{0D108BD9-81ED-4DB2-BD59-A6C34878D82A}">
                    <a16:rowId xmlns:a16="http://schemas.microsoft.com/office/drawing/2014/main" val="3126732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213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A4A7E7-B9FE-4B16-8A2C-B542C391101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" y="154779"/>
            <a:ext cx="7497537" cy="33867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47F2BA-6148-4793-98D9-4A4E7E1DD71B}"/>
              </a:ext>
            </a:extLst>
          </p:cNvPr>
          <p:cNvSpPr txBox="1"/>
          <p:nvPr/>
        </p:nvSpPr>
        <p:spPr>
          <a:xfrm>
            <a:off x="66435" y="3507286"/>
            <a:ext cx="84224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Связь </a:t>
            </a:r>
            <a:r>
              <a:rPr lang="ru-RU" sz="1600" b="1" i="1" dirty="0" err="1">
                <a:effectLst/>
                <a:latin typeface="Helvetica Neue"/>
                <a:ea typeface="Calibri" panose="020F0502020204030204" pitchFamily="34" charset="0"/>
              </a:rPr>
              <a:t>Д</a:t>
            </a:r>
            <a:r>
              <a:rPr lang="ru-RU" sz="1600" b="1" i="1" baseline="-25000" dirty="0" err="1">
                <a:effectLst/>
                <a:latin typeface="Helvetica Neue"/>
                <a:ea typeface="Calibri" panose="020F0502020204030204" pitchFamily="34" charset="0"/>
              </a:rPr>
              <a:t>анаэр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 ОВ в ДО в аэробных условиях с содержанием ОВ в ДО в </a:t>
            </a:r>
            <a:r>
              <a:rPr lang="ru-RU" sz="1600" b="1" i="1" dirty="0" err="1">
                <a:effectLst/>
                <a:latin typeface="Helvetica Neue"/>
                <a:ea typeface="Calibri" panose="020F0502020204030204" pitchFamily="34" charset="0"/>
              </a:rPr>
              <a:t>Иваньковском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 </a:t>
            </a:r>
            <a:r>
              <a:rPr lang="ru-RU" sz="1600" b="1" i="1" dirty="0" err="1">
                <a:effectLst/>
                <a:latin typeface="Helvetica Neue"/>
                <a:ea typeface="Calibri" panose="020F0502020204030204" pitchFamily="34" charset="0"/>
              </a:rPr>
              <a:t>вдхр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 при численности роющего зообентоса </a:t>
            </a:r>
            <a:r>
              <a:rPr lang="en-US" sz="1600" b="1" i="1" dirty="0">
                <a:effectLst/>
                <a:latin typeface="Helvetica Neue"/>
                <a:ea typeface="Calibri" panose="020F0502020204030204" pitchFamily="34" charset="0"/>
              </a:rPr>
              <a:t>N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 &gt;4000 </a:t>
            </a:r>
            <a:r>
              <a:rPr lang="ru-RU" sz="1600" b="1" i="1" dirty="0" err="1">
                <a:effectLst/>
                <a:latin typeface="Helvetica Neue"/>
                <a:ea typeface="Calibri" panose="020F0502020204030204" pitchFamily="34" charset="0"/>
              </a:rPr>
              <a:t>экз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/м</a:t>
            </a:r>
            <a:r>
              <a:rPr lang="ru-RU" sz="1600" b="1" i="1" baseline="30000" dirty="0">
                <a:effectLst/>
                <a:latin typeface="Helvetica Neue"/>
                <a:ea typeface="Calibri" panose="020F0502020204030204" pitchFamily="34" charset="0"/>
              </a:rPr>
              <a:t>2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 (1), при </a:t>
            </a:r>
            <a:r>
              <a:rPr lang="en-US" sz="1600" b="1" i="1" dirty="0">
                <a:effectLst/>
                <a:latin typeface="Helvetica Neue"/>
                <a:ea typeface="Calibri" panose="020F0502020204030204" pitchFamily="34" charset="0"/>
              </a:rPr>
              <a:t>N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&lt;4000 </a:t>
            </a:r>
            <a:r>
              <a:rPr lang="ru-RU" sz="1600" b="1" i="1" dirty="0" err="1">
                <a:effectLst/>
                <a:latin typeface="Helvetica Neue"/>
                <a:ea typeface="Calibri" panose="020F0502020204030204" pitchFamily="34" charset="0"/>
              </a:rPr>
              <a:t>экз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/м</a:t>
            </a:r>
            <a:r>
              <a:rPr lang="ru-RU" sz="1600" b="1" i="1" baseline="30000" dirty="0">
                <a:effectLst/>
                <a:latin typeface="Helvetica Neue"/>
                <a:ea typeface="Calibri" panose="020F0502020204030204" pitchFamily="34" charset="0"/>
              </a:rPr>
              <a:t>2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 (2) и в Можайском </a:t>
            </a:r>
            <a:r>
              <a:rPr lang="ru-RU" sz="1600" b="1" i="1" dirty="0" err="1">
                <a:effectLst/>
                <a:latin typeface="Helvetica Neue"/>
                <a:ea typeface="Calibri" panose="020F0502020204030204" pitchFamily="34" charset="0"/>
              </a:rPr>
              <a:t>вдхр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 при </a:t>
            </a:r>
            <a:r>
              <a:rPr lang="en-US" sz="1600" b="1" i="1" dirty="0">
                <a:effectLst/>
                <a:latin typeface="Helvetica Neue"/>
                <a:ea typeface="Calibri" panose="020F0502020204030204" pitchFamily="34" charset="0"/>
              </a:rPr>
              <a:t>N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&lt;4000 </a:t>
            </a:r>
            <a:r>
              <a:rPr lang="ru-RU" sz="1600" b="1" i="1" dirty="0" err="1">
                <a:effectLst/>
                <a:latin typeface="Helvetica Neue"/>
                <a:ea typeface="Calibri" panose="020F0502020204030204" pitchFamily="34" charset="0"/>
              </a:rPr>
              <a:t>экз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/м</a:t>
            </a:r>
            <a:r>
              <a:rPr lang="ru-RU" sz="1600" b="1" i="1" baseline="30000" dirty="0">
                <a:effectLst/>
                <a:latin typeface="Helvetica Neue"/>
                <a:ea typeface="Calibri" panose="020F0502020204030204" pitchFamily="34" charset="0"/>
              </a:rPr>
              <a:t>2 </a:t>
            </a:r>
            <a:r>
              <a:rPr lang="ru-RU" sz="1600" b="1" i="1" dirty="0">
                <a:latin typeface="Helvetica Neue"/>
                <a:ea typeface="Calibri" panose="020F0502020204030204" pitchFamily="34" charset="0"/>
              </a:rPr>
              <a:t>(3); 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Б - связь интенсивности </a:t>
            </a:r>
            <a:r>
              <a:rPr lang="ru-RU" sz="1600" b="1" i="1" dirty="0" err="1">
                <a:effectLst/>
                <a:latin typeface="Helvetica Neue"/>
                <a:ea typeface="Calibri" panose="020F0502020204030204" pitchFamily="34" charset="0"/>
              </a:rPr>
              <a:t>Д</a:t>
            </a:r>
            <a:r>
              <a:rPr lang="ru-RU" sz="1600" b="1" i="1" baseline="-25000" dirty="0" err="1">
                <a:effectLst/>
                <a:latin typeface="Helvetica Neue"/>
                <a:ea typeface="Calibri" panose="020F0502020204030204" pitchFamily="34" charset="0"/>
              </a:rPr>
              <a:t>анаэр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 и численности роющего зообентоса в грунтах </a:t>
            </a:r>
            <a:r>
              <a:rPr lang="ru-RU" sz="1600" b="1" i="1" dirty="0" err="1">
                <a:effectLst/>
                <a:latin typeface="Helvetica Neue"/>
                <a:ea typeface="Calibri" panose="020F0502020204030204" pitchFamily="34" charset="0"/>
              </a:rPr>
              <a:t>Иваньковского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 водохранилища в аэробных условиях</a:t>
            </a:r>
            <a:endParaRPr lang="ru-RU" sz="1600" b="1" i="1" dirty="0">
              <a:latin typeface="Helvetica Neue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B798E90F-2865-4DC8-B046-DA64C0C6E3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7616072"/>
              </p:ext>
            </p:extLst>
          </p:nvPr>
        </p:nvGraphicFramePr>
        <p:xfrm>
          <a:off x="8331199" y="1323439"/>
          <a:ext cx="3765232" cy="3507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5777C56-A85C-47F5-983C-8D7C417111D5}"/>
              </a:ext>
            </a:extLst>
          </p:cNvPr>
          <p:cNvSpPr txBox="1"/>
          <p:nvPr/>
        </p:nvSpPr>
        <p:spPr>
          <a:xfrm>
            <a:off x="7947797" y="0"/>
            <a:ext cx="42442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Связь выхода </a:t>
            </a:r>
            <a:r>
              <a:rPr lang="ru-RU" sz="1600" b="1" i="1" dirty="0" err="1">
                <a:effectLst/>
                <a:latin typeface="Helvetica Neue"/>
                <a:ea typeface="Calibri" panose="020F0502020204030204" pitchFamily="34" charset="0"/>
              </a:rPr>
              <a:t>Р</a:t>
            </a:r>
            <a:r>
              <a:rPr lang="ru-RU" sz="1600" b="1" i="1" baseline="-25000" dirty="0" err="1">
                <a:effectLst/>
                <a:latin typeface="Helvetica Neue"/>
                <a:ea typeface="Calibri" panose="020F0502020204030204" pitchFamily="34" charset="0"/>
              </a:rPr>
              <a:t>мин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 с </a:t>
            </a:r>
            <a:r>
              <a:rPr lang="ru-RU" sz="1600" b="1" i="1" dirty="0" err="1">
                <a:effectLst/>
                <a:latin typeface="Helvetica Neue"/>
                <a:ea typeface="Calibri" panose="020F0502020204030204" pitchFamily="34" charset="0"/>
              </a:rPr>
              <a:t>Д</a:t>
            </a:r>
            <a:r>
              <a:rPr lang="ru-RU" sz="1600" b="1" i="1" baseline="-25000" dirty="0" err="1">
                <a:effectLst/>
                <a:latin typeface="Helvetica Neue"/>
                <a:ea typeface="Calibri" panose="020F0502020204030204" pitchFamily="34" charset="0"/>
              </a:rPr>
              <a:t>сумм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при численности роющего зообентоса </a:t>
            </a:r>
            <a:r>
              <a:rPr lang="en-US" sz="1600" b="1" i="1" dirty="0">
                <a:effectLst/>
                <a:latin typeface="Helvetica Neue"/>
                <a:ea typeface="Calibri" panose="020F0502020204030204" pitchFamily="34" charset="0"/>
              </a:rPr>
              <a:t>N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&gt;1300 </a:t>
            </a:r>
            <a:r>
              <a:rPr lang="ru-RU" sz="1600" b="1" i="1" dirty="0" err="1">
                <a:effectLst/>
                <a:latin typeface="Helvetica Neue"/>
                <a:ea typeface="Calibri" panose="020F0502020204030204" pitchFamily="34" charset="0"/>
              </a:rPr>
              <a:t>экз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/м</a:t>
            </a:r>
            <a:r>
              <a:rPr lang="ru-RU" sz="1600" b="1" i="1" baseline="30000" dirty="0">
                <a:effectLst/>
                <a:latin typeface="Helvetica Neue"/>
                <a:ea typeface="Calibri" panose="020F0502020204030204" pitchFamily="34" charset="0"/>
              </a:rPr>
              <a:t>2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 и </a:t>
            </a:r>
            <a:r>
              <a:rPr lang="en-US" sz="1600" b="1" i="1" dirty="0">
                <a:effectLst/>
                <a:latin typeface="Helvetica Neue"/>
                <a:ea typeface="Calibri" panose="020F0502020204030204" pitchFamily="34" charset="0"/>
              </a:rPr>
              <a:t>N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&lt;1300 </a:t>
            </a:r>
            <a:r>
              <a:rPr lang="ru-RU" sz="1600" b="1" i="1" dirty="0" err="1">
                <a:effectLst/>
                <a:latin typeface="Helvetica Neue"/>
                <a:ea typeface="Calibri" panose="020F0502020204030204" pitchFamily="34" charset="0"/>
              </a:rPr>
              <a:t>экз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/м</a:t>
            </a:r>
            <a:r>
              <a:rPr lang="ru-RU" sz="1600" b="1" i="1" baseline="30000" dirty="0">
                <a:effectLst/>
                <a:latin typeface="Helvetica Neue"/>
                <a:ea typeface="Calibri" panose="020F0502020204030204" pitchFamily="34" charset="0"/>
              </a:rPr>
              <a:t>2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 в илах </a:t>
            </a:r>
            <a:r>
              <a:rPr lang="ru-RU" sz="1600" b="1" i="1" dirty="0" err="1">
                <a:effectLst/>
                <a:latin typeface="Helvetica Neue"/>
                <a:ea typeface="Calibri" panose="020F0502020204030204" pitchFamily="34" charset="0"/>
              </a:rPr>
              <a:t>Иваньковского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 (1, 2)</a:t>
            </a:r>
          </a:p>
          <a:p>
            <a:pPr algn="ctr"/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и Можайского (3, 4) водохранилищ</a:t>
            </a:r>
            <a:endParaRPr lang="ru-RU" sz="1600" b="1" i="1" dirty="0">
              <a:latin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47F2BA-6148-4793-98D9-4A4E7E1DD71B}"/>
              </a:ext>
            </a:extLst>
          </p:cNvPr>
          <p:cNvSpPr txBox="1"/>
          <p:nvPr/>
        </p:nvSpPr>
        <p:spPr>
          <a:xfrm>
            <a:off x="66434" y="4795897"/>
            <a:ext cx="1202999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Helvetica Neue"/>
              </a:rPr>
              <a:t>На график А были добавлены ранее полученные данные по интенсивности </a:t>
            </a:r>
            <a:r>
              <a:rPr lang="ru-RU" sz="1600" b="1" dirty="0" err="1">
                <a:latin typeface="Helvetica Neue"/>
              </a:rPr>
              <a:t>Д</a:t>
            </a:r>
            <a:r>
              <a:rPr lang="ru-RU" sz="1600" b="1" baseline="-25000" dirty="0" err="1">
                <a:latin typeface="Helvetica Neue"/>
              </a:rPr>
              <a:t>анаэр</a:t>
            </a:r>
            <a:r>
              <a:rPr lang="ru-RU" sz="1600" b="1" dirty="0">
                <a:latin typeface="Helvetica Neue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Helvetica Neue"/>
              </a:rPr>
              <a:t>Можайского водохранилища для пойменных станций с похожими на исследованные на </a:t>
            </a:r>
            <a:r>
              <a:rPr lang="ru-RU" sz="1600" b="1" dirty="0" err="1">
                <a:latin typeface="Helvetica Neue"/>
              </a:rPr>
              <a:t>Иваньковском</a:t>
            </a:r>
            <a:r>
              <a:rPr lang="ru-RU" sz="1600" b="1" dirty="0">
                <a:latin typeface="Helvetica Neue"/>
              </a:rPr>
              <a:t> водохранилище грунтами при аэробных условиях. Численность роющего бентоса на этих станциях была менее 4000 </a:t>
            </a:r>
            <a:r>
              <a:rPr lang="ru-RU" sz="1600" b="1" dirty="0" err="1">
                <a:latin typeface="Helvetica Neue"/>
              </a:rPr>
              <a:t>экз</a:t>
            </a:r>
            <a:r>
              <a:rPr lang="ru-RU" sz="1600" b="1" dirty="0">
                <a:latin typeface="Helvetica Neue"/>
              </a:rPr>
              <a:t>/м</a:t>
            </a:r>
            <a:r>
              <a:rPr lang="ru-RU" sz="1600" b="1" baseline="30000" dirty="0">
                <a:latin typeface="Helvetica Neue"/>
              </a:rPr>
              <a:t>2</a:t>
            </a:r>
            <a:r>
              <a:rPr lang="ru-RU" sz="1600" b="1" dirty="0">
                <a:latin typeface="Helvetica Neue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Helvetica Neue"/>
              </a:rPr>
              <a:t>Эти точки дополняют зависимость </a:t>
            </a:r>
            <a:r>
              <a:rPr lang="ru-RU" sz="1600" b="1" dirty="0" err="1">
                <a:latin typeface="Helvetica Neue"/>
              </a:rPr>
              <a:t>Д</a:t>
            </a:r>
            <a:r>
              <a:rPr lang="ru-RU" sz="1600" b="1" baseline="-25000" dirty="0" err="1">
                <a:latin typeface="Helvetica Neue"/>
              </a:rPr>
              <a:t>анаэр</a:t>
            </a:r>
            <a:r>
              <a:rPr lang="ru-RU" sz="1600" b="1" dirty="0">
                <a:latin typeface="Helvetica Neue"/>
              </a:rPr>
              <a:t> от ОВ при соответствующей численности бентоса.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Helvetica Neue"/>
              </a:rPr>
              <a:t>При аэробных условиях в придонном горизонте для грунтов </a:t>
            </a:r>
            <a:r>
              <a:rPr lang="ru-RU" sz="1600" b="1" dirty="0" err="1">
                <a:latin typeface="Helvetica Neue"/>
              </a:rPr>
              <a:t>Иваньковского</a:t>
            </a:r>
            <a:r>
              <a:rPr lang="ru-RU" sz="1600" b="1" dirty="0">
                <a:latin typeface="Helvetica Neue"/>
              </a:rPr>
              <a:t> водохранилища отмечается тенденция увеличения интенсивности анаэробной деструкции при увеличении численности роющего зообентоса (график Б).</a:t>
            </a:r>
          </a:p>
        </p:txBody>
      </p:sp>
    </p:spTree>
    <p:extLst>
      <p:ext uri="{BB962C8B-B14F-4D97-AF65-F5344CB8AC3E}">
        <p14:creationId xmlns:p14="http://schemas.microsoft.com/office/powerpoint/2010/main" val="1147302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177917"/>
              </p:ext>
            </p:extLst>
          </p:nvPr>
        </p:nvGraphicFramePr>
        <p:xfrm>
          <a:off x="244497" y="2170146"/>
          <a:ext cx="11693503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9493">
                  <a:extLst>
                    <a:ext uri="{9D8B030D-6E8A-4147-A177-3AD203B41FA5}">
                      <a16:colId xmlns:a16="http://schemas.microsoft.com/office/drawing/2014/main" val="2623502155"/>
                    </a:ext>
                  </a:extLst>
                </a:gridCol>
                <a:gridCol w="1161479">
                  <a:extLst>
                    <a:ext uri="{9D8B030D-6E8A-4147-A177-3AD203B41FA5}">
                      <a16:colId xmlns:a16="http://schemas.microsoft.com/office/drawing/2014/main" val="2810660112"/>
                    </a:ext>
                  </a:extLst>
                </a:gridCol>
                <a:gridCol w="1060160">
                  <a:extLst>
                    <a:ext uri="{9D8B030D-6E8A-4147-A177-3AD203B41FA5}">
                      <a16:colId xmlns:a16="http://schemas.microsoft.com/office/drawing/2014/main" val="3615000385"/>
                    </a:ext>
                  </a:extLst>
                </a:gridCol>
                <a:gridCol w="1060160">
                  <a:extLst>
                    <a:ext uri="{9D8B030D-6E8A-4147-A177-3AD203B41FA5}">
                      <a16:colId xmlns:a16="http://schemas.microsoft.com/office/drawing/2014/main" val="2154287073"/>
                    </a:ext>
                  </a:extLst>
                </a:gridCol>
                <a:gridCol w="1060160">
                  <a:extLst>
                    <a:ext uri="{9D8B030D-6E8A-4147-A177-3AD203B41FA5}">
                      <a16:colId xmlns:a16="http://schemas.microsoft.com/office/drawing/2014/main" val="4106649433"/>
                    </a:ext>
                  </a:extLst>
                </a:gridCol>
                <a:gridCol w="1642025">
                  <a:extLst>
                    <a:ext uri="{9D8B030D-6E8A-4147-A177-3AD203B41FA5}">
                      <a16:colId xmlns:a16="http://schemas.microsoft.com/office/drawing/2014/main" val="1354089518"/>
                    </a:ext>
                  </a:extLst>
                </a:gridCol>
                <a:gridCol w="1642025">
                  <a:extLst>
                    <a:ext uri="{9D8B030D-6E8A-4147-A177-3AD203B41FA5}">
                      <a16:colId xmlns:a16="http://schemas.microsoft.com/office/drawing/2014/main" val="3492941861"/>
                    </a:ext>
                  </a:extLst>
                </a:gridCol>
                <a:gridCol w="1778001">
                  <a:extLst>
                    <a:ext uri="{9D8B030D-6E8A-4147-A177-3AD203B41FA5}">
                      <a16:colId xmlns:a16="http://schemas.microsoft.com/office/drawing/2014/main" val="56165710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Helvetica Neue"/>
                        </a:rPr>
                        <a:t>Станция</a:t>
                      </a:r>
                      <a:endParaRPr lang="ru-RU" sz="160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 Neue"/>
                        </a:rPr>
                        <a:t>Горизонт</a:t>
                      </a:r>
                      <a:endParaRPr lang="ru-RU" sz="16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 Neue"/>
                        </a:rPr>
                        <a:t>2020,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Helvetica Neue"/>
                        </a:rPr>
                        <a:t>мкл</a:t>
                      </a:r>
                      <a:r>
                        <a:rPr lang="ru-RU" sz="1600" dirty="0">
                          <a:effectLst/>
                          <a:latin typeface="Helvetica Neue"/>
                        </a:rPr>
                        <a:t>/л</a:t>
                      </a:r>
                      <a:endParaRPr lang="ru-RU" sz="16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 Neue"/>
                        </a:rPr>
                        <a:t>2021,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Helvetica Neue"/>
                        </a:rPr>
                        <a:t>мкл</a:t>
                      </a:r>
                      <a:r>
                        <a:rPr lang="ru-RU" sz="1600" dirty="0">
                          <a:effectLst/>
                          <a:latin typeface="Helvetica Neue"/>
                        </a:rPr>
                        <a:t>/л</a:t>
                      </a:r>
                      <a:endParaRPr lang="ru-RU" sz="16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 Neue"/>
                        </a:rPr>
                        <a:t>2022,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Helvetica Neue"/>
                        </a:rPr>
                        <a:t>мкл</a:t>
                      </a:r>
                      <a:r>
                        <a:rPr lang="ru-RU" sz="1600" dirty="0">
                          <a:effectLst/>
                          <a:latin typeface="Helvetica Neue"/>
                        </a:rPr>
                        <a:t>/л</a:t>
                      </a:r>
                      <a:endParaRPr lang="ru-RU" sz="16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 Neue"/>
                        </a:rPr>
                        <a:t>2020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Helvetica Neue"/>
                        </a:rPr>
                        <a:t>мгС</a:t>
                      </a:r>
                      <a:r>
                        <a:rPr lang="ru-RU" sz="1600" dirty="0">
                          <a:effectLst/>
                          <a:latin typeface="Helvetica Neue"/>
                        </a:rPr>
                        <a:t>/(м</a:t>
                      </a:r>
                      <a:r>
                        <a:rPr lang="ru-RU" sz="1600" baseline="30000" dirty="0">
                          <a:effectLst/>
                          <a:latin typeface="Helvetica Neue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Helvetica Neue"/>
                        </a:rPr>
                        <a:t>·сут)</a:t>
                      </a:r>
                      <a:endParaRPr lang="ru-RU" sz="16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 Neue"/>
                        </a:rPr>
                        <a:t>2021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Helvetica Neue"/>
                        </a:rPr>
                        <a:t>мгС</a:t>
                      </a:r>
                      <a:r>
                        <a:rPr lang="ru-RU" sz="1600" dirty="0">
                          <a:effectLst/>
                          <a:latin typeface="Helvetica Neue"/>
                        </a:rPr>
                        <a:t>/(м</a:t>
                      </a:r>
                      <a:r>
                        <a:rPr lang="ru-RU" sz="1600" baseline="30000" dirty="0">
                          <a:effectLst/>
                          <a:latin typeface="Helvetica Neue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Helvetica Neue"/>
                        </a:rPr>
                        <a:t>·сут)</a:t>
                      </a:r>
                      <a:endParaRPr lang="ru-RU" sz="16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 Neue"/>
                        </a:rPr>
                        <a:t>2022 </a:t>
                      </a:r>
                      <a:r>
                        <a:rPr lang="ru-RU" sz="1600" dirty="0" err="1">
                          <a:effectLst/>
                          <a:latin typeface="Helvetica Neue"/>
                        </a:rPr>
                        <a:t>мгС</a:t>
                      </a:r>
                      <a:r>
                        <a:rPr lang="ru-RU" sz="1600" dirty="0">
                          <a:effectLst/>
                          <a:latin typeface="Helvetica Neue"/>
                        </a:rPr>
                        <a:t>/(м</a:t>
                      </a:r>
                      <a:r>
                        <a:rPr lang="ru-RU" sz="1600" baseline="30000" dirty="0">
                          <a:effectLst/>
                          <a:latin typeface="Helvetica Neue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Helvetica Neue"/>
                        </a:rPr>
                        <a:t>·сут)</a:t>
                      </a:r>
                      <a:endParaRPr lang="ru-RU" sz="16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8244797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 Neue"/>
                        </a:rPr>
                        <a:t>ГОРОДНЯ</a:t>
                      </a:r>
                      <a:endParaRPr lang="ru-RU" sz="16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endParaRPr lang="ru-RU" sz="16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16,6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4,7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13,5</a:t>
                      </a:r>
                      <a:endParaRPr lang="ru-RU" sz="16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63,4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10,5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23,4</a:t>
                      </a:r>
                      <a:endParaRPr lang="ru-RU" sz="16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1408421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 Neue"/>
                        </a:rPr>
                        <a:t>ГОРОДНЯ</a:t>
                      </a:r>
                      <a:endParaRPr lang="ru-RU" sz="16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16,8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4,6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72,6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174489"/>
                        </a:solidFill>
                        <a:effectLst/>
                        <a:latin typeface="Helvetica Neue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7810889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 Neue"/>
                        </a:rPr>
                        <a:t>ШОШИНСКИЙ ПЛЕС</a:t>
                      </a:r>
                      <a:endParaRPr lang="ru-RU" sz="16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8,7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10,8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12,3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14,4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334,0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182,2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39189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 Neue"/>
                        </a:rPr>
                        <a:t>ШОШИНСКИЙ ПЛЕС</a:t>
                      </a:r>
                      <a:endParaRPr lang="ru-RU" sz="16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12,6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17,2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435,0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7597786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 Neue"/>
                        </a:rPr>
                        <a:t>КОНАКОВО</a:t>
                      </a:r>
                      <a:endParaRPr lang="ru-RU" sz="16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1,9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9,9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11,2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9,4</a:t>
                      </a:r>
                      <a:endParaRPr lang="ru-RU" sz="16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31,9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13,8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175245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 Neue"/>
                        </a:rPr>
                        <a:t>КОНАКОВО</a:t>
                      </a:r>
                      <a:endParaRPr lang="ru-RU" sz="16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7,7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16,0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444,0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174489"/>
                        </a:solidFill>
                        <a:effectLst/>
                        <a:latin typeface="Helvetica Neue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711538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 Neue"/>
                        </a:rPr>
                        <a:t>КОРЧЕВА</a:t>
                      </a:r>
                      <a:endParaRPr lang="ru-RU" sz="16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3,0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7,8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11,3</a:t>
                      </a:r>
                      <a:endParaRPr lang="ru-RU" sz="16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9,6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223,8</a:t>
                      </a:r>
                      <a:endParaRPr lang="ru-RU" sz="16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23,0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3404165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 Neue"/>
                        </a:rPr>
                        <a:t>КОРЧЕВА</a:t>
                      </a:r>
                      <a:endParaRPr lang="ru-RU" sz="16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13,3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68,5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517,8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174489"/>
                        </a:solidFill>
                        <a:effectLst/>
                        <a:latin typeface="Helvetica Neue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174489"/>
                        </a:solidFill>
                        <a:effectLst/>
                        <a:latin typeface="Helvetica Neue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0209331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 Neue"/>
                        </a:rPr>
                        <a:t>ДУБНА</a:t>
                      </a:r>
                      <a:endParaRPr lang="ru-RU" sz="16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4,1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14,1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2,3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2,9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68,9</a:t>
                      </a:r>
                      <a:endParaRPr lang="ru-RU" sz="16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2,1</a:t>
                      </a:r>
                      <a:endParaRPr lang="ru-RU" sz="16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131073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 Neue"/>
                        </a:rPr>
                        <a:t>ДУБНА</a:t>
                      </a:r>
                      <a:endParaRPr lang="ru-RU" sz="1600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7,8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132,3</a:t>
                      </a:r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89,4</a:t>
                      </a:r>
                      <a:endParaRPr lang="ru-RU" sz="16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174489"/>
                        </a:solidFill>
                        <a:effectLst/>
                        <a:latin typeface="Helvetica Neue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174489"/>
                        </a:solidFill>
                        <a:effectLst/>
                        <a:latin typeface="Helvetica Neue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174489"/>
                        </a:solidFill>
                        <a:effectLst/>
                        <a:latin typeface="Helvetica Neue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35560108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09282" y="1616075"/>
            <a:ext cx="985824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b="1" i="1" dirty="0">
                <a:latin typeface="Helvetica Neue"/>
                <a:ea typeface="Times New Roman" panose="02020603050405020304" pitchFamily="18" charset="0"/>
              </a:rPr>
              <a:t>Содержание и эмиссия метана </a:t>
            </a:r>
            <a:r>
              <a:rPr lang="ru-RU" b="1" i="1" dirty="0" err="1">
                <a:latin typeface="Helvetica Neue"/>
                <a:ea typeface="Times New Roman" panose="02020603050405020304" pitchFamily="18" charset="0"/>
              </a:rPr>
              <a:t>Иваньковского</a:t>
            </a:r>
            <a:r>
              <a:rPr lang="ru-RU" b="1" i="1" dirty="0">
                <a:latin typeface="Helvetica Neue"/>
                <a:ea typeface="Times New Roman" panose="02020603050405020304" pitchFamily="18" charset="0"/>
              </a:rPr>
              <a:t> водохранилища в 2020 - 2022 гг.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8505"/>
            <a:ext cx="119380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7995" algn="just">
              <a:spcAft>
                <a:spcPts val="0"/>
              </a:spcAft>
            </a:pPr>
            <a:r>
              <a:rPr lang="ru-RU" b="1" dirty="0">
                <a:latin typeface="Helvetica Neue"/>
                <a:ea typeface="Times New Roman" panose="02020603050405020304" pitchFamily="18" charset="0"/>
              </a:rPr>
              <a:t>Данные трех лет  значительно отличаются по </a:t>
            </a:r>
            <a:r>
              <a:rPr lang="ru-RU" b="1" dirty="0">
                <a:solidFill>
                  <a:srgbClr val="C00000"/>
                </a:solidFill>
                <a:latin typeface="Helvetica Neue"/>
                <a:ea typeface="Times New Roman" panose="02020603050405020304" pitchFamily="18" charset="0"/>
              </a:rPr>
              <a:t>величине эмиссии метана</a:t>
            </a:r>
            <a:r>
              <a:rPr lang="ru-RU" b="1" dirty="0">
                <a:latin typeface="Helvetica Neue"/>
                <a:ea typeface="Times New Roman" panose="02020603050405020304" pitchFamily="18" charset="0"/>
              </a:rPr>
              <a:t>. В жарком 2022 г. при более низком уровне содержание метана в придонных горизонтах было на порядок больше, чем в 2020-2021 гг. </a:t>
            </a:r>
          </a:p>
          <a:p>
            <a:pPr indent="467995" algn="just">
              <a:spcAft>
                <a:spcPts val="0"/>
              </a:spcAft>
            </a:pPr>
            <a:endParaRPr lang="ru-RU" b="1" dirty="0">
              <a:latin typeface="Helvetica Neue"/>
              <a:ea typeface="Times New Roman" panose="02020603050405020304" pitchFamily="18" charset="0"/>
            </a:endParaRPr>
          </a:p>
          <a:p>
            <a:pPr indent="46799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Helvetica Neue"/>
                <a:ea typeface="Times New Roman" panose="02020603050405020304" pitchFamily="18" charset="0"/>
              </a:rPr>
              <a:t>Это может быть связано еще и с </a:t>
            </a:r>
            <a:r>
              <a:rPr lang="ru-RU" b="1" dirty="0">
                <a:solidFill>
                  <a:srgbClr val="C00000"/>
                </a:solidFill>
                <a:latin typeface="Helvetica Neue"/>
                <a:ea typeface="Times New Roman" panose="02020603050405020304" pitchFamily="18" charset="0"/>
              </a:rPr>
              <a:t>активизацией </a:t>
            </a:r>
            <a:r>
              <a:rPr lang="ru-RU" b="1" dirty="0" err="1">
                <a:solidFill>
                  <a:srgbClr val="C00000"/>
                </a:solidFill>
                <a:latin typeface="Helvetica Neue"/>
                <a:ea typeface="Times New Roman" panose="02020603050405020304" pitchFamily="18" charset="0"/>
              </a:rPr>
              <a:t>биотурбации</a:t>
            </a:r>
            <a:r>
              <a:rPr lang="ru-RU" sz="1400" b="1" dirty="0">
                <a:latin typeface="Helvetica Neue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467" y="5228656"/>
            <a:ext cx="118195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7995" algn="just">
              <a:spcAft>
                <a:spcPts val="0"/>
              </a:spcAft>
            </a:pPr>
            <a:r>
              <a:rPr lang="ru-RU" b="1" dirty="0">
                <a:latin typeface="Helvetica Neue"/>
                <a:ea typeface="Times New Roman" panose="02020603050405020304" pitchFamily="18" charset="0"/>
              </a:rPr>
              <a:t>Однако бурное развитие фитопланктона и содержание кислорода в поверхностном слое до 11,3-17,6 мг/л в 2022 г. против 9-10,7 мг/л в 2021 г. привело к значительному его окислению, что в результате снизило значения удельного потока, особенно в нижней части водохранилища. Поэтому </a:t>
            </a:r>
            <a:r>
              <a:rPr lang="ru-RU" b="1" dirty="0">
                <a:solidFill>
                  <a:srgbClr val="C00000"/>
                </a:solidFill>
                <a:latin typeface="Helvetica Neue"/>
                <a:ea typeface="Times New Roman" panose="02020603050405020304" pitchFamily="18" charset="0"/>
              </a:rPr>
              <a:t>мелководный </a:t>
            </a:r>
            <a:r>
              <a:rPr lang="ru-RU" b="1" dirty="0" err="1">
                <a:solidFill>
                  <a:srgbClr val="C00000"/>
                </a:solidFill>
                <a:latin typeface="Helvetica Neue"/>
                <a:ea typeface="Times New Roman" panose="02020603050405020304" pitchFamily="18" charset="0"/>
              </a:rPr>
              <a:t>Шошинский</a:t>
            </a:r>
            <a:r>
              <a:rPr lang="ru-RU" b="1" dirty="0">
                <a:solidFill>
                  <a:srgbClr val="C00000"/>
                </a:solidFill>
                <a:latin typeface="Helvetica Neue"/>
                <a:ea typeface="Times New Roman" panose="02020603050405020304" pitchFamily="18" charset="0"/>
              </a:rPr>
              <a:t> плес </a:t>
            </a:r>
            <a:r>
              <a:rPr lang="ru-RU" b="1" dirty="0">
                <a:latin typeface="Helvetica Neue"/>
                <a:ea typeface="Times New Roman" panose="02020603050405020304" pitchFamily="18" charset="0"/>
              </a:rPr>
              <a:t>является наиболее </a:t>
            </a:r>
            <a:r>
              <a:rPr lang="ru-RU" b="1" dirty="0">
                <a:solidFill>
                  <a:srgbClr val="C00000"/>
                </a:solidFill>
                <a:latin typeface="Helvetica Neue"/>
                <a:ea typeface="Times New Roman" panose="02020603050405020304" pitchFamily="18" charset="0"/>
              </a:rPr>
              <a:t>неблагополучным местом </a:t>
            </a:r>
            <a:r>
              <a:rPr lang="ru-RU" b="1" dirty="0">
                <a:latin typeface="Helvetica Neue"/>
                <a:ea typeface="Times New Roman" panose="02020603050405020304" pitchFamily="18" charset="0"/>
              </a:rPr>
              <a:t>в отношении формирования </a:t>
            </a:r>
            <a:r>
              <a:rPr lang="ru-RU" b="1" dirty="0">
                <a:solidFill>
                  <a:srgbClr val="C00000"/>
                </a:solidFill>
                <a:latin typeface="Helvetica Neue"/>
                <a:ea typeface="Times New Roman" panose="02020603050405020304" pitchFamily="18" charset="0"/>
              </a:rPr>
              <a:t>режима метана </a:t>
            </a:r>
            <a:r>
              <a:rPr lang="ru-RU" b="1" dirty="0">
                <a:latin typeface="Helvetica Neue"/>
                <a:ea typeface="Times New Roman" panose="02020603050405020304" pitchFamily="18" charset="0"/>
              </a:rPr>
              <a:t>из-за его мелководности, малой проточности, цветения </a:t>
            </a:r>
          </a:p>
        </p:txBody>
      </p:sp>
      <p:sp>
        <p:nvSpPr>
          <p:cNvPr id="8" name="Стрелка: вправо 66">
            <a:extLst>
              <a:ext uri="{FF2B5EF4-FFF2-40B4-BE49-F238E27FC236}">
                <a16:creationId xmlns:a16="http://schemas.microsoft.com/office/drawing/2014/main" id="{6F357C8C-D85B-4488-8869-76F27A7D6887}"/>
              </a:ext>
            </a:extLst>
          </p:cNvPr>
          <p:cNvSpPr/>
          <p:nvPr/>
        </p:nvSpPr>
        <p:spPr bwMode="auto">
          <a:xfrm>
            <a:off x="118467" y="138747"/>
            <a:ext cx="357716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Стрелка: вправо 66">
            <a:extLst>
              <a:ext uri="{FF2B5EF4-FFF2-40B4-BE49-F238E27FC236}">
                <a16:creationId xmlns:a16="http://schemas.microsoft.com/office/drawing/2014/main" id="{6F357C8C-D85B-4488-8869-76F27A7D6887}"/>
              </a:ext>
            </a:extLst>
          </p:cNvPr>
          <p:cNvSpPr/>
          <p:nvPr/>
        </p:nvSpPr>
        <p:spPr bwMode="auto">
          <a:xfrm>
            <a:off x="181088" y="1374775"/>
            <a:ext cx="357716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Стрелка: вправо 66">
            <a:extLst>
              <a:ext uri="{FF2B5EF4-FFF2-40B4-BE49-F238E27FC236}">
                <a16:creationId xmlns:a16="http://schemas.microsoft.com/office/drawing/2014/main" id="{6F357C8C-D85B-4488-8869-76F27A7D6887}"/>
              </a:ext>
            </a:extLst>
          </p:cNvPr>
          <p:cNvSpPr/>
          <p:nvPr/>
        </p:nvSpPr>
        <p:spPr bwMode="auto">
          <a:xfrm>
            <a:off x="211892" y="5228656"/>
            <a:ext cx="357716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57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ABF73-EBAD-4299-9BAC-6B0528F8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47" y="0"/>
            <a:ext cx="8357208" cy="1463805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Times New Roman" panose="02020603050405020304" pitchFamily="18" charset="0"/>
              </a:rPr>
              <a:t>ЦЕЛЬ РАБОТЫ </a:t>
            </a:r>
            <a:r>
              <a:rPr lang="ru-RU" sz="2200" dirty="0">
                <a:solidFill>
                  <a:srgbClr val="C00000"/>
                </a:solidFill>
                <a:effectLst/>
                <a:latin typeface="Helvetica Neue"/>
                <a:ea typeface="Times New Roman" panose="02020603050405020304" pitchFamily="18" charset="0"/>
              </a:rPr>
              <a:t>– </a:t>
            </a:r>
            <a:r>
              <a:rPr lang="ru-RU" sz="1600" b="1" dirty="0">
                <a:effectLst/>
                <a:latin typeface="Helvetica Neue"/>
                <a:ea typeface="Times New Roman" panose="02020603050405020304" pitchFamily="18" charset="0"/>
              </a:rPr>
              <a:t>показать различия </a:t>
            </a:r>
            <a:r>
              <a:rPr lang="ru-RU" sz="1600" b="1" dirty="0" err="1">
                <a:effectLst/>
                <a:latin typeface="Helvetica Neue"/>
                <a:ea typeface="Times New Roman" panose="02020603050405020304" pitchFamily="18" charset="0"/>
              </a:rPr>
              <a:t>гидроэкологических</a:t>
            </a:r>
            <a:r>
              <a:rPr lang="ru-RU" sz="1600" b="1" dirty="0">
                <a:effectLst/>
                <a:latin typeface="Helvetica Neue"/>
                <a:ea typeface="Times New Roman" panose="02020603050405020304" pitchFamily="18" charset="0"/>
              </a:rPr>
              <a:t> характеристик Иваньковского </a:t>
            </a:r>
            <a:r>
              <a:rPr lang="ru-RU" sz="1600" b="1">
                <a:effectLst/>
                <a:latin typeface="Helvetica Neue"/>
                <a:ea typeface="Times New Roman" panose="02020603050405020304" pitchFamily="18" charset="0"/>
              </a:rPr>
              <a:t>водохранилища в </a:t>
            </a:r>
            <a:r>
              <a:rPr lang="ru-RU" sz="1600" b="1" dirty="0">
                <a:effectLst/>
                <a:latin typeface="Helvetica Neue"/>
                <a:ea typeface="Times New Roman" panose="02020603050405020304" pitchFamily="18" charset="0"/>
              </a:rPr>
              <a:t>одинаковую фазу водного режима</a:t>
            </a:r>
            <a:br>
              <a:rPr lang="ru-RU" sz="1600" b="1" dirty="0">
                <a:effectLst/>
                <a:latin typeface="Helvetica Neue"/>
                <a:ea typeface="Times New Roman" panose="02020603050405020304" pitchFamily="18" charset="0"/>
              </a:rPr>
            </a:br>
            <a:r>
              <a:rPr lang="ru-RU" sz="1600" b="1" dirty="0">
                <a:effectLst/>
                <a:latin typeface="Helvetica Neue"/>
                <a:ea typeface="Times New Roman" panose="02020603050405020304" pitchFamily="18" charset="0"/>
              </a:rPr>
              <a:t>в зависимости от внешних гидрологических </a:t>
            </a:r>
            <a:br>
              <a:rPr lang="ru-RU" sz="1600" b="1" dirty="0">
                <a:effectLst/>
                <a:latin typeface="Helvetica Neue"/>
                <a:ea typeface="Times New Roman" panose="02020603050405020304" pitchFamily="18" charset="0"/>
              </a:rPr>
            </a:br>
            <a:r>
              <a:rPr lang="ru-RU" sz="1600" b="1" dirty="0">
                <a:effectLst/>
                <a:latin typeface="Helvetica Neue"/>
                <a:ea typeface="Times New Roman" panose="02020603050405020304" pitchFamily="18" charset="0"/>
              </a:rPr>
              <a:t>и метеорологических условий, а также проследить  изменение </a:t>
            </a:r>
            <a:r>
              <a:rPr lang="ru-RU" sz="1600" b="1" dirty="0" err="1">
                <a:effectLst/>
                <a:latin typeface="Helvetica Neue"/>
                <a:ea typeface="Times New Roman" panose="02020603050405020304" pitchFamily="18" charset="0"/>
              </a:rPr>
              <a:t>гидроэкологических</a:t>
            </a:r>
            <a:r>
              <a:rPr lang="ru-RU" sz="1600" b="1" dirty="0">
                <a:effectLst/>
                <a:latin typeface="Helvetica Neue"/>
                <a:ea typeface="Times New Roman" panose="02020603050405020304" pitchFamily="18" charset="0"/>
              </a:rPr>
              <a:t> характеристик в различные сезоны и годы.</a:t>
            </a:r>
            <a:endParaRPr lang="ru-RU" sz="1600" b="1" dirty="0">
              <a:latin typeface="Helvetica Neue"/>
            </a:endParaRPr>
          </a:p>
        </p:txBody>
      </p:sp>
      <p:pic>
        <p:nvPicPr>
          <p:cNvPr id="4" name="Рисунок 3" descr="Иваньковское вдхр">
            <a:extLst>
              <a:ext uri="{FF2B5EF4-FFF2-40B4-BE49-F238E27FC236}">
                <a16:creationId xmlns:a16="http://schemas.microsoft.com/office/drawing/2014/main" id="{C0DEDC9D-2B7D-4B8E-8C8D-E41FA38D3879}"/>
              </a:ext>
            </a:extLst>
          </p:cNvPr>
          <p:cNvPicPr/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72215"/>
            <a:ext cx="12008175" cy="50857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09C96E-D0AF-4531-BFB3-81FE7FC8F802}"/>
              </a:ext>
            </a:extLst>
          </p:cNvPr>
          <p:cNvSpPr txBox="1"/>
          <p:nvPr/>
        </p:nvSpPr>
        <p:spPr>
          <a:xfrm>
            <a:off x="5734594" y="5799134"/>
            <a:ext cx="58042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solidFill>
                  <a:srgbClr val="7030A0"/>
                </a:solidFill>
                <a:effectLst/>
                <a:latin typeface="Helvetica Neue"/>
                <a:ea typeface="Calibri" panose="020F0502020204030204" pitchFamily="34" charset="0"/>
              </a:rPr>
              <a:t>Схема Иваньковского водохранилища </a:t>
            </a:r>
          </a:p>
          <a:p>
            <a:pPr algn="r"/>
            <a:r>
              <a:rPr lang="ru-RU" b="1" i="1" dirty="0">
                <a:solidFill>
                  <a:srgbClr val="7030A0"/>
                </a:solidFill>
                <a:effectLst/>
                <a:latin typeface="Helvetica Neue"/>
                <a:ea typeface="Calibri" panose="020F0502020204030204" pitchFamily="34" charset="0"/>
              </a:rPr>
              <a:t>со станциями отбора проб воды, </a:t>
            </a:r>
          </a:p>
          <a:p>
            <a:pPr algn="r"/>
            <a:r>
              <a:rPr lang="ru-RU" b="1" i="1" dirty="0">
                <a:solidFill>
                  <a:srgbClr val="7030A0"/>
                </a:solidFill>
                <a:effectLst/>
                <a:latin typeface="Helvetica Neue"/>
                <a:ea typeface="Calibri" panose="020F0502020204030204" pitchFamily="34" charset="0"/>
              </a:rPr>
              <a:t>грунта и измерений эмиссии метана</a:t>
            </a:r>
            <a:endParaRPr lang="ru-RU" b="1" i="1" dirty="0">
              <a:solidFill>
                <a:srgbClr val="7030A0"/>
              </a:solidFill>
              <a:latin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8F92A1-385A-400C-85D6-8869B1C07941}"/>
              </a:ext>
            </a:extLst>
          </p:cNvPr>
          <p:cNvSpPr txBox="1"/>
          <p:nvPr/>
        </p:nvSpPr>
        <p:spPr>
          <a:xfrm>
            <a:off x="8790039" y="111947"/>
            <a:ext cx="3218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Calibri" panose="020F0502020204030204" pitchFamily="34" charset="0"/>
              </a:rPr>
              <a:t>Объект исследования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16870-794D-4791-9EE2-3A1F27E3E955}"/>
              </a:ext>
            </a:extLst>
          </p:cNvPr>
          <p:cNvSpPr txBox="1"/>
          <p:nvPr/>
        </p:nvSpPr>
        <p:spPr>
          <a:xfrm>
            <a:off x="8129071" y="941218"/>
            <a:ext cx="38791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200" b="1" dirty="0">
                <a:effectLst/>
                <a:latin typeface="Helvetica Neue"/>
                <a:ea typeface="Calibri" panose="020F0502020204030204" pitchFamily="34" charset="0"/>
              </a:rPr>
              <a:t>Водохранилище </a:t>
            </a:r>
          </a:p>
          <a:p>
            <a:pPr algn="r"/>
            <a:r>
              <a:rPr lang="ru-RU" sz="2200" b="1" dirty="0">
                <a:effectLst/>
                <a:latin typeface="Helvetica Neue"/>
                <a:ea typeface="Calibri" panose="020F0502020204030204" pitchFamily="34" charset="0"/>
              </a:rPr>
              <a:t>сезонного регулирования</a:t>
            </a:r>
          </a:p>
          <a:p>
            <a:pPr algn="r"/>
            <a:r>
              <a:rPr lang="ru-RU" sz="2200" b="1" dirty="0">
                <a:effectLst/>
                <a:latin typeface="Helvetica Neue"/>
                <a:ea typeface="Calibri" panose="020F0502020204030204" pitchFamily="34" charset="0"/>
              </a:rPr>
              <a:t> создано в 1937 г.  </a:t>
            </a:r>
          </a:p>
          <a:p>
            <a:pPr algn="r"/>
            <a:r>
              <a:rPr lang="ru-RU" sz="2200" b="1" i="1" dirty="0">
                <a:effectLst/>
                <a:latin typeface="Helvetica Neue"/>
                <a:ea typeface="Calibri" panose="020F0502020204030204" pitchFamily="34" charset="0"/>
              </a:rPr>
              <a:t>Кв</a:t>
            </a:r>
            <a:r>
              <a:rPr lang="ru-RU" sz="2200" b="1" dirty="0">
                <a:effectLst/>
                <a:latin typeface="Helvetica Neue"/>
                <a:ea typeface="Calibri" panose="020F0502020204030204" pitchFamily="34" charset="0"/>
              </a:rPr>
              <a:t> 10.3 год</a:t>
            </a:r>
            <a:r>
              <a:rPr lang="ru-RU" sz="2200" b="1" baseline="30000" dirty="0">
                <a:effectLst/>
                <a:latin typeface="Helvetica Neue"/>
                <a:ea typeface="Calibri" panose="020F0502020204030204" pitchFamily="34" charset="0"/>
              </a:rPr>
              <a:t>-1</a:t>
            </a:r>
            <a:r>
              <a:rPr lang="ru-RU" sz="2200" b="1" dirty="0">
                <a:effectLst/>
                <a:latin typeface="Helvetica Neue"/>
                <a:ea typeface="Calibri" panose="020F0502020204030204" pitchFamily="34" charset="0"/>
              </a:rPr>
              <a:t> </a:t>
            </a:r>
            <a:endParaRPr lang="ru-RU" sz="2200" b="1" dirty="0">
              <a:latin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" y="3620752"/>
            <a:ext cx="779417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1 − с. Городня (Верхневолжский плес), </a:t>
            </a:r>
          </a:p>
          <a:p>
            <a:endParaRPr lang="ru-RU" sz="1200" b="1" i="1" dirty="0">
              <a:solidFill>
                <a:srgbClr val="7030A0"/>
              </a:solidFill>
              <a:latin typeface="Helvetica Neue"/>
              <a:ea typeface="Calibri" panose="020F0502020204030204" pitchFamily="34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2 − остров </a:t>
            </a:r>
            <a:r>
              <a:rPr lang="ru-RU" sz="1200" b="1" i="1" dirty="0" err="1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Низовка</a:t>
            </a:r>
            <a:r>
              <a:rPr lang="ru-RU" sz="1200" b="1" i="1" dirty="0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,</a:t>
            </a:r>
          </a:p>
          <a:p>
            <a:endParaRPr lang="ru-RU" sz="1200" b="1" i="1" dirty="0">
              <a:solidFill>
                <a:srgbClr val="7030A0"/>
              </a:solidFill>
              <a:latin typeface="Helvetica Neue"/>
              <a:ea typeface="Calibri" panose="020F0502020204030204" pitchFamily="34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3 − комплекс отдыха «</a:t>
            </a:r>
            <a:r>
              <a:rPr lang="ru-RU" sz="1200" b="1" i="1" dirty="0" err="1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Дипкорпус</a:t>
            </a:r>
            <a:r>
              <a:rPr lang="ru-RU" sz="1200" b="1" i="1" dirty="0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» </a:t>
            </a:r>
          </a:p>
          <a:p>
            <a:r>
              <a:rPr lang="ru-RU" sz="1200" b="1" i="1" dirty="0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(</a:t>
            </a:r>
            <a:r>
              <a:rPr lang="ru-RU" sz="1200" b="1" i="1" dirty="0" err="1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Шошинский</a:t>
            </a:r>
            <a:r>
              <a:rPr lang="ru-RU" sz="1200" b="1" i="1" dirty="0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 плес),</a:t>
            </a:r>
          </a:p>
          <a:p>
            <a:endParaRPr lang="ru-RU" sz="1200" b="1" i="1" dirty="0">
              <a:solidFill>
                <a:srgbClr val="7030A0"/>
              </a:solidFill>
              <a:latin typeface="Helvetica Neue"/>
              <a:ea typeface="Calibri" panose="020F0502020204030204" pitchFamily="34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4 – Плоски,</a:t>
            </a:r>
          </a:p>
          <a:p>
            <a:endParaRPr lang="ru-RU" sz="1200" b="1" i="1" dirty="0">
              <a:solidFill>
                <a:srgbClr val="7030A0"/>
              </a:solidFill>
              <a:latin typeface="Helvetica Neue"/>
              <a:ea typeface="Calibri" panose="020F0502020204030204" pitchFamily="34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5 − г. Конаково (</a:t>
            </a:r>
            <a:r>
              <a:rPr lang="ru-RU" sz="1200" b="1" i="1" dirty="0" err="1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Средневолжский</a:t>
            </a:r>
            <a:r>
              <a:rPr lang="ru-RU" sz="1200" b="1" i="1" dirty="0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 плес), </a:t>
            </a:r>
          </a:p>
          <a:p>
            <a:endParaRPr lang="ru-RU" sz="1200" b="1" i="1" dirty="0">
              <a:solidFill>
                <a:srgbClr val="7030A0"/>
              </a:solidFill>
              <a:latin typeface="Helvetica Neue"/>
              <a:ea typeface="Calibri" panose="020F0502020204030204" pitchFamily="34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6 − устье </a:t>
            </a:r>
            <a:r>
              <a:rPr lang="ru-RU" sz="1200" b="1" i="1" dirty="0" err="1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Мошковичского</a:t>
            </a:r>
            <a:r>
              <a:rPr lang="ru-RU" sz="1200" b="1" i="1" dirty="0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 залива,</a:t>
            </a:r>
          </a:p>
          <a:p>
            <a:endParaRPr lang="ru-RU" sz="1200" b="1" i="1" dirty="0">
              <a:solidFill>
                <a:srgbClr val="7030A0"/>
              </a:solidFill>
              <a:latin typeface="Helvetica Neue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7 −  </a:t>
            </a:r>
            <a:r>
              <a:rPr lang="ru-RU" sz="1200" b="1" i="1" dirty="0" err="1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Корчева</a:t>
            </a:r>
            <a:r>
              <a:rPr lang="ru-RU" sz="1200" b="1" i="1" dirty="0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, </a:t>
            </a:r>
          </a:p>
          <a:p>
            <a:endParaRPr lang="ru-RU" sz="1200" b="1" i="1" dirty="0">
              <a:solidFill>
                <a:srgbClr val="7030A0"/>
              </a:solidFill>
              <a:latin typeface="Helvetica Neue"/>
              <a:ea typeface="Calibri" panose="020F0502020204030204" pitchFamily="34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8 − </a:t>
            </a:r>
            <a:r>
              <a:rPr lang="ru-RU" sz="1200" b="1" i="1" dirty="0" err="1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приплотинный</a:t>
            </a:r>
            <a:r>
              <a:rPr lang="ru-RU" sz="1200" b="1" i="1" dirty="0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 участок в районе г. Дубна </a:t>
            </a:r>
          </a:p>
          <a:p>
            <a:r>
              <a:rPr lang="ru-RU" sz="1200" b="1" i="1" dirty="0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(Нижневолжский или </a:t>
            </a:r>
            <a:r>
              <a:rPr lang="ru-RU" sz="1200" b="1" i="1" dirty="0" err="1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Иваньковский</a:t>
            </a:r>
            <a:r>
              <a:rPr lang="ru-RU" sz="1200" b="1" i="1" dirty="0">
                <a:solidFill>
                  <a:srgbClr val="7030A0"/>
                </a:solidFill>
                <a:latin typeface="Helvetica Neue"/>
                <a:ea typeface="Calibri" panose="020F0502020204030204" pitchFamily="34" charset="0"/>
              </a:rPr>
              <a:t> плес)</a:t>
            </a:r>
            <a:endParaRPr lang="ru-RU" sz="1200" b="1" i="1" dirty="0">
              <a:solidFill>
                <a:srgbClr val="7030A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61194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431365"/>
              </p:ext>
            </p:extLst>
          </p:nvPr>
        </p:nvGraphicFramePr>
        <p:xfrm>
          <a:off x="0" y="163773"/>
          <a:ext cx="12205557" cy="3571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4798">
                  <a:extLst>
                    <a:ext uri="{9D8B030D-6E8A-4147-A177-3AD203B41FA5}">
                      <a16:colId xmlns:a16="http://schemas.microsoft.com/office/drawing/2014/main" val="1503886988"/>
                    </a:ext>
                  </a:extLst>
                </a:gridCol>
                <a:gridCol w="990663">
                  <a:extLst>
                    <a:ext uri="{9D8B030D-6E8A-4147-A177-3AD203B41FA5}">
                      <a16:colId xmlns:a16="http://schemas.microsoft.com/office/drawing/2014/main" val="3524536652"/>
                    </a:ext>
                  </a:extLst>
                </a:gridCol>
                <a:gridCol w="1065085">
                  <a:extLst>
                    <a:ext uri="{9D8B030D-6E8A-4147-A177-3AD203B41FA5}">
                      <a16:colId xmlns:a16="http://schemas.microsoft.com/office/drawing/2014/main" val="2330157374"/>
                    </a:ext>
                  </a:extLst>
                </a:gridCol>
                <a:gridCol w="1290003">
                  <a:extLst>
                    <a:ext uri="{9D8B030D-6E8A-4147-A177-3AD203B41FA5}">
                      <a16:colId xmlns:a16="http://schemas.microsoft.com/office/drawing/2014/main" val="2202882545"/>
                    </a:ext>
                  </a:extLst>
                </a:gridCol>
                <a:gridCol w="1148461">
                  <a:extLst>
                    <a:ext uri="{9D8B030D-6E8A-4147-A177-3AD203B41FA5}">
                      <a16:colId xmlns:a16="http://schemas.microsoft.com/office/drawing/2014/main" val="3617076164"/>
                    </a:ext>
                  </a:extLst>
                </a:gridCol>
                <a:gridCol w="1065085">
                  <a:extLst>
                    <a:ext uri="{9D8B030D-6E8A-4147-A177-3AD203B41FA5}">
                      <a16:colId xmlns:a16="http://schemas.microsoft.com/office/drawing/2014/main" val="590716179"/>
                    </a:ext>
                  </a:extLst>
                </a:gridCol>
                <a:gridCol w="1280731">
                  <a:extLst>
                    <a:ext uri="{9D8B030D-6E8A-4147-A177-3AD203B41FA5}">
                      <a16:colId xmlns:a16="http://schemas.microsoft.com/office/drawing/2014/main" val="1208742506"/>
                    </a:ext>
                  </a:extLst>
                </a:gridCol>
                <a:gridCol w="1280731">
                  <a:extLst>
                    <a:ext uri="{9D8B030D-6E8A-4147-A177-3AD203B41FA5}">
                      <a16:colId xmlns:a16="http://schemas.microsoft.com/office/drawing/2014/main" val="244413260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49744734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Станция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Горизонт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май 2022,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Helvetica Neue"/>
                        </a:rPr>
                        <a:t>мкл</a:t>
                      </a:r>
                      <a:r>
                        <a:rPr lang="ru-RU" sz="1400" b="1" dirty="0">
                          <a:effectLst/>
                          <a:latin typeface="Helvetica Neue"/>
                        </a:rPr>
                        <a:t>/л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август 2022,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Helvetica Neue"/>
                        </a:rPr>
                        <a:t>мкл</a:t>
                      </a:r>
                      <a:r>
                        <a:rPr lang="ru-RU" sz="1400" b="1" dirty="0">
                          <a:effectLst/>
                          <a:latin typeface="Helvetica Neue"/>
                        </a:rPr>
                        <a:t>/л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март 2023,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Helvetica Neue"/>
                        </a:rPr>
                        <a:t>мкл</a:t>
                      </a:r>
                      <a:r>
                        <a:rPr lang="ru-RU" sz="1400" b="1" dirty="0">
                          <a:effectLst/>
                          <a:latin typeface="Helvetica Neue"/>
                        </a:rPr>
                        <a:t>/л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май 2023,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Helvetica Neue"/>
                        </a:rPr>
                        <a:t>мкл</a:t>
                      </a:r>
                      <a:r>
                        <a:rPr lang="ru-RU" sz="1400" b="1" dirty="0">
                          <a:effectLst/>
                          <a:latin typeface="Helvetica Neue"/>
                        </a:rPr>
                        <a:t>/л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май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2022,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Helvetica Neue"/>
                        </a:rPr>
                        <a:t>мгС</a:t>
                      </a:r>
                      <a:r>
                        <a:rPr lang="ru-RU" sz="1400" b="1" dirty="0">
                          <a:effectLst/>
                          <a:latin typeface="Helvetica Neue"/>
                        </a:rPr>
                        <a:t>/(м</a:t>
                      </a:r>
                      <a:r>
                        <a:rPr lang="ru-RU" sz="1400" b="1" baseline="30000" dirty="0">
                          <a:effectLst/>
                          <a:latin typeface="Helvetica Neue"/>
                        </a:rPr>
                        <a:t>2</a:t>
                      </a:r>
                      <a:r>
                        <a:rPr lang="ru-RU" sz="1400" b="1" dirty="0">
                          <a:effectLst/>
                          <a:latin typeface="Helvetica Neue"/>
                        </a:rPr>
                        <a:t>·сут)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август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2022,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Helvetica Neue"/>
                        </a:rPr>
                        <a:t>мгС</a:t>
                      </a:r>
                      <a:r>
                        <a:rPr lang="ru-RU" sz="1400" b="1" dirty="0">
                          <a:effectLst/>
                          <a:latin typeface="Helvetica Neue"/>
                        </a:rPr>
                        <a:t>/(м</a:t>
                      </a:r>
                      <a:r>
                        <a:rPr lang="ru-RU" sz="1400" b="1" baseline="30000" dirty="0">
                          <a:effectLst/>
                          <a:latin typeface="Helvetica Neue"/>
                        </a:rPr>
                        <a:t>2</a:t>
                      </a:r>
                      <a:r>
                        <a:rPr lang="ru-RU" sz="1400" b="1" dirty="0">
                          <a:effectLst/>
                          <a:latin typeface="Helvetica Neue"/>
                        </a:rPr>
                        <a:t>·сут)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май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2023,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Helvetica Neue"/>
                        </a:rPr>
                        <a:t>мгС</a:t>
                      </a:r>
                      <a:r>
                        <a:rPr lang="ru-RU" sz="1400" b="1" dirty="0">
                          <a:effectLst/>
                          <a:latin typeface="Helvetica Neue"/>
                        </a:rPr>
                        <a:t>/(м</a:t>
                      </a:r>
                      <a:r>
                        <a:rPr lang="ru-RU" sz="1400" b="1" baseline="30000" dirty="0">
                          <a:effectLst/>
                          <a:latin typeface="Helvetica Neue"/>
                        </a:rPr>
                        <a:t>2</a:t>
                      </a:r>
                      <a:r>
                        <a:rPr lang="ru-RU" sz="1400" b="1" dirty="0">
                          <a:effectLst/>
                          <a:latin typeface="Helvetica Neue"/>
                        </a:rPr>
                        <a:t>·сут)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488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ГОРОДНЯ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пов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10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13,5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11,8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10,4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11,2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13,2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4,7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5365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ГОРОДНЯ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дно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9,8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72,6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12,6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14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 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 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 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40291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ШОШИН. ПЛЕС (ДИПКОРПУС)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пов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7,5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12,3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-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1,5*  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10,3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102,5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4,2*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12776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ШОШИН. ПЛЕС (ДИПКОРПУС)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дно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8,3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435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-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9,7*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 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 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 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15439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ПЛОСКИ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пов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6,1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9,2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-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6,7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110,4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4,1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8441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ПЛОСКИ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дно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14,2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1000,4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-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27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 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 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 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04561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КОНАКОВО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пов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5,5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11,2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-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6,3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3,5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7,8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2,2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43510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КОНАКОВО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дно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10,7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444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-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24,9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 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 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 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0152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КОРЧЕВА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пов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4,7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11,3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3,7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3,9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8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12,9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2,1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09393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КОРЧЕВА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дно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3,5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517,8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2,3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14,3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 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 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 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9939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ДУБНА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Helvetica Neue"/>
                        </a:rPr>
                        <a:t>пов</a:t>
                      </a:r>
                      <a:endParaRPr lang="ru-RU" sz="14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2,3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2,3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1,5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4,6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1,2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0,32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30497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ДУБНА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дно</a:t>
                      </a:r>
                      <a:endParaRPr lang="ru-RU" sz="14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3,4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89,4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0,8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6,2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 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Helvetica Neue"/>
                        </a:rPr>
                        <a:t> </a:t>
                      </a:r>
                      <a:endParaRPr lang="ru-RU" sz="16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Helvetica Neue"/>
                        </a:rPr>
                        <a:t> </a:t>
                      </a:r>
                      <a:endParaRPr lang="ru-RU" sz="16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06963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79306" y="373526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и удельный поток метана по данным съемок (*измерение в центре </a:t>
            </a:r>
            <a:r>
              <a:rPr lang="ru-RU" sz="1600" b="1" i="1" dirty="0" err="1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Шошинского</a:t>
            </a:r>
            <a:r>
              <a:rPr lang="ru-RU" sz="1600" b="1" i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 плеса)</a:t>
            </a:r>
            <a:endParaRPr lang="ru-RU" sz="1600" b="1" i="1" dirty="0">
              <a:latin typeface="Helvetica Neu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440494"/>
            <a:ext cx="117507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В периоды с дефицитом кислорода в придонном слое (август 2022 г.) </a:t>
            </a:r>
            <a:r>
              <a:rPr lang="ru-RU" b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выход метана из ДО </a:t>
            </a:r>
            <a:r>
              <a:rPr lang="ru-RU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увеличивался и достиг </a:t>
            </a:r>
            <a:r>
              <a:rPr lang="ru-RU" b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200 </a:t>
            </a:r>
            <a:r>
              <a:rPr lang="ru-RU" b="1" dirty="0" err="1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мгС</a:t>
            </a:r>
            <a:r>
              <a:rPr lang="ru-RU" b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/м</a:t>
            </a:r>
            <a:r>
              <a:rPr lang="ru-RU" b="1" baseline="30000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сут</a:t>
            </a:r>
            <a:r>
              <a:rPr lang="ru-RU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метана в воде в створе </a:t>
            </a:r>
            <a:r>
              <a:rPr lang="ru-RU" b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Городня</a:t>
            </a:r>
            <a:r>
              <a:rPr lang="ru-RU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 имеет наименьшую внутригодовую изменчивость и составляет </a:t>
            </a:r>
            <a:r>
              <a:rPr lang="ru-RU" b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от 9.8 до 14 </a:t>
            </a:r>
            <a:r>
              <a:rPr lang="ru-RU" b="1" dirty="0" err="1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мкл</a:t>
            </a:r>
            <a:r>
              <a:rPr lang="ru-RU" b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/л</a:t>
            </a:r>
            <a:r>
              <a:rPr lang="ru-RU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, что может быть обусловлено поступлением загрязнений выше по течению.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На остальной акватории в мае 2022 и 2023 г. получены значения концентрации метана одного порядка с максимумом в придонном горизонте в районе станций </a:t>
            </a:r>
            <a:r>
              <a:rPr lang="ru-RU" b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Плоски-Конаково</a:t>
            </a:r>
            <a:r>
              <a:rPr lang="ru-RU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b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14-27 </a:t>
            </a:r>
            <a:r>
              <a:rPr lang="ru-RU" b="1" dirty="0" err="1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мкл</a:t>
            </a:r>
            <a:r>
              <a:rPr lang="ru-RU" b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/л у дна</a:t>
            </a:r>
            <a:r>
              <a:rPr lang="ru-RU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) и выраженным снижением в сторону </a:t>
            </a:r>
            <a:r>
              <a:rPr lang="ru-RU" b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плотины</a:t>
            </a:r>
            <a:r>
              <a:rPr lang="ru-RU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b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до 6.1-6.7 </a:t>
            </a:r>
            <a:r>
              <a:rPr lang="ru-RU" b="1" dirty="0" err="1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мкл</a:t>
            </a:r>
            <a:r>
              <a:rPr lang="ru-RU" b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/л у дна</a:t>
            </a:r>
            <a:r>
              <a:rPr lang="ru-RU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23769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56ECD-78F7-4299-9857-000E4B192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63" y="174058"/>
            <a:ext cx="10515600" cy="641554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ВЫВОДЫ</a:t>
            </a:r>
            <a:br>
              <a:rPr lang="ru-RU" sz="32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b="1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C5D16-607D-4F3D-AE0E-8716BED60CBA}"/>
              </a:ext>
            </a:extLst>
          </p:cNvPr>
          <p:cNvSpPr txBox="1"/>
          <p:nvPr/>
        </p:nvSpPr>
        <p:spPr>
          <a:xfrm>
            <a:off x="218113" y="494835"/>
            <a:ext cx="1181169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Times New Roman" panose="02020603050405020304" pitchFamily="18" charset="0"/>
              </a:rPr>
              <a:t>Выявлены изменения гидрохимических характеристик, связанные как с поступлением воды с водосбора выше г. Тверь, так и обусловленные местными причинами (загрязнение воды в летний период в рекреационных зонах, поступление загрязнений с селитебной территории)</a:t>
            </a:r>
          </a:p>
          <a:p>
            <a:pPr algn="just"/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По содержанию минерального фосфора (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Р</a:t>
            </a:r>
            <a:r>
              <a:rPr lang="ru-RU" baseline="-25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мин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) качество воды водохранилища в мае 2022 г. и 2023 г. и июне 2022 г. можно было отнести к «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олиготрофным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» (концентрации менее 0.05 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мгР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/дм</a:t>
            </a:r>
            <a:r>
              <a:rPr lang="ru-RU" baseline="30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3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). В августе 2022 г. при отсутствии кислорода у дна концентрации 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Р</a:t>
            </a:r>
            <a:r>
              <a:rPr lang="ru-RU" baseline="-25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мин</a:t>
            </a:r>
            <a:r>
              <a:rPr lang="ru-RU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увеличились до 0.10-0.15 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мгР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/дм</a:t>
            </a:r>
            <a:r>
              <a:rPr lang="ru-RU" baseline="30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3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из-за обменных процессов с ДО, что соответствует статусу водоема «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мезотрофный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»</a:t>
            </a:r>
          </a:p>
          <a:p>
            <a:pPr algn="just"/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Times New Roman" panose="02020603050405020304" pitchFamily="18" charset="0"/>
              </a:rPr>
              <a:t>Впервые проведенный анализ органического углерода (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Times New Roman" panose="02020603050405020304" pitchFamily="18" charset="0"/>
              </a:rPr>
              <a:t>С</a:t>
            </a:r>
            <a:r>
              <a:rPr lang="ru-RU" baseline="-25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Times New Roman" panose="02020603050405020304" pitchFamily="18" charset="0"/>
              </a:rPr>
              <a:t>орг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Times New Roman" panose="02020603050405020304" pitchFamily="18" charset="0"/>
              </a:rPr>
              <a:t>) показал, что его содержание значительно превышает предельные значения для питьевой воды, принятые как в нашей стране, так и за рубежом, что связано с поступлением притока соответствующего состава с его заболоченного водосбора.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В воде, поступающей в канал имени Москвы, концентрация растворенного 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С</a:t>
            </a:r>
            <a:r>
              <a:rPr lang="ru-RU" baseline="-25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орг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в марте 2023 г. составила 17 мг/л, в мае – 15 мг/л</a:t>
            </a:r>
          </a:p>
          <a:p>
            <a:pPr algn="just"/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Times New Roman" panose="02020603050405020304" pitchFamily="18" charset="0"/>
              </a:rPr>
              <a:t>Продолжительный период жаркой погоды был благоприятен в отношении снижения цветности воды и эмиссии метана с поверхности, активизации 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Times New Roman" panose="02020603050405020304" pitchFamily="18" charset="0"/>
              </a:rPr>
              <a:t>деструкционных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Times New Roman" panose="02020603050405020304" pitchFamily="18" charset="0"/>
              </a:rPr>
              <a:t> процессов в донных отложениях,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увеличение численности 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дрейссены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и объема профильтрованной моллюсками воды, но неблагоприятен в отношении избыточного развития фитопланктона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Вода в водохранилище по индексу 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сапробности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по-прежнему характеризуется как «умеренно-загрязнённая» и относится к 3-му классу качеств</a:t>
            </a:r>
          </a:p>
        </p:txBody>
      </p:sp>
    </p:spTree>
    <p:extLst>
      <p:ext uri="{BB962C8B-B14F-4D97-AF65-F5344CB8AC3E}">
        <p14:creationId xmlns:p14="http://schemas.microsoft.com/office/powerpoint/2010/main" val="530262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3724"/>
            <a:ext cx="11855355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Бентофауна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глубоководной зоны водохранилища стабильно представлена 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олигохетно-хирономидным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комплексом. При этом структурообразующим участниками донного сообщества являются малощетинковые черви (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рр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. T</a:t>
            </a:r>
            <a:r>
              <a:rPr lang="en-US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ubifex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, </a:t>
            </a:r>
            <a:r>
              <a:rPr lang="en-US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Limnodrilus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, </a:t>
            </a:r>
            <a:r>
              <a:rPr lang="en-US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Potamothrix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), доля которых в разные годы и сезоны достигала 70-94 % за исключением Городни весной и летом 2022 г. 43-56 %)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Значительная концентрация ОВ (лето, 2020-2023 гг.) в глубоководной зоне водоема и высокие показатели температуры придонного слоя воды способствовали возникновению 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аноксидных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условий, приводящих к упрощению структуры донного сообщества и увеличению доли олигохет до 81-98 % в его составе. Олигохеты основными 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биотурбантами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, они способствуют переносу растворенного кислорода и усилению активности бентических микроорганизмов и активизации обменных процессов, что положительно сказывается на 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самоочищающей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способности водоема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Деструкция в придонном слое воды в летний период увеличивается от верховьев к плотине (от 26 мгО</a:t>
            </a:r>
            <a:r>
              <a:rPr lang="ru-RU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2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/м</a:t>
            </a:r>
            <a:r>
              <a:rPr lang="ru-RU" baseline="30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2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сут до 112 мгО</a:t>
            </a:r>
            <a:r>
              <a:rPr lang="ru-RU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2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/м</a:t>
            </a:r>
            <a:r>
              <a:rPr lang="ru-RU" baseline="30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2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сут). Зимой потребление кислорода у дна практически отсутствует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В весенний период при хорошей аэрации водной толщи поток метана не превышает 5 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мгС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/(м</a:t>
            </a:r>
            <a:r>
              <a:rPr lang="ru-RU" baseline="30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2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·сут), в летний период имеет место значительная вариативность его значений по продольной оси и межгодовые различия (до 334 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мгС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/(м</a:t>
            </a:r>
            <a:r>
              <a:rPr lang="ru-RU" baseline="30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2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·сут) в 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Шошинском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плесе), обусловленные синоптическими и гидрологическими условиями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Полученные закономерности указывают на тесную связь качества воды и 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внутриводоемных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процессов в 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Иваньковском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водохранилище, несмотря на его значительную проточность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99109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6" b="33460"/>
          <a:stretch/>
        </p:blipFill>
        <p:spPr>
          <a:xfrm>
            <a:off x="2577682" y="144433"/>
            <a:ext cx="7118407" cy="540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850330" y="5813783"/>
            <a:ext cx="10573109" cy="7847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ln/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6981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2B3B3-0A23-4E50-8C8B-460C9040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57" y="120464"/>
            <a:ext cx="10515600" cy="66477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Calibri" panose="020F0502020204030204" pitchFamily="34" charset="0"/>
              </a:rPr>
              <a:t>МЕТОДЫ ИССЛЕДОВАНИЙ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6CAD4-5C37-4FD2-9DF7-51B488EBBCD3}"/>
              </a:ext>
            </a:extLst>
          </p:cNvPr>
          <p:cNvSpPr txBox="1"/>
          <p:nvPr/>
        </p:nvSpPr>
        <p:spPr>
          <a:xfrm>
            <a:off x="103415" y="678129"/>
            <a:ext cx="1194798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Calibri" panose="020F0502020204030204" pitchFamily="34" charset="0"/>
              </a:rPr>
              <a:t>Квазисинхронные</a:t>
            </a: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Calibri" panose="020F0502020204030204" pitchFamily="34" charset="0"/>
              </a:rPr>
              <a:t> гидролого-гидрохимические</a:t>
            </a:r>
            <a:r>
              <a:rPr lang="ru-RU" sz="2200" dirty="0">
                <a:solidFill>
                  <a:srgbClr val="C00000"/>
                </a:solidFill>
                <a:effectLst/>
                <a:latin typeface="Helvetica Neue"/>
                <a:ea typeface="Calibri" panose="020F0502020204030204" pitchFamily="34" charset="0"/>
              </a:rPr>
              <a:t> и </a:t>
            </a: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Calibri" panose="020F0502020204030204" pitchFamily="34" charset="0"/>
              </a:rPr>
              <a:t>гидробиологические съемки </a:t>
            </a:r>
            <a:r>
              <a:rPr lang="ru-RU" sz="2200" b="1" dirty="0">
                <a:latin typeface="Helvetica Neue"/>
              </a:rPr>
              <a:t>комплексные исследования проведены в августе 2020−2022 гг., в мае 2022 и 2023 гг. и в марте 2023 г. В июне 2022 г. выполнена дополнительная гидрохимическая съемка.</a:t>
            </a:r>
          </a:p>
          <a:p>
            <a:pPr algn="just"/>
            <a:endParaRPr lang="ru-RU" sz="2200" dirty="0">
              <a:solidFill>
                <a:srgbClr val="C00000"/>
              </a:solidFill>
              <a:latin typeface="Helvetica Neue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9511B7-83D5-41A4-A32E-C808DEC329A3}"/>
              </a:ext>
            </a:extLst>
          </p:cNvPr>
          <p:cNvSpPr txBox="1"/>
          <p:nvPr/>
        </p:nvSpPr>
        <p:spPr>
          <a:xfrm>
            <a:off x="103414" y="2375945"/>
            <a:ext cx="51840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70C0"/>
                </a:solidFill>
                <a:latin typeface="Helvetica Neue"/>
                <a:ea typeface="Calibri" panose="020F0502020204030204" pitchFamily="34" charset="0"/>
              </a:rPr>
              <a:t>И</a:t>
            </a:r>
            <a:r>
              <a:rPr lang="ru-RU" sz="1800" b="1" u="sng" dirty="0">
                <a:solidFill>
                  <a:srgbClr val="0070C0"/>
                </a:solidFill>
                <a:latin typeface="Helvetica Neue"/>
                <a:ea typeface="Calibri" panose="020F0502020204030204" pitchFamily="34" charset="0"/>
              </a:rPr>
              <a:t>змерения вертикального распределения</a:t>
            </a:r>
            <a:r>
              <a:rPr lang="ru-RU" sz="1800" u="sng" dirty="0">
                <a:solidFill>
                  <a:srgbClr val="0070C0"/>
                </a:solidFill>
                <a:latin typeface="Helvetica Neue"/>
                <a:ea typeface="Calibri" panose="020F0502020204030204" pitchFamily="34" charset="0"/>
              </a:rPr>
              <a:t>:</a:t>
            </a:r>
          </a:p>
          <a:p>
            <a:endParaRPr lang="ru-RU" sz="1800" dirty="0">
              <a:solidFill>
                <a:srgbClr val="0070C0"/>
              </a:solidFill>
              <a:effectLst/>
              <a:latin typeface="Helvetica Neue"/>
              <a:ea typeface="Calibri" panose="020F0502020204030204" pitchFamily="34" charset="0"/>
            </a:endParaRPr>
          </a:p>
          <a:p>
            <a:r>
              <a:rPr lang="ru-RU" sz="1800" dirty="0">
                <a:solidFill>
                  <a:srgbClr val="C00000"/>
                </a:solidFill>
                <a:effectLst/>
                <a:latin typeface="Helvetica Neue"/>
                <a:ea typeface="Calibri" panose="020F0502020204030204" pitchFamily="34" charset="0"/>
              </a:rPr>
              <a:t>температуры воды, </a:t>
            </a:r>
          </a:p>
          <a:p>
            <a:r>
              <a:rPr lang="ru-RU" sz="1800" dirty="0">
                <a:solidFill>
                  <a:srgbClr val="0070C0"/>
                </a:solidFill>
                <a:effectLst/>
                <a:latin typeface="Helvetica Neue"/>
                <a:ea typeface="Calibri" panose="020F0502020204030204" pitchFamily="34" charset="0"/>
              </a:rPr>
              <a:t>растворенного кислорода, </a:t>
            </a:r>
          </a:p>
          <a:p>
            <a:r>
              <a:rPr lang="ru-RU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</a:rPr>
              <a:t>э</a:t>
            </a:r>
            <a:r>
              <a:rPr lang="ru-RU" sz="1800" dirty="0">
                <a:solidFill>
                  <a:srgbClr val="C00000"/>
                </a:solidFill>
                <a:effectLst/>
                <a:latin typeface="Helvetica Neue"/>
                <a:ea typeface="Calibri" panose="020F0502020204030204" pitchFamily="34" charset="0"/>
              </a:rPr>
              <a:t>лектропроводности,</a:t>
            </a:r>
            <a:r>
              <a:rPr lang="ru-RU" sz="1800" dirty="0">
                <a:solidFill>
                  <a:srgbClr val="0070C0"/>
                </a:solidFill>
                <a:effectLst/>
                <a:latin typeface="Helvetica Neue"/>
                <a:ea typeface="Calibri" panose="020F0502020204030204" pitchFamily="34" charset="0"/>
              </a:rPr>
              <a:t> </a:t>
            </a:r>
          </a:p>
          <a:p>
            <a:r>
              <a:rPr lang="ru-RU" sz="1800" dirty="0">
                <a:solidFill>
                  <a:srgbClr val="0070C0"/>
                </a:solidFill>
                <a:effectLst/>
                <a:latin typeface="Helvetica Neue"/>
                <a:ea typeface="Calibri" panose="020F0502020204030204" pitchFamily="34" charset="0"/>
              </a:rPr>
              <a:t>прозрачность воды по диску </a:t>
            </a:r>
            <a:r>
              <a:rPr lang="ru-RU" sz="1800" dirty="0" err="1">
                <a:solidFill>
                  <a:srgbClr val="0070C0"/>
                </a:solidFill>
                <a:effectLst/>
                <a:latin typeface="Helvetica Neue"/>
                <a:ea typeface="Calibri" panose="020F0502020204030204" pitchFamily="34" charset="0"/>
              </a:rPr>
              <a:t>Секки</a:t>
            </a:r>
            <a:endParaRPr lang="ru-RU" dirty="0">
              <a:solidFill>
                <a:srgbClr val="0070C0"/>
              </a:solidFill>
              <a:latin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EB2199-05CF-4E2B-8760-E4B60F8EF9D6}"/>
              </a:ext>
            </a:extLst>
          </p:cNvPr>
          <p:cNvSpPr txBox="1"/>
          <p:nvPr/>
        </p:nvSpPr>
        <p:spPr>
          <a:xfrm>
            <a:off x="103413" y="4212434"/>
            <a:ext cx="6690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Отбор проб воды производился из поверхностного и придонного горизонта на фарватере и у каждого из берегов </a:t>
            </a:r>
            <a:endParaRPr lang="ru-RU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2C2E88-86ED-4BAD-97F2-DC38E6467E53}"/>
              </a:ext>
            </a:extLst>
          </p:cNvPr>
          <p:cNvSpPr txBox="1"/>
          <p:nvPr/>
        </p:nvSpPr>
        <p:spPr>
          <a:xfrm>
            <a:off x="103412" y="5148573"/>
            <a:ext cx="5184007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800" i="1" dirty="0">
                <a:solidFill>
                  <a:schemeClr val="tx1"/>
                </a:solidFill>
                <a:effectLst/>
                <a:latin typeface="Helvetica Neue"/>
                <a:ea typeface="Calibri" panose="020F0502020204030204" pitchFamily="34" charset="0"/>
              </a:rPr>
              <a:t>Химический анализ отобранных проб воды </a:t>
            </a:r>
          </a:p>
          <a:p>
            <a:r>
              <a:rPr lang="ru-RU" sz="1800" i="1" dirty="0">
                <a:solidFill>
                  <a:schemeClr val="tx1"/>
                </a:solidFill>
                <a:effectLst/>
                <a:latin typeface="Helvetica Neue"/>
                <a:ea typeface="Calibri" panose="020F0502020204030204" pitchFamily="34" charset="0"/>
              </a:rPr>
              <a:t>был выполнен в аккредитованной </a:t>
            </a:r>
          </a:p>
          <a:p>
            <a:r>
              <a:rPr lang="ru-RU" sz="1800" i="1" dirty="0">
                <a:solidFill>
                  <a:schemeClr val="tx1"/>
                </a:solidFill>
                <a:effectLst/>
                <a:latin typeface="Helvetica Neue"/>
                <a:ea typeface="Calibri" panose="020F0502020204030204" pitchFamily="34" charset="0"/>
              </a:rPr>
              <a:t>химической лаборатории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Helvetica Neue"/>
                <a:ea typeface="Calibri" panose="020F0502020204030204" pitchFamily="34" charset="0"/>
              </a:rPr>
              <a:t>Иваньковской</a:t>
            </a:r>
            <a:r>
              <a:rPr lang="ru-RU" sz="1800" i="1" dirty="0">
                <a:solidFill>
                  <a:schemeClr val="tx1"/>
                </a:solidFill>
                <a:effectLst/>
                <a:latin typeface="Helvetica Neue"/>
                <a:ea typeface="Calibri" panose="020F0502020204030204" pitchFamily="34" charset="0"/>
              </a:rPr>
              <a:t> НИС</a:t>
            </a:r>
          </a:p>
          <a:p>
            <a:r>
              <a:rPr lang="ru-RU" sz="1800" i="1" dirty="0">
                <a:solidFill>
                  <a:schemeClr val="tx1"/>
                </a:solidFill>
                <a:effectLst/>
                <a:latin typeface="Helvetica Neue"/>
                <a:ea typeface="Calibri" panose="020F0502020204030204" pitchFamily="34" charset="0"/>
              </a:rPr>
              <a:t>Института водных проблем РАН </a:t>
            </a:r>
          </a:p>
          <a:p>
            <a:r>
              <a:rPr lang="ru-RU" sz="1800" i="1" dirty="0">
                <a:solidFill>
                  <a:schemeClr val="tx1"/>
                </a:solidFill>
                <a:effectLst/>
                <a:latin typeface="Helvetica Neue"/>
                <a:ea typeface="Calibri" panose="020F0502020204030204" pitchFamily="34" charset="0"/>
              </a:rPr>
              <a:t>(аттестат аккредитации </a:t>
            </a:r>
            <a:r>
              <a:rPr lang="en-US" sz="1800" i="1" dirty="0">
                <a:solidFill>
                  <a:schemeClr val="tx1"/>
                </a:solidFill>
                <a:effectLst/>
                <a:latin typeface="Helvetica Neue"/>
                <a:ea typeface="Calibri" panose="020F0502020204030204" pitchFamily="34" charset="0"/>
              </a:rPr>
              <a:t>RA</a:t>
            </a:r>
            <a:r>
              <a:rPr lang="ru-RU" sz="1800" i="1" dirty="0">
                <a:solidFill>
                  <a:schemeClr val="tx1"/>
                </a:solidFill>
                <a:effectLst/>
                <a:latin typeface="Helvetica Neue"/>
                <a:ea typeface="Calibri" panose="020F0502020204030204" pitchFamily="34" charset="0"/>
              </a:rPr>
              <a:t>.</a:t>
            </a:r>
            <a:r>
              <a:rPr lang="en-US" sz="1800" i="1" dirty="0">
                <a:solidFill>
                  <a:schemeClr val="tx1"/>
                </a:solidFill>
                <a:effectLst/>
                <a:latin typeface="Helvetica Neue"/>
                <a:ea typeface="Calibri" panose="020F0502020204030204" pitchFamily="34" charset="0"/>
              </a:rPr>
              <a:t>RU</a:t>
            </a:r>
            <a:r>
              <a:rPr lang="ru-RU" sz="1800" i="1" dirty="0">
                <a:solidFill>
                  <a:schemeClr val="tx1"/>
                </a:solidFill>
                <a:effectLst/>
                <a:latin typeface="Helvetica Neue"/>
                <a:ea typeface="Calibri" panose="020F0502020204030204" pitchFamily="34" charset="0"/>
              </a:rPr>
              <a:t>.21</a:t>
            </a:r>
            <a:r>
              <a:rPr lang="en-US" sz="1800" i="1" dirty="0">
                <a:solidFill>
                  <a:schemeClr val="tx1"/>
                </a:solidFill>
                <a:effectLst/>
                <a:latin typeface="Helvetica Neue"/>
                <a:ea typeface="Calibri" panose="020F0502020204030204" pitchFamily="34" charset="0"/>
              </a:rPr>
              <a:t>AH</a:t>
            </a:r>
            <a:r>
              <a:rPr lang="ru-RU" sz="1800" i="1" dirty="0">
                <a:solidFill>
                  <a:schemeClr val="tx1"/>
                </a:solidFill>
                <a:effectLst/>
                <a:latin typeface="Helvetica Neue"/>
                <a:ea typeface="Calibri" panose="020F0502020204030204" pitchFamily="34" charset="0"/>
              </a:rPr>
              <a:t>96) </a:t>
            </a:r>
            <a:endParaRPr lang="ru-RU" i="1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D7D265-5C3D-47A8-878B-4D0176C44B3B}"/>
              </a:ext>
            </a:extLst>
          </p:cNvPr>
          <p:cNvSpPr txBox="1"/>
          <p:nvPr/>
        </p:nvSpPr>
        <p:spPr>
          <a:xfrm>
            <a:off x="6496334" y="2344130"/>
            <a:ext cx="555507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Перечень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пробоопределений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рН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утность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главные ионы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минеральные соединения азота и фосфора;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фосфор общий растворенный;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железо общее;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арганец;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показатели органического вещества </a:t>
            </a:r>
          </a:p>
          <a:p>
            <a:pPr algn="r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(цветность,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перманганатная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окисляемость, химическое потребление кислорода, БПК</a:t>
            </a:r>
            <a:r>
              <a:rPr lang="ru-RU" sz="20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ефтепродукты;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СПАВ;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микроэлементы (медь, цинк, хром, свинец).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87083" y="2674520"/>
            <a:ext cx="49001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Helvetica Neue"/>
                <a:ea typeface="Calibri" panose="020F0502020204030204" pitchFamily="34" charset="0"/>
              </a:rPr>
              <a:t>зонды YSI </a:t>
            </a:r>
            <a:r>
              <a:rPr lang="ru-RU" sz="1600" b="1" i="1" dirty="0" err="1">
                <a:latin typeface="Helvetica Neue"/>
                <a:ea typeface="Calibri" panose="020F0502020204030204" pitchFamily="34" charset="0"/>
              </a:rPr>
              <a:t>ProOdo</a:t>
            </a:r>
            <a:r>
              <a:rPr lang="ru-RU" sz="1600" b="1" i="1" dirty="0">
                <a:latin typeface="Helvetica Neue"/>
                <a:ea typeface="Calibri" panose="020F0502020204030204" pitchFamily="34" charset="0"/>
              </a:rPr>
              <a:t> и Pro30 </a:t>
            </a:r>
            <a:r>
              <a:rPr lang="ru-RU" sz="1600" i="1" dirty="0">
                <a:latin typeface="Helvetica Neue"/>
                <a:ea typeface="Calibri" panose="020F0502020204030204" pitchFamily="34" charset="0"/>
              </a:rPr>
              <a:t>c точностью </a:t>
            </a:r>
          </a:p>
          <a:p>
            <a:r>
              <a:rPr lang="ru-RU" sz="1600" i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</a:rPr>
              <a:t>0.2</a:t>
            </a:r>
            <a:r>
              <a:rPr lang="ru-RU" sz="1600" i="1" baseline="30000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</a:rPr>
              <a:t>о</a:t>
            </a:r>
            <a:r>
              <a:rPr lang="ru-RU" sz="1600" i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</a:rPr>
              <a:t>С, </a:t>
            </a:r>
          </a:p>
          <a:p>
            <a:r>
              <a:rPr lang="ru-RU" sz="1600" i="1" dirty="0">
                <a:solidFill>
                  <a:srgbClr val="0070C0"/>
                </a:solidFill>
                <a:latin typeface="Helvetica Neue"/>
                <a:ea typeface="Calibri" panose="020F0502020204030204" pitchFamily="34" charset="0"/>
              </a:rPr>
              <a:t>0.1 мг/л, </a:t>
            </a:r>
          </a:p>
          <a:p>
            <a:r>
              <a:rPr lang="ru-RU" sz="1600" i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</a:rPr>
              <a:t>1 </a:t>
            </a:r>
            <a:r>
              <a:rPr lang="ru-RU" sz="1600" i="1" dirty="0" err="1">
                <a:solidFill>
                  <a:srgbClr val="C00000"/>
                </a:solidFill>
                <a:latin typeface="Helvetica Neue"/>
                <a:ea typeface="Calibri" panose="020F0502020204030204" pitchFamily="34" charset="0"/>
              </a:rPr>
              <a:t>мкСм</a:t>
            </a:r>
            <a:r>
              <a:rPr lang="ru-RU" sz="1600" i="1" dirty="0">
                <a:solidFill>
                  <a:srgbClr val="C00000"/>
                </a:solidFill>
                <a:latin typeface="Helvetica Neue"/>
                <a:ea typeface="Calibri" panose="020F0502020204030204" pitchFamily="34" charset="0"/>
              </a:rPr>
              <a:t>/см </a:t>
            </a:r>
          </a:p>
          <a:p>
            <a:r>
              <a:rPr lang="ru-RU" sz="1600" i="1" dirty="0">
                <a:latin typeface="Helvetica Neue"/>
                <a:ea typeface="Calibri" panose="020F0502020204030204" pitchFamily="34" charset="0"/>
              </a:rPr>
              <a:t>соответственно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5727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9303C2-791E-4062-ACD0-839A2661EF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5"/>
          <a:stretch/>
        </p:blipFill>
        <p:spPr>
          <a:xfrm>
            <a:off x="169780" y="328097"/>
            <a:ext cx="5240071" cy="3402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48ADDD-0A7B-41A4-ABA6-ACDC3E2EAE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539" r="9825" b="8366"/>
          <a:stretch/>
        </p:blipFill>
        <p:spPr>
          <a:xfrm>
            <a:off x="8117257" y="3643165"/>
            <a:ext cx="1800717" cy="26023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C:\Documents and Settings\Администратор\Рабочий стол\Муза\IMG_20180506_181958.jpg">
            <a:extLst>
              <a:ext uri="{FF2B5EF4-FFF2-40B4-BE49-F238E27FC236}">
                <a16:creationId xmlns:a16="http://schemas.microsoft.com/office/drawing/2014/main" id="{D225D442-B93C-4200-89E7-39A143DFC79B}"/>
              </a:ext>
            </a:extLst>
          </p:cNvPr>
          <p:cNvPicPr/>
          <p:nvPr/>
        </p:nvPicPr>
        <p:blipFill rotWithShape="1">
          <a:blip r:embed="rId4" cstate="print"/>
          <a:srcRect t="31795"/>
          <a:stretch/>
        </p:blipFill>
        <p:spPr bwMode="auto">
          <a:xfrm>
            <a:off x="10114349" y="3367314"/>
            <a:ext cx="1919215" cy="32555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084ACF-8BE4-4FFC-880F-1E9D4D3C5721}"/>
              </a:ext>
            </a:extLst>
          </p:cNvPr>
          <p:cNvSpPr txBox="1"/>
          <p:nvPr/>
        </p:nvSpPr>
        <p:spPr>
          <a:xfrm>
            <a:off x="6191645" y="5023402"/>
            <a:ext cx="206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ТРУБОК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7B409D0B-B27C-4398-9A0D-836CA3964EED}"/>
              </a:ext>
            </a:extLst>
          </p:cNvPr>
          <p:cNvSpPr/>
          <p:nvPr/>
        </p:nvSpPr>
        <p:spPr>
          <a:xfrm>
            <a:off x="6830456" y="4081011"/>
            <a:ext cx="790763" cy="702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E5A08D8D-2DE5-43BB-9114-4AD6470A1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287" y="193352"/>
            <a:ext cx="6623713" cy="3396333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latin typeface="Helvetica Neue"/>
                <a:cs typeface="Times New Roman" panose="02020603050405020304" pitchFamily="18" charset="0"/>
              </a:rPr>
              <a:t>Измерение общего потока метана в атмосферу –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b="1" dirty="0">
                <a:latin typeface="Helvetica Neue"/>
                <a:cs typeface="Times New Roman" panose="02020603050405020304" pitchFamily="18" charset="0"/>
              </a:rPr>
              <a:t>метод </a:t>
            </a:r>
            <a:r>
              <a:rPr lang="ru-RU" sz="2000" b="1" dirty="0">
                <a:solidFill>
                  <a:srgbClr val="C00000"/>
                </a:solidFill>
                <a:latin typeface="Helvetica Neue"/>
                <a:cs typeface="Times New Roman" panose="02020603050405020304" pitchFamily="18" charset="0"/>
              </a:rPr>
              <a:t>«плавучих камер»</a:t>
            </a:r>
          </a:p>
          <a:p>
            <a:pPr algn="ctr">
              <a:lnSpc>
                <a:spcPct val="100000"/>
              </a:lnSpc>
            </a:pPr>
            <a:r>
              <a:rPr lang="en-US" sz="2000" b="1" dirty="0">
                <a:latin typeface="Helvetica Neue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Helvetica Neue"/>
                <a:cs typeface="Times New Roman" panose="02020603050405020304" pitchFamily="18" charset="0"/>
              </a:rPr>
              <a:t>Измерение масштабов обменных процессов вода-донные отложения –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b="1" dirty="0">
                <a:solidFill>
                  <a:srgbClr val="C00000"/>
                </a:solidFill>
                <a:latin typeface="Helvetica Neue"/>
                <a:cs typeface="Times New Roman" panose="02020603050405020304" pitchFamily="18" charset="0"/>
              </a:rPr>
              <a:t>метод трубок Кузнецова-Романенко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latin typeface="Helvetica Neue"/>
                <a:cs typeface="Times New Roman" panose="02020603050405020304" pitchFamily="18" charset="0"/>
              </a:rPr>
              <a:t>Измерение продукционной активности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b="1" dirty="0">
                <a:solidFill>
                  <a:srgbClr val="C00000"/>
                </a:solidFill>
                <a:latin typeface="Helvetica Neue"/>
                <a:cs typeface="Times New Roman" panose="02020603050405020304" pitchFamily="18" charset="0"/>
              </a:rPr>
              <a:t>скляночным методом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8AED82-84E0-433C-BEE2-78E3CFA27D9B}"/>
              </a:ext>
            </a:extLst>
          </p:cNvPr>
          <p:cNvSpPr txBox="1"/>
          <p:nvPr/>
        </p:nvSpPr>
        <p:spPr>
          <a:xfrm>
            <a:off x="130343" y="3794573"/>
            <a:ext cx="61505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/>
                <a:latin typeface="Helvetica Neue"/>
                <a:ea typeface="Calibri" panose="020F0502020204030204" pitchFamily="34" charset="0"/>
              </a:rPr>
              <a:t>Пробы на метан: </a:t>
            </a:r>
            <a:r>
              <a:rPr lang="ru-RU" sz="2000" b="1" dirty="0" err="1">
                <a:solidFill>
                  <a:srgbClr val="C00000"/>
                </a:solidFill>
                <a:effectLst/>
                <a:latin typeface="Helvetica Neue"/>
                <a:ea typeface="Calibri" panose="020F0502020204030204" pitchFamily="34" charset="0"/>
              </a:rPr>
              <a:t>Хроматэк</a:t>
            </a:r>
            <a:r>
              <a:rPr lang="ru-RU" sz="2000" b="1" dirty="0">
                <a:solidFill>
                  <a:srgbClr val="C00000"/>
                </a:solidFill>
                <a:effectLst/>
                <a:latin typeface="Helvetica Neue"/>
                <a:ea typeface="Calibri" panose="020F0502020204030204" pitchFamily="34" charset="0"/>
              </a:rPr>
              <a:t>-Кристалл 5000.2</a:t>
            </a:r>
          </a:p>
          <a:p>
            <a:pPr algn="just"/>
            <a:endParaRPr lang="ru-RU" sz="2000" b="1" dirty="0">
              <a:solidFill>
                <a:srgbClr val="C00000"/>
              </a:solidFill>
              <a:effectLst/>
              <a:latin typeface="Helvetica Neue"/>
              <a:ea typeface="Calibri" panose="020F0502020204030204" pitchFamily="34" charset="0"/>
            </a:endParaRPr>
          </a:p>
          <a:p>
            <a:pPr algn="just"/>
            <a:r>
              <a:rPr lang="ru-RU" sz="2000" b="1" dirty="0">
                <a:effectLst/>
                <a:latin typeface="Helvetica Neue"/>
                <a:ea typeface="Calibri" panose="020F0502020204030204" pitchFamily="34" charset="0"/>
              </a:rPr>
              <a:t>Определение концентрации метана в пробах воды производился методом </a:t>
            </a:r>
            <a:r>
              <a:rPr lang="ru-RU" sz="2000" b="1" dirty="0">
                <a:solidFill>
                  <a:srgbClr val="C00000"/>
                </a:solidFill>
                <a:effectLst/>
                <a:latin typeface="Helvetica Neue"/>
                <a:ea typeface="Calibri" panose="020F0502020204030204" pitchFamily="34" charset="0"/>
              </a:rPr>
              <a:t>«</a:t>
            </a:r>
            <a:r>
              <a:rPr lang="ru-RU" sz="2000" b="1" dirty="0" err="1">
                <a:solidFill>
                  <a:srgbClr val="C00000"/>
                </a:solidFill>
                <a:effectLst/>
                <a:latin typeface="Helvetica Neue"/>
                <a:ea typeface="Calibri" panose="020F0502020204030204" pitchFamily="34" charset="0"/>
              </a:rPr>
              <a:t>headspacе</a:t>
            </a:r>
            <a:r>
              <a:rPr lang="ru-RU" sz="2000" b="1" dirty="0">
                <a:solidFill>
                  <a:srgbClr val="C00000"/>
                </a:solidFill>
                <a:effectLst/>
                <a:latin typeface="Helvetica Neue"/>
                <a:ea typeface="Calibri" panose="020F0502020204030204" pitchFamily="34" charset="0"/>
              </a:rPr>
              <a:t>» </a:t>
            </a:r>
          </a:p>
          <a:p>
            <a:pPr algn="just"/>
            <a:endParaRPr lang="en-US" sz="2000" b="1" dirty="0">
              <a:solidFill>
                <a:srgbClr val="C00000"/>
              </a:solidFill>
              <a:effectLst/>
              <a:latin typeface="Helvetica Neue"/>
              <a:ea typeface="Calibri" panose="020F0502020204030204" pitchFamily="34" charset="0"/>
            </a:endParaRPr>
          </a:p>
          <a:p>
            <a:pPr algn="just"/>
            <a:r>
              <a:rPr lang="ru-RU" sz="2000" b="1" dirty="0">
                <a:latin typeface="Helvetica Neue"/>
                <a:ea typeface="Calibri" panose="020F0502020204030204" pitchFamily="34" charset="0"/>
              </a:rPr>
              <a:t>И</a:t>
            </a:r>
            <a:r>
              <a:rPr lang="ru-RU" sz="2000" b="1" dirty="0">
                <a:effectLst/>
                <a:latin typeface="Helvetica Neue"/>
                <a:ea typeface="Calibri" panose="020F0502020204030204" pitchFamily="34" charset="0"/>
              </a:rPr>
              <a:t>змерение удельного потока метана </a:t>
            </a:r>
          </a:p>
          <a:p>
            <a:pPr algn="just"/>
            <a:r>
              <a:rPr lang="ru-RU" sz="2000" b="1" dirty="0">
                <a:effectLst/>
                <a:latin typeface="Helvetica Neue"/>
                <a:ea typeface="Calibri" panose="020F0502020204030204" pitchFamily="34" charset="0"/>
              </a:rPr>
              <a:t>в атмосферу методом </a:t>
            </a:r>
            <a:r>
              <a:rPr lang="ru-RU" sz="2000" b="1" dirty="0">
                <a:solidFill>
                  <a:srgbClr val="C00000"/>
                </a:solidFill>
                <a:effectLst/>
                <a:latin typeface="Helvetica Neue"/>
                <a:ea typeface="Calibri" panose="020F0502020204030204" pitchFamily="34" charset="0"/>
              </a:rPr>
              <a:t>«плавучих камер»</a:t>
            </a:r>
            <a:endParaRPr lang="en-US" sz="2000" b="1" dirty="0">
              <a:solidFill>
                <a:srgbClr val="C00000"/>
              </a:solidFill>
              <a:effectLst/>
              <a:latin typeface="Helvetica Neue"/>
              <a:ea typeface="Calibri" panose="020F0502020204030204" pitchFamily="34" charset="0"/>
            </a:endParaRPr>
          </a:p>
          <a:p>
            <a:pPr algn="just"/>
            <a:endParaRPr lang="ru-RU" sz="2000" b="1" dirty="0">
              <a:latin typeface="Helvetica Neu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EB22D0-63A3-41BC-BED3-67FA58B82A3E}"/>
              </a:ext>
            </a:extLst>
          </p:cNvPr>
          <p:cNvSpPr txBox="1"/>
          <p:nvPr/>
        </p:nvSpPr>
        <p:spPr>
          <a:xfrm>
            <a:off x="169780" y="6094083"/>
            <a:ext cx="89524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ОВ в грунте оценивалось </a:t>
            </a:r>
          </a:p>
          <a:p>
            <a:r>
              <a:rPr lang="ru-RU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потерям веса при прокаливании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7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73C50FF-7E0B-46BB-B154-6E36416723BD}"/>
              </a:ext>
            </a:extLst>
          </p:cNvPr>
          <p:cNvSpPr txBox="1">
            <a:spLocks/>
          </p:cNvSpPr>
          <p:nvPr/>
        </p:nvSpPr>
        <p:spPr>
          <a:xfrm>
            <a:off x="186788" y="670281"/>
            <a:ext cx="11301046" cy="5979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Отбор проб фитопланктона</a:t>
            </a:r>
          </a:p>
          <a:p>
            <a:pPr algn="just"/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Helvetica Neue"/>
              </a:rPr>
              <a:t>проводили </a:t>
            </a:r>
            <a:r>
              <a:rPr lang="ru-RU" sz="2200" b="1" dirty="0">
                <a:solidFill>
                  <a:srgbClr val="C00000"/>
                </a:solidFill>
                <a:latin typeface="Helvetica Neue"/>
              </a:rPr>
              <a:t>батометром</a:t>
            </a:r>
            <a:r>
              <a:rPr lang="ru-RU" sz="2200" b="1" dirty="0">
                <a:latin typeface="Helvetica Neue"/>
              </a:rPr>
              <a:t> из поверхностного (0-1 м) и придонного слоев воды, объём проб составлял </a:t>
            </a:r>
            <a:r>
              <a:rPr lang="ru-RU" sz="2200" b="1" dirty="0">
                <a:solidFill>
                  <a:srgbClr val="C00000"/>
                </a:solidFill>
                <a:latin typeface="Helvetica Neue"/>
              </a:rPr>
              <a:t>0.5 дм</a:t>
            </a:r>
            <a:r>
              <a:rPr lang="ru-RU" sz="2200" b="1" baseline="30000" dirty="0">
                <a:solidFill>
                  <a:srgbClr val="C00000"/>
                </a:solidFill>
                <a:latin typeface="Helvetica Neue"/>
              </a:rPr>
              <a:t>3</a:t>
            </a:r>
            <a:r>
              <a:rPr lang="ru-RU" sz="2200" b="1" dirty="0">
                <a:latin typeface="Helvetica Neue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Helvetica Neue"/>
              </a:rPr>
              <a:t>фиксация модифицированным </a:t>
            </a:r>
            <a:r>
              <a:rPr lang="ru-RU" sz="2200" b="1" dirty="0">
                <a:solidFill>
                  <a:srgbClr val="C00000"/>
                </a:solidFill>
                <a:latin typeface="Helvetica Neue"/>
              </a:rPr>
              <a:t>раствором </a:t>
            </a:r>
            <a:r>
              <a:rPr lang="ru-RU" sz="2200" b="1" dirty="0" err="1">
                <a:solidFill>
                  <a:srgbClr val="C00000"/>
                </a:solidFill>
                <a:latin typeface="Helvetica Neue"/>
              </a:rPr>
              <a:t>Люголя</a:t>
            </a:r>
            <a:r>
              <a:rPr lang="ru-RU" sz="2200" b="1" dirty="0">
                <a:solidFill>
                  <a:srgbClr val="C00000"/>
                </a:solidFill>
                <a:latin typeface="Helvetica Neue"/>
              </a:rPr>
              <a:t> </a:t>
            </a:r>
            <a:r>
              <a:rPr lang="ru-RU" sz="2200" b="1" dirty="0">
                <a:latin typeface="Helvetica Neue"/>
              </a:rPr>
              <a:t>(в составе </a:t>
            </a:r>
            <a:r>
              <a:rPr lang="ru-RU" sz="2200" b="1" dirty="0">
                <a:solidFill>
                  <a:srgbClr val="C00000"/>
                </a:solidFill>
                <a:latin typeface="Helvetica Neue"/>
              </a:rPr>
              <a:t>формалин</a:t>
            </a:r>
            <a:r>
              <a:rPr lang="ru-RU" sz="2200" b="1" dirty="0">
                <a:latin typeface="Helvetica Neue"/>
              </a:rPr>
              <a:t>);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Helvetica Neue"/>
              </a:rPr>
              <a:t>пробы концентрировались до </a:t>
            </a:r>
            <a:r>
              <a:rPr lang="ru-RU" sz="2200" b="1" dirty="0">
                <a:solidFill>
                  <a:srgbClr val="C00000"/>
                </a:solidFill>
                <a:latin typeface="Helvetica Neue"/>
              </a:rPr>
              <a:t>5 мл </a:t>
            </a:r>
            <a:r>
              <a:rPr lang="ru-RU" sz="2200" b="1" dirty="0">
                <a:latin typeface="Helvetica Neue"/>
              </a:rPr>
              <a:t>посредством </a:t>
            </a:r>
            <a:r>
              <a:rPr lang="ru-RU" sz="2200" b="1" dirty="0">
                <a:solidFill>
                  <a:srgbClr val="C00000"/>
                </a:solidFill>
                <a:latin typeface="Helvetica Neue"/>
              </a:rPr>
              <a:t>вакуумной фильтрации </a:t>
            </a:r>
            <a:r>
              <a:rPr lang="ru-RU" sz="2200" b="1" dirty="0">
                <a:latin typeface="Helvetica Neue"/>
              </a:rPr>
              <a:t>(фильтры «</a:t>
            </a:r>
            <a:r>
              <a:rPr lang="ru-RU" sz="2200" b="1" dirty="0" err="1">
                <a:latin typeface="Helvetica Neue"/>
              </a:rPr>
              <a:t>Владипор</a:t>
            </a:r>
            <a:r>
              <a:rPr lang="ru-RU" sz="2200" b="1" dirty="0">
                <a:latin typeface="Helvetica Neue"/>
              </a:rPr>
              <a:t>», 1 мкм);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Helvetica Neue"/>
              </a:rPr>
              <a:t>учёт численности клеток проводили на </a:t>
            </a:r>
            <a:r>
              <a:rPr lang="ru-RU" sz="2200" b="1" dirty="0">
                <a:solidFill>
                  <a:srgbClr val="C00000"/>
                </a:solidFill>
                <a:latin typeface="Helvetica Neue"/>
              </a:rPr>
              <a:t>световом микроскопе </a:t>
            </a:r>
            <a:r>
              <a:rPr lang="ru-RU" sz="2200" b="1" dirty="0">
                <a:latin typeface="Helvetica Neue"/>
              </a:rPr>
              <a:t>в камере </a:t>
            </a:r>
            <a:r>
              <a:rPr lang="ru-RU" sz="2200" b="1" dirty="0">
                <a:solidFill>
                  <a:srgbClr val="C00000"/>
                </a:solidFill>
                <a:latin typeface="Helvetica Neue"/>
              </a:rPr>
              <a:t>Учинская-2</a:t>
            </a:r>
            <a:r>
              <a:rPr lang="ru-RU" sz="2200" b="1" dirty="0">
                <a:latin typeface="Helvetica Neue"/>
              </a:rPr>
              <a:t> (</a:t>
            </a:r>
            <a:r>
              <a:rPr lang="en-US" sz="2200" b="1" dirty="0">
                <a:latin typeface="Helvetica Neue"/>
              </a:rPr>
              <a:t>V</a:t>
            </a:r>
            <a:r>
              <a:rPr lang="ru-RU" sz="2200" b="1" dirty="0">
                <a:latin typeface="Helvetica Neue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Helvetica Neue"/>
              </a:rPr>
              <a:t>0,01 мл</a:t>
            </a:r>
            <a:r>
              <a:rPr lang="en-US" sz="2200" b="1" dirty="0">
                <a:latin typeface="Helvetica Neue"/>
              </a:rPr>
              <a:t>,</a:t>
            </a:r>
            <a:r>
              <a:rPr lang="ru-RU" sz="2200" b="1" dirty="0">
                <a:latin typeface="Helvetica Neue"/>
              </a:rPr>
              <a:t> увеличение </a:t>
            </a:r>
            <a:r>
              <a:rPr lang="ru-RU" sz="2200" b="1" dirty="0">
                <a:solidFill>
                  <a:srgbClr val="C00000"/>
                </a:solidFill>
                <a:latin typeface="Helvetica Neue"/>
              </a:rPr>
              <a:t>400 крат</a:t>
            </a:r>
            <a:r>
              <a:rPr lang="ru-RU" sz="2200" b="1" dirty="0">
                <a:latin typeface="Helvetica Neue"/>
              </a:rPr>
              <a:t>), оценка биомассы – </a:t>
            </a:r>
            <a:r>
              <a:rPr lang="ru-RU" sz="2200" b="1" dirty="0">
                <a:solidFill>
                  <a:srgbClr val="C00000"/>
                </a:solidFill>
                <a:latin typeface="Helvetica Neue"/>
              </a:rPr>
              <a:t>счетно-объёмным методом</a:t>
            </a:r>
            <a:r>
              <a:rPr lang="ru-RU" sz="2200" b="1" dirty="0">
                <a:latin typeface="Helvetica Neue"/>
              </a:rPr>
              <a:t>.</a:t>
            </a:r>
          </a:p>
          <a:p>
            <a:pPr algn="just"/>
            <a:endParaRPr lang="ru-RU" sz="2200" dirty="0">
              <a:latin typeface="Helvetica Neue"/>
            </a:endParaRPr>
          </a:p>
          <a:p>
            <a:pPr algn="just"/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Отбор проб бентоса</a:t>
            </a:r>
          </a:p>
          <a:p>
            <a:pPr algn="just"/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 err="1">
                <a:solidFill>
                  <a:srgbClr val="C00000"/>
                </a:solidFill>
                <a:latin typeface="Helvetica Neue"/>
              </a:rPr>
              <a:t>дночерпателем</a:t>
            </a:r>
            <a:r>
              <a:rPr lang="ru-RU" sz="2200" b="1" dirty="0">
                <a:solidFill>
                  <a:srgbClr val="C00000"/>
                </a:solidFill>
                <a:latin typeface="Helvetica Neue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Helvetica Neue"/>
              </a:rPr>
              <a:t>Петерсена</a:t>
            </a:r>
            <a:r>
              <a:rPr lang="ru-RU" sz="2200" b="1" dirty="0">
                <a:solidFill>
                  <a:srgbClr val="C00000"/>
                </a:solidFill>
                <a:latin typeface="Helvetica Neue"/>
              </a:rPr>
              <a:t> </a:t>
            </a:r>
            <a:r>
              <a:rPr lang="ru-RU" sz="2200" b="1" dirty="0">
                <a:latin typeface="Helvetica Neue"/>
              </a:rPr>
              <a:t>с площадью захвата м</a:t>
            </a:r>
            <a:r>
              <a:rPr lang="ru-RU" sz="2200" b="1" baseline="30000" dirty="0">
                <a:latin typeface="Helvetica Neue"/>
              </a:rPr>
              <a:t>2</a:t>
            </a:r>
            <a:r>
              <a:rPr lang="ru-RU" sz="2200" b="1" dirty="0">
                <a:latin typeface="Helvetica Neue"/>
              </a:rPr>
              <a:t>, по </a:t>
            </a:r>
            <a:r>
              <a:rPr lang="ru-RU" sz="2200" b="1" dirty="0">
                <a:solidFill>
                  <a:srgbClr val="C00000"/>
                </a:solidFill>
                <a:latin typeface="Helvetica Neue"/>
              </a:rPr>
              <a:t>2 выемки грунта </a:t>
            </a:r>
            <a:r>
              <a:rPr lang="ru-RU" sz="2200" b="1" dirty="0">
                <a:latin typeface="Helvetica Neue"/>
              </a:rPr>
              <a:t>на каждой станции с дальнейшим промыванием через </a:t>
            </a:r>
            <a:r>
              <a:rPr lang="ru-RU" sz="2200" b="1" dirty="0">
                <a:solidFill>
                  <a:srgbClr val="C00000"/>
                </a:solidFill>
                <a:latin typeface="Helvetica Neue"/>
              </a:rPr>
              <a:t>газ-сито № 23</a:t>
            </a:r>
            <a:r>
              <a:rPr lang="ru-RU" sz="2200" b="1" dirty="0">
                <a:latin typeface="Helvetica Neue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Helvetica Neue"/>
              </a:rPr>
              <a:t>пробы зообентоса отбирали </a:t>
            </a:r>
            <a:r>
              <a:rPr lang="ru-RU" sz="2200" b="1" dirty="0">
                <a:solidFill>
                  <a:srgbClr val="C00000"/>
                </a:solidFill>
                <a:latin typeface="Helvetica Neue"/>
              </a:rPr>
              <a:t>на разрезах </a:t>
            </a:r>
            <a:r>
              <a:rPr lang="ru-RU" sz="2200" b="1" dirty="0">
                <a:latin typeface="Helvetica Neue"/>
              </a:rPr>
              <a:t>(</a:t>
            </a:r>
            <a:r>
              <a:rPr lang="ru-RU" sz="2200" b="1" dirty="0">
                <a:solidFill>
                  <a:srgbClr val="C00000"/>
                </a:solidFill>
                <a:latin typeface="Helvetica Neue"/>
              </a:rPr>
              <a:t>русловая и мелководная </a:t>
            </a:r>
            <a:r>
              <a:rPr lang="ru-RU" sz="2200" b="1" dirty="0">
                <a:latin typeface="Helvetica Neue"/>
              </a:rPr>
              <a:t>(до 3 м) зоны), по изучению </a:t>
            </a:r>
            <a:r>
              <a:rPr lang="ru-RU" sz="2200" b="1" dirty="0" err="1">
                <a:latin typeface="Helvetica Neue"/>
              </a:rPr>
              <a:t>биотурбации</a:t>
            </a:r>
            <a:r>
              <a:rPr lang="ru-RU" sz="2200" b="1" dirty="0">
                <a:latin typeface="Helvetica Neue"/>
              </a:rPr>
              <a:t> - </a:t>
            </a:r>
            <a:r>
              <a:rPr lang="ru-RU" sz="2200" b="1" dirty="0">
                <a:solidFill>
                  <a:srgbClr val="C00000"/>
                </a:solidFill>
                <a:latin typeface="Helvetica Neue"/>
              </a:rPr>
              <a:t>на глубоководных участках </a:t>
            </a:r>
            <a:r>
              <a:rPr lang="ru-RU" sz="2200" b="1" dirty="0">
                <a:latin typeface="Helvetica Neue"/>
              </a:rPr>
              <a:t>в иловых биотопах;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Helvetica Neue"/>
              </a:rPr>
              <a:t>отбирали моллюсков </a:t>
            </a:r>
            <a:r>
              <a:rPr lang="ru-RU" sz="2200" b="1" dirty="0">
                <a:solidFill>
                  <a:srgbClr val="C00000"/>
                </a:solidFill>
                <a:latin typeface="Helvetica Neue"/>
              </a:rPr>
              <a:t>драгой</a:t>
            </a:r>
            <a:r>
              <a:rPr lang="ru-RU" sz="2200" b="1" dirty="0">
                <a:latin typeface="Helvetica Neue"/>
              </a:rPr>
              <a:t> в зоне их обитания (</a:t>
            </a:r>
            <a:r>
              <a:rPr lang="ru-RU" sz="2200" b="1" dirty="0">
                <a:solidFill>
                  <a:srgbClr val="C00000"/>
                </a:solidFill>
                <a:latin typeface="Helvetica Neue"/>
              </a:rPr>
              <a:t>3-4 м</a:t>
            </a:r>
            <a:r>
              <a:rPr lang="ru-RU" sz="2200" b="1" dirty="0">
                <a:latin typeface="Helvetica Neue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Helvetica Neue"/>
              </a:rPr>
              <a:t>лабораторную и камеральную обработку проб проводили </a:t>
            </a:r>
            <a:r>
              <a:rPr lang="ru-RU" sz="2200" b="1" dirty="0">
                <a:solidFill>
                  <a:srgbClr val="C00000"/>
                </a:solidFill>
                <a:latin typeface="Helvetica Neue"/>
              </a:rPr>
              <a:t>по общепринятой методике</a:t>
            </a:r>
            <a:r>
              <a:rPr lang="ru-RU" sz="2200" b="1" dirty="0">
                <a:latin typeface="Helvetica Neue"/>
              </a:rPr>
              <a:t>.</a:t>
            </a:r>
          </a:p>
          <a:p>
            <a:pPr algn="just"/>
            <a:endParaRPr lang="ru-RU" sz="22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8005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94102-3072-49BA-AEBF-C574B7AC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974" y="39897"/>
            <a:ext cx="7021404" cy="6455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Calibri" panose="020F0502020204030204" pitchFamily="34" charset="0"/>
              </a:rPr>
              <a:t>РЕЗУЛЬТАТЫ  И ОБСУЖДЕНИЕ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A48753-D1F5-4B12-91E3-23148D8E43B1}"/>
              </a:ext>
            </a:extLst>
          </p:cNvPr>
          <p:cNvSpPr txBox="1"/>
          <p:nvPr/>
        </p:nvSpPr>
        <p:spPr>
          <a:xfrm>
            <a:off x="431075" y="684620"/>
            <a:ext cx="106598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Helvetica Neue"/>
                <a:ea typeface="Calibri" panose="020F0502020204030204" pitchFamily="34" charset="0"/>
              </a:rPr>
              <a:t>Гидрометеорологические условия, определившие различие </a:t>
            </a:r>
            <a:r>
              <a:rPr lang="ru-RU" b="1" dirty="0" err="1">
                <a:effectLst/>
                <a:latin typeface="Helvetica Neue"/>
                <a:ea typeface="Calibri" panose="020F0502020204030204" pitchFamily="34" charset="0"/>
              </a:rPr>
              <a:t>гидроэкологической</a:t>
            </a:r>
            <a:r>
              <a:rPr lang="ru-RU" b="1" dirty="0">
                <a:effectLst/>
                <a:latin typeface="Helvetica Neue"/>
                <a:ea typeface="Calibri" panose="020F0502020204030204" pitchFamily="34" charset="0"/>
              </a:rPr>
              <a:t> структуры водохранилища летом 2020-2022 гг. и некоторые гидрохимические показатели.</a:t>
            </a:r>
            <a:endParaRPr lang="ru-RU" b="1" dirty="0">
              <a:latin typeface="Helvetica Neue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BB873AE-2D82-4E25-A167-74AC288C3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1256"/>
              </p:ext>
            </p:extLst>
          </p:nvPr>
        </p:nvGraphicFramePr>
        <p:xfrm>
          <a:off x="1463041" y="1618334"/>
          <a:ext cx="9183187" cy="4995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6022">
                  <a:extLst>
                    <a:ext uri="{9D8B030D-6E8A-4147-A177-3AD203B41FA5}">
                      <a16:colId xmlns:a16="http://schemas.microsoft.com/office/drawing/2014/main" val="1473977344"/>
                    </a:ext>
                  </a:extLst>
                </a:gridCol>
                <a:gridCol w="1269639">
                  <a:extLst>
                    <a:ext uri="{9D8B030D-6E8A-4147-A177-3AD203B41FA5}">
                      <a16:colId xmlns:a16="http://schemas.microsoft.com/office/drawing/2014/main" val="856314396"/>
                    </a:ext>
                  </a:extLst>
                </a:gridCol>
                <a:gridCol w="1269639">
                  <a:extLst>
                    <a:ext uri="{9D8B030D-6E8A-4147-A177-3AD203B41FA5}">
                      <a16:colId xmlns:a16="http://schemas.microsoft.com/office/drawing/2014/main" val="3776945458"/>
                    </a:ext>
                  </a:extLst>
                </a:gridCol>
                <a:gridCol w="1427887">
                  <a:extLst>
                    <a:ext uri="{9D8B030D-6E8A-4147-A177-3AD203B41FA5}">
                      <a16:colId xmlns:a16="http://schemas.microsoft.com/office/drawing/2014/main" val="583895308"/>
                    </a:ext>
                  </a:extLst>
                </a:gridCol>
              </a:tblGrid>
              <a:tr h="5024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Helvetica Neue"/>
                        </a:rPr>
                        <a:t>ХАРАКТЕРИСТИКА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Helvetica Neue"/>
                        </a:rPr>
                        <a:t>2020</a:t>
                      </a:r>
                      <a:endParaRPr lang="ru-RU" sz="20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Helvetica Neue"/>
                        </a:rPr>
                        <a:t>2021</a:t>
                      </a:r>
                      <a:endParaRPr lang="ru-RU" sz="20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Helvetica Neue"/>
                        </a:rPr>
                        <a:t>2022</a:t>
                      </a:r>
                      <a:endParaRPr lang="ru-RU" sz="20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3836475"/>
                  </a:ext>
                </a:extLst>
              </a:tr>
              <a:tr h="5024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Уровень воды 5 августа, м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абс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Helvetica Neue"/>
                        </a:rPr>
                        <a:t>124.09</a:t>
                      </a:r>
                      <a:endParaRPr lang="ru-RU" sz="20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Helvetica Neue"/>
                        </a:rPr>
                        <a:t>123.83</a:t>
                      </a:r>
                      <a:endParaRPr lang="ru-RU" sz="20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Helvetica Neue"/>
                        </a:rPr>
                        <a:t>123.46</a:t>
                      </a:r>
                      <a:endParaRPr lang="ru-RU" sz="20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347011"/>
                  </a:ext>
                </a:extLst>
              </a:tr>
              <a:tr h="5024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Приток воды в водохранилище, млн. м</a:t>
                      </a:r>
                      <a:r>
                        <a:rPr lang="ru-RU" sz="2000" baseline="3000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Helvetica Neue"/>
                        </a:rPr>
                        <a:t>1315.8</a:t>
                      </a:r>
                      <a:endParaRPr lang="ru-RU" sz="20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Helvetica Neue"/>
                        </a:rPr>
                        <a:t>242.3</a:t>
                      </a:r>
                      <a:endParaRPr lang="ru-RU" sz="20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Helvetica Neue"/>
                        </a:rPr>
                        <a:t>291.95</a:t>
                      </a:r>
                      <a:endParaRPr lang="ru-RU" sz="20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1925900"/>
                  </a:ext>
                </a:extLst>
              </a:tr>
              <a:tr h="5024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Осадки за июль, мм (г. Тверь)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Helvetica Neue"/>
                        </a:rPr>
                        <a:t>161</a:t>
                      </a:r>
                      <a:endParaRPr lang="ru-RU" sz="20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Helvetica Neue"/>
                        </a:rPr>
                        <a:t>22</a:t>
                      </a:r>
                      <a:endParaRPr lang="ru-RU" sz="20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Helvetica Neue"/>
                        </a:rPr>
                        <a:t>81</a:t>
                      </a:r>
                      <a:endParaRPr lang="ru-RU" sz="20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6039836"/>
                  </a:ext>
                </a:extLst>
              </a:tr>
              <a:tr h="4735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Ма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x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T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возд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.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днем (период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 съемки)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, </a:t>
                      </a:r>
                      <a:r>
                        <a:rPr lang="ru-RU" sz="2000" baseline="30000" dirty="0" err="1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о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Helvetica Neue"/>
                        </a:rPr>
                        <a:t>22</a:t>
                      </a:r>
                      <a:endParaRPr lang="ru-RU" sz="20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Helvetica Neue"/>
                        </a:rPr>
                        <a:t>26.8</a:t>
                      </a:r>
                      <a:endParaRPr lang="ru-RU" sz="20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Helvetica Neue"/>
                        </a:rPr>
                        <a:t>29.9</a:t>
                      </a:r>
                      <a:endParaRPr lang="ru-RU" sz="20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2245846"/>
                  </a:ext>
                </a:extLst>
              </a:tr>
              <a:tr h="5024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Минеральный фосфор, мг/л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Helvetica Neue"/>
                        </a:rPr>
                        <a:t>0.05-0.1</a:t>
                      </a:r>
                      <a:endParaRPr lang="ru-RU" sz="20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Helvetica Neue"/>
                        </a:rPr>
                        <a:t>0.02-0.12</a:t>
                      </a:r>
                      <a:endParaRPr lang="ru-RU" sz="20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Helvetica Neue"/>
                        </a:rPr>
                        <a:t>0.01-0.04</a:t>
                      </a:r>
                      <a:endParaRPr lang="ru-RU" sz="20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6860438"/>
                  </a:ext>
                </a:extLst>
              </a:tr>
              <a:tr h="5024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Минеральный азот, мг/л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Helvetica Neue"/>
                        </a:rPr>
                        <a:t>0.8-1.8</a:t>
                      </a:r>
                      <a:endParaRPr lang="ru-RU" sz="20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Helvetica Neue"/>
                        </a:rPr>
                        <a:t>1.2-3.1</a:t>
                      </a:r>
                      <a:endParaRPr lang="ru-RU" sz="20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Helvetica Neue"/>
                        </a:rPr>
                        <a:t>0.4-1.5</a:t>
                      </a:r>
                      <a:endParaRPr lang="ru-RU" sz="20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9266928"/>
                  </a:ext>
                </a:extLst>
              </a:tr>
              <a:tr h="5024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Цветность, град.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Pt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-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Co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 шкалы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Helvetica Neue"/>
                        </a:rPr>
                        <a:t>60-80</a:t>
                      </a:r>
                      <a:endParaRPr lang="ru-RU" sz="20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Helvetica Neue"/>
                        </a:rPr>
                        <a:t>30-40</a:t>
                      </a:r>
                      <a:endParaRPr lang="ru-RU" sz="20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Helvetica Neue"/>
                        </a:rPr>
                        <a:t>20-30</a:t>
                      </a:r>
                      <a:endParaRPr lang="ru-RU" sz="20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240024"/>
                  </a:ext>
                </a:extLst>
              </a:tr>
              <a:tr h="5024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Перманганатная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 окисляемость,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мгО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/л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Helvetica Neue"/>
                        </a:rPr>
                        <a:t>14.4-20.4</a:t>
                      </a:r>
                      <a:endParaRPr lang="ru-RU" sz="20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Helvetica Neue"/>
                        </a:rPr>
                        <a:t>7.3-14.0</a:t>
                      </a:r>
                      <a:endParaRPr lang="ru-RU" sz="20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Helvetica Neue"/>
                        </a:rPr>
                        <a:t>7.3-14.0</a:t>
                      </a:r>
                      <a:endParaRPr lang="ru-RU" sz="20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1789586"/>
                  </a:ext>
                </a:extLst>
              </a:tr>
              <a:tr h="5024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Железо общее, мг/л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Helvetica Neue"/>
                        </a:rPr>
                        <a:t>0.09-0.42</a:t>
                      </a:r>
                      <a:endParaRPr lang="ru-RU" sz="20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Helvetica Neue"/>
                        </a:rPr>
                        <a:t>0.02-0.11</a:t>
                      </a:r>
                      <a:endParaRPr lang="ru-RU" sz="2000" b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Helvetica Neue"/>
                        </a:rPr>
                        <a:t>0.02-0.11</a:t>
                      </a:r>
                      <a:endParaRPr lang="ru-RU" sz="2000" b="1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971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498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CC730-8F30-4F98-A5FA-E8B45808BC16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9" y="232229"/>
            <a:ext cx="5826306" cy="59053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AA7B13-EE2A-4A9A-A5E9-0C793007D362}"/>
              </a:ext>
            </a:extLst>
          </p:cNvPr>
          <p:cNvSpPr txBox="1"/>
          <p:nvPr/>
        </p:nvSpPr>
        <p:spPr>
          <a:xfrm>
            <a:off x="0" y="6273225"/>
            <a:ext cx="11905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Электропроводность  (Э25, </a:t>
            </a:r>
            <a:r>
              <a:rPr lang="ru-RU" sz="1600" b="1" i="1" dirty="0" err="1">
                <a:effectLst/>
                <a:latin typeface="Helvetica Neue"/>
                <a:ea typeface="Calibri" panose="020F0502020204030204" pitchFamily="34" charset="0"/>
              </a:rPr>
              <a:t>мкСм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/см) и температура воды на русловых станциях: </a:t>
            </a:r>
          </a:p>
          <a:p>
            <a:pPr algn="ctr"/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1−  Городня, 3 − устье </a:t>
            </a:r>
            <a:r>
              <a:rPr lang="ru-RU" sz="1600" b="1" i="1" dirty="0" err="1">
                <a:effectLst/>
                <a:latin typeface="Helvetica Neue"/>
                <a:ea typeface="Calibri" panose="020F0502020204030204" pitchFamily="34" charset="0"/>
              </a:rPr>
              <a:t>Шошинского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 плеса, 4 – Плоски, 5 – Конаково, 6 – Корчева, 7 − Дубна</a:t>
            </a:r>
            <a:endParaRPr lang="ru-RU" sz="1600" b="1" i="1" dirty="0">
              <a:latin typeface="Helvetica Neue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B415CE-4684-4F8E-ACA4-B309D30E68B1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54" y="232230"/>
            <a:ext cx="5930537" cy="59053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0737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AA7B13-EE2A-4A9A-A5E9-0C793007D362}"/>
              </a:ext>
            </a:extLst>
          </p:cNvPr>
          <p:cNvSpPr txBox="1"/>
          <p:nvPr/>
        </p:nvSpPr>
        <p:spPr>
          <a:xfrm>
            <a:off x="29827" y="6331285"/>
            <a:ext cx="11905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Helvetica Neue"/>
                <a:ea typeface="Calibri" panose="020F0502020204030204" pitchFamily="34" charset="0"/>
              </a:rPr>
              <a:t>Растворенный кислород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 на русловых станциях: </a:t>
            </a:r>
          </a:p>
          <a:p>
            <a:pPr algn="ctr"/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1−  Городня, 3 − устье </a:t>
            </a:r>
            <a:r>
              <a:rPr lang="ru-RU" sz="1600" b="1" i="1" dirty="0" err="1">
                <a:effectLst/>
                <a:latin typeface="Helvetica Neue"/>
                <a:ea typeface="Calibri" panose="020F0502020204030204" pitchFamily="34" charset="0"/>
              </a:rPr>
              <a:t>Шошинского</a:t>
            </a:r>
            <a:r>
              <a:rPr lang="ru-RU" sz="1600" b="1" i="1" dirty="0">
                <a:effectLst/>
                <a:latin typeface="Helvetica Neue"/>
                <a:ea typeface="Calibri" panose="020F0502020204030204" pitchFamily="34" charset="0"/>
              </a:rPr>
              <a:t> плеса, 4 – Плоски, 5 – Конаково, 6 – Корчева, 7 − Дубна</a:t>
            </a:r>
            <a:endParaRPr lang="ru-RU" sz="1600" b="1" i="1" dirty="0">
              <a:latin typeface="Helvetica Neue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E322C2-0BB3-4F7A-8DCD-6663ADC0002B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3" y="130629"/>
            <a:ext cx="8725988" cy="6048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45842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960" y="6198131"/>
            <a:ext cx="7624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b="1" dirty="0">
                <a:latin typeface="Helvetica Neue"/>
                <a:ea typeface="Times New Roman" panose="02020603050405020304" pitchFamily="18" charset="0"/>
              </a:rPr>
              <a:t>Дефицит кислорода в придонных слоях способствовал высвобождению марганца и фосфатов из донных отложений.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5950" y="5380320"/>
            <a:ext cx="7880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b="1" dirty="0">
                <a:latin typeface="Helvetica Neue"/>
                <a:ea typeface="Times New Roman" panose="02020603050405020304" pitchFamily="18" charset="0"/>
              </a:rPr>
              <a:t>По содержанию минерального азота</a:t>
            </a:r>
          </a:p>
          <a:p>
            <a:pPr algn="just">
              <a:spcAft>
                <a:spcPts val="0"/>
              </a:spcAft>
            </a:pPr>
            <a:r>
              <a:rPr lang="ru-RU" sz="1600" b="1" dirty="0">
                <a:latin typeface="Helvetica Neue"/>
                <a:ea typeface="Times New Roman" panose="02020603050405020304" pitchFamily="18" charset="0"/>
              </a:rPr>
              <a:t>в мае качество воды водохранилища соответствовало классу «</a:t>
            </a:r>
            <a:r>
              <a:rPr lang="ru-RU" sz="1600" b="1" dirty="0" err="1">
                <a:latin typeface="Helvetica Neue"/>
                <a:ea typeface="Times New Roman" panose="02020603050405020304" pitchFamily="18" charset="0"/>
              </a:rPr>
              <a:t>олиготрофный</a:t>
            </a:r>
            <a:r>
              <a:rPr lang="ru-RU" sz="1600" b="1" dirty="0">
                <a:latin typeface="Helvetica Neue"/>
                <a:ea typeface="Times New Roman" panose="02020603050405020304" pitchFamily="18" charset="0"/>
              </a:rPr>
              <a:t>» в июне «</a:t>
            </a:r>
            <a:r>
              <a:rPr lang="ru-RU" sz="1600" b="1" dirty="0" err="1">
                <a:latin typeface="Helvetica Neue"/>
                <a:ea typeface="Times New Roman" panose="02020603050405020304" pitchFamily="18" charset="0"/>
              </a:rPr>
              <a:t>мезотрофный</a:t>
            </a:r>
            <a:r>
              <a:rPr lang="ru-RU" sz="1600" b="1" dirty="0">
                <a:latin typeface="Helvetica Neue"/>
                <a:ea typeface="Times New Roman" panose="02020603050405020304" pitchFamily="18" charset="0"/>
              </a:rPr>
              <a:t>», а в августе «</a:t>
            </a:r>
            <a:r>
              <a:rPr lang="ru-RU" sz="1600" b="1" dirty="0" err="1">
                <a:latin typeface="Helvetica Neue"/>
                <a:ea typeface="Times New Roman" panose="02020603050405020304" pitchFamily="18" charset="0"/>
              </a:rPr>
              <a:t>эвтрофный</a:t>
            </a:r>
            <a:r>
              <a:rPr lang="ru-RU" sz="1600" b="1" dirty="0">
                <a:latin typeface="Helvetica Neue"/>
                <a:ea typeface="Times New Roman" panose="02020603050405020304" pitchFamily="18" charset="0"/>
              </a:rPr>
              <a:t>».</a:t>
            </a:r>
          </a:p>
        </p:txBody>
      </p:sp>
      <p:sp>
        <p:nvSpPr>
          <p:cNvPr id="6" name="Стрелка: вправо 66">
            <a:extLst>
              <a:ext uri="{FF2B5EF4-FFF2-40B4-BE49-F238E27FC236}">
                <a16:creationId xmlns:a16="http://schemas.microsoft.com/office/drawing/2014/main" id="{6F357C8C-D85B-4488-8869-76F27A7D6887}"/>
              </a:ext>
            </a:extLst>
          </p:cNvPr>
          <p:cNvSpPr/>
          <p:nvPr/>
        </p:nvSpPr>
        <p:spPr bwMode="auto">
          <a:xfrm>
            <a:off x="153288" y="6205676"/>
            <a:ext cx="357716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926318"/>
              </p:ext>
            </p:extLst>
          </p:nvPr>
        </p:nvGraphicFramePr>
        <p:xfrm>
          <a:off x="53431" y="-25167"/>
          <a:ext cx="3489888" cy="4017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0521">
                  <a:extLst>
                    <a:ext uri="{9D8B030D-6E8A-4147-A177-3AD203B41FA5}">
                      <a16:colId xmlns:a16="http://schemas.microsoft.com/office/drawing/2014/main" val="4189907829"/>
                    </a:ext>
                  </a:extLst>
                </a:gridCol>
                <a:gridCol w="814483">
                  <a:extLst>
                    <a:ext uri="{9D8B030D-6E8A-4147-A177-3AD203B41FA5}">
                      <a16:colId xmlns:a16="http://schemas.microsoft.com/office/drawing/2014/main" val="1973509017"/>
                    </a:ext>
                  </a:extLst>
                </a:gridCol>
                <a:gridCol w="481108">
                  <a:extLst>
                    <a:ext uri="{9D8B030D-6E8A-4147-A177-3AD203B41FA5}">
                      <a16:colId xmlns:a16="http://schemas.microsoft.com/office/drawing/2014/main" val="1724944519"/>
                    </a:ext>
                  </a:extLst>
                </a:gridCol>
                <a:gridCol w="99796">
                  <a:extLst>
                    <a:ext uri="{9D8B030D-6E8A-4147-A177-3AD203B41FA5}">
                      <a16:colId xmlns:a16="http://schemas.microsoft.com/office/drawing/2014/main" val="2735355168"/>
                    </a:ext>
                  </a:extLst>
                </a:gridCol>
                <a:gridCol w="441421">
                  <a:extLst>
                    <a:ext uri="{9D8B030D-6E8A-4147-A177-3AD203B41FA5}">
                      <a16:colId xmlns:a16="http://schemas.microsoft.com/office/drawing/2014/main" val="2018786547"/>
                    </a:ext>
                  </a:extLst>
                </a:gridCol>
                <a:gridCol w="137311">
                  <a:extLst>
                    <a:ext uri="{9D8B030D-6E8A-4147-A177-3AD203B41FA5}">
                      <a16:colId xmlns:a16="http://schemas.microsoft.com/office/drawing/2014/main" val="4288884535"/>
                    </a:ext>
                  </a:extLst>
                </a:gridCol>
                <a:gridCol w="655248">
                  <a:extLst>
                    <a:ext uri="{9D8B030D-6E8A-4147-A177-3AD203B41FA5}">
                      <a16:colId xmlns:a16="http://schemas.microsoft.com/office/drawing/2014/main" val="3187657712"/>
                    </a:ext>
                  </a:extLst>
                </a:gridCol>
              </a:tblGrid>
              <a:tr h="19778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Helvetica Neue"/>
                        </a:rPr>
                        <a:t>Створ</a:t>
                      </a:r>
                      <a:endParaRPr lang="ru-RU" sz="1100" b="1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Helvetica Neue"/>
                        </a:rPr>
                        <a:t>Горизонт</a:t>
                      </a:r>
                      <a:endParaRPr lang="ru-RU" sz="11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Helvetica Neue"/>
                        </a:rPr>
                        <a:t>Год</a:t>
                      </a:r>
                      <a:endParaRPr lang="ru-RU" sz="11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061614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2020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2021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2022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74832"/>
                  </a:ext>
                </a:extLst>
              </a:tr>
              <a:tr h="197788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00"/>
                          </a:solidFill>
                          <a:effectLst/>
                          <a:latin typeface="Helvetica Neue"/>
                        </a:rPr>
                        <a:t>ТЕМПЕРАТУРА ВОДЫ</a:t>
                      </a:r>
                      <a:endParaRPr lang="ru-RU" sz="1100" b="1" dirty="0">
                        <a:solidFill>
                          <a:srgbClr val="FFFF00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27932"/>
                  </a:ext>
                </a:extLst>
              </a:tr>
              <a:tr h="250501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Helvetica Neue"/>
                        </a:rPr>
                        <a:t>ГОРОДНЯ</a:t>
                      </a:r>
                      <a:endParaRPr lang="ru-RU" sz="11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.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20.8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22.0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23.4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37535178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20.2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21.7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23.4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981969866"/>
                  </a:ext>
                </a:extLst>
              </a:tr>
              <a:tr h="197788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Helvetica Neue"/>
                        </a:rPr>
                        <a:t>ДУБНА</a:t>
                      </a:r>
                      <a:endParaRPr lang="ru-RU" sz="11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.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22.6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25.0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27.3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3428163461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19.8</a:t>
                      </a:r>
                      <a:endParaRPr lang="ru-RU" sz="12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23.0</a:t>
                      </a:r>
                      <a:endParaRPr lang="ru-RU" sz="12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21.9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2834243975"/>
                  </a:ext>
                </a:extLst>
              </a:tr>
              <a:tr h="197788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00"/>
                          </a:solidFill>
                          <a:effectLst/>
                          <a:latin typeface="Helvetica Neue"/>
                        </a:rPr>
                        <a:t>ЭЛЕКТРОПРОВОДНОСТЬ</a:t>
                      </a:r>
                      <a:endParaRPr lang="ru-RU" sz="1100" b="1" dirty="0">
                        <a:solidFill>
                          <a:srgbClr val="FFFF00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03709"/>
                  </a:ext>
                </a:extLst>
              </a:tr>
              <a:tr h="197788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Helvetica Neue"/>
                        </a:rPr>
                        <a:t>ГОРОДНЯ</a:t>
                      </a:r>
                      <a:endParaRPr lang="ru-RU" sz="11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.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25.5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29.3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29.7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1534412422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25.5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29.9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31.2</a:t>
                      </a:r>
                      <a:endParaRPr lang="ru-RU" sz="12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359871628"/>
                  </a:ext>
                </a:extLst>
              </a:tr>
              <a:tr h="197788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Helvetica Neue"/>
                        </a:rPr>
                        <a:t>ДУБНА</a:t>
                      </a:r>
                      <a:endParaRPr lang="ru-RU" sz="11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.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25.3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25.4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24.7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4220364795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25.1</a:t>
                      </a:r>
                      <a:endParaRPr lang="ru-RU" sz="12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25.2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26.6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2981959793"/>
                  </a:ext>
                </a:extLst>
              </a:tr>
              <a:tr h="197788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00"/>
                          </a:solidFill>
                          <a:effectLst/>
                          <a:latin typeface="Helvetica Neue"/>
                        </a:rPr>
                        <a:t>рН</a:t>
                      </a:r>
                      <a:endParaRPr lang="ru-RU" sz="1100" b="1" dirty="0">
                        <a:solidFill>
                          <a:srgbClr val="FFFF00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667583"/>
                  </a:ext>
                </a:extLst>
              </a:tr>
              <a:tr h="197788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Helvetica Neue"/>
                        </a:rPr>
                        <a:t>ГОРОДНЯ</a:t>
                      </a:r>
                      <a:endParaRPr lang="ru-RU" sz="11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.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7.93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8.21</a:t>
                      </a:r>
                      <a:endParaRPr lang="ru-RU" sz="12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8.43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2388617105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7.91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8.17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8.67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1909777094"/>
                  </a:ext>
                </a:extLst>
              </a:tr>
              <a:tr h="197788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Helvetica Neue"/>
                        </a:rPr>
                        <a:t>ДУБНА</a:t>
                      </a:r>
                      <a:endParaRPr lang="ru-RU" sz="11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.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8.17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8.26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9.19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252465537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8.13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8.1</a:t>
                      </a:r>
                      <a:endParaRPr lang="ru-RU" sz="12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7.49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227198179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243551"/>
              </p:ext>
            </p:extLst>
          </p:nvPr>
        </p:nvGraphicFramePr>
        <p:xfrm>
          <a:off x="8682577" y="25521"/>
          <a:ext cx="3370227" cy="6612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5359">
                  <a:extLst>
                    <a:ext uri="{9D8B030D-6E8A-4147-A177-3AD203B41FA5}">
                      <a16:colId xmlns:a16="http://schemas.microsoft.com/office/drawing/2014/main" val="3039840707"/>
                    </a:ext>
                  </a:extLst>
                </a:gridCol>
                <a:gridCol w="425309">
                  <a:extLst>
                    <a:ext uri="{9D8B030D-6E8A-4147-A177-3AD203B41FA5}">
                      <a16:colId xmlns:a16="http://schemas.microsoft.com/office/drawing/2014/main" val="3326987039"/>
                    </a:ext>
                  </a:extLst>
                </a:gridCol>
                <a:gridCol w="683347">
                  <a:extLst>
                    <a:ext uri="{9D8B030D-6E8A-4147-A177-3AD203B41FA5}">
                      <a16:colId xmlns:a16="http://schemas.microsoft.com/office/drawing/2014/main" val="112763339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3840648097"/>
                    </a:ext>
                  </a:extLst>
                </a:gridCol>
                <a:gridCol w="683737">
                  <a:extLst>
                    <a:ext uri="{9D8B030D-6E8A-4147-A177-3AD203B41FA5}">
                      <a16:colId xmlns:a16="http://schemas.microsoft.com/office/drawing/2014/main" val="2142320093"/>
                    </a:ext>
                  </a:extLst>
                </a:gridCol>
              </a:tblGrid>
              <a:tr h="138664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00"/>
                          </a:solidFill>
                          <a:effectLst/>
                          <a:latin typeface="Helvetica Neue"/>
                        </a:rPr>
                        <a:t>КОНЦЕНТРАЦИЯ ФОСФАТ-ИОНА</a:t>
                      </a:r>
                      <a:endParaRPr lang="ru-RU" sz="1100" b="1" dirty="0">
                        <a:solidFill>
                          <a:srgbClr val="FFFF00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813172"/>
                  </a:ext>
                </a:extLst>
              </a:tr>
              <a:tr h="18808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Helvetica Neue"/>
                        </a:rPr>
                        <a:t>ГОРОДНЯ</a:t>
                      </a:r>
                      <a:endParaRPr lang="ru-RU" sz="11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.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0.086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0.094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0.054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1594557804"/>
                  </a:ext>
                </a:extLst>
              </a:tr>
              <a:tr h="138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0.096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0.112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0.059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952926676"/>
                  </a:ext>
                </a:extLst>
              </a:tr>
              <a:tr h="18808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Helvetica Neue"/>
                        </a:rPr>
                        <a:t>ДУБНА</a:t>
                      </a:r>
                      <a:endParaRPr lang="ru-RU" sz="11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.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0.051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0.095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0.096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3221731693"/>
                  </a:ext>
                </a:extLst>
              </a:tr>
              <a:tr h="138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0.086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0.155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0.109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434065256"/>
                  </a:ext>
                </a:extLst>
              </a:tr>
              <a:tr h="138664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00"/>
                          </a:solidFill>
                          <a:effectLst/>
                          <a:latin typeface="Helvetica Neue"/>
                        </a:rPr>
                        <a:t>КОНЦЕНТРАЦИЯ СУММЫ МИН. ФОРМ АЗОТА</a:t>
                      </a:r>
                      <a:endParaRPr lang="ru-RU" sz="1100" b="1" dirty="0">
                        <a:solidFill>
                          <a:srgbClr val="FFFF00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076780"/>
                  </a:ext>
                </a:extLst>
              </a:tr>
              <a:tr h="18808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Helvetica Neue"/>
                        </a:rPr>
                        <a:t>ГОРОДНЯ</a:t>
                      </a:r>
                      <a:endParaRPr lang="ru-RU" sz="11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.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1.78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1.22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1.61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141282288"/>
                  </a:ext>
                </a:extLst>
              </a:tr>
              <a:tr h="138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1.6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1.54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2.18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1427740013"/>
                  </a:ext>
                </a:extLst>
              </a:tr>
              <a:tr h="18808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Helvetica Neue"/>
                        </a:rPr>
                        <a:t>ДУБНА</a:t>
                      </a:r>
                      <a:endParaRPr lang="ru-RU" sz="11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.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0.79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1.65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2.47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3485253259"/>
                  </a:ext>
                </a:extLst>
              </a:tr>
              <a:tr h="138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1.15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1.81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3.02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1120368027"/>
                  </a:ext>
                </a:extLst>
              </a:tr>
              <a:tr h="138664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00"/>
                          </a:solidFill>
                          <a:effectLst/>
                          <a:latin typeface="Helvetica Neue"/>
                        </a:rPr>
                        <a:t>ВЕЛИЧИНЫ ПО</a:t>
                      </a:r>
                      <a:endParaRPr lang="ru-RU" sz="1100" b="1" dirty="0">
                        <a:solidFill>
                          <a:srgbClr val="FFFF00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044222"/>
                  </a:ext>
                </a:extLst>
              </a:tr>
              <a:tr h="18808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Helvetica Neue"/>
                        </a:rPr>
                        <a:t>ГОРОДНЯ</a:t>
                      </a:r>
                      <a:endParaRPr lang="ru-RU" sz="11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.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14.4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8.2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11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2275644465"/>
                  </a:ext>
                </a:extLst>
              </a:tr>
              <a:tr h="138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14.4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7.3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10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1915832774"/>
                  </a:ext>
                </a:extLst>
              </a:tr>
              <a:tr h="18808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Helvetica Neue"/>
                        </a:rPr>
                        <a:t>ДУБНА</a:t>
                      </a:r>
                      <a:endParaRPr lang="ru-RU" sz="11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.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16.0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11.4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10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3891222007"/>
                  </a:ext>
                </a:extLst>
              </a:tr>
              <a:tr h="138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17.2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12.8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10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1438553026"/>
                  </a:ext>
                </a:extLst>
              </a:tr>
              <a:tr h="138664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00"/>
                          </a:solidFill>
                          <a:effectLst/>
                          <a:latin typeface="Helvetica Neue"/>
                        </a:rPr>
                        <a:t>ВЕЛИЧИНЫ БПК</a:t>
                      </a:r>
                      <a:r>
                        <a:rPr lang="ru-RU" sz="1100" b="1" baseline="-25000" dirty="0">
                          <a:solidFill>
                            <a:srgbClr val="FFFF00"/>
                          </a:solidFill>
                          <a:effectLst/>
                          <a:latin typeface="Helvetica Neue"/>
                        </a:rPr>
                        <a:t>5</a:t>
                      </a:r>
                      <a:r>
                        <a:rPr lang="ru-RU" sz="1100" b="1" dirty="0">
                          <a:solidFill>
                            <a:srgbClr val="FFFF00"/>
                          </a:solidFill>
                          <a:effectLst/>
                          <a:latin typeface="Helvetica Neue"/>
                        </a:rPr>
                        <a:t> В ВОДЕ</a:t>
                      </a:r>
                      <a:endParaRPr lang="ru-RU" sz="1100" b="1" dirty="0">
                        <a:solidFill>
                          <a:srgbClr val="FFFF00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354304"/>
                  </a:ext>
                </a:extLst>
              </a:tr>
              <a:tr h="18808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Helvetica Neue"/>
                        </a:rPr>
                        <a:t>ГОРОДНЯ</a:t>
                      </a:r>
                      <a:endParaRPr lang="ru-RU" sz="11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.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1.6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2.0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1.6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633547045"/>
                  </a:ext>
                </a:extLst>
              </a:tr>
              <a:tr h="138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1.1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3.7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0.6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1682397281"/>
                  </a:ext>
                </a:extLst>
              </a:tr>
              <a:tr h="18808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Helvetica Neue"/>
                        </a:rPr>
                        <a:t>ДУБНА</a:t>
                      </a:r>
                      <a:endParaRPr lang="ru-RU" sz="11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.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2.6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1.2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1.6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3990649964"/>
                  </a:ext>
                </a:extLst>
              </a:tr>
              <a:tr h="138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1.5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2.2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0.2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354170030"/>
                  </a:ext>
                </a:extLst>
              </a:tr>
              <a:tr h="138664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00"/>
                          </a:solidFill>
                          <a:effectLst/>
                          <a:latin typeface="Helvetica Neue"/>
                        </a:rPr>
                        <a:t>КОНЦЕНТРАЦИИ ЖЕЛЕЗА ОБЩЕГО</a:t>
                      </a:r>
                      <a:endParaRPr lang="ru-RU" sz="1100" b="1" dirty="0">
                        <a:solidFill>
                          <a:srgbClr val="FFFF00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982117"/>
                  </a:ext>
                </a:extLst>
              </a:tr>
              <a:tr h="18808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Helvetica Neue"/>
                        </a:rPr>
                        <a:t>ГОРОДНЯ</a:t>
                      </a:r>
                      <a:endParaRPr lang="ru-RU" sz="11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.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0.16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0.04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0.04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2564915813"/>
                  </a:ext>
                </a:extLst>
              </a:tr>
              <a:tr h="138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0.2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0.05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0.03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638778459"/>
                  </a:ext>
                </a:extLst>
              </a:tr>
              <a:tr h="18808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Helvetica Neue"/>
                        </a:rPr>
                        <a:t>ДУБНА</a:t>
                      </a:r>
                      <a:endParaRPr lang="ru-RU" sz="11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.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0.11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0.04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0.03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229230444"/>
                  </a:ext>
                </a:extLst>
              </a:tr>
              <a:tr h="138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0.13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0.03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0.07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2360470529"/>
                  </a:ext>
                </a:extLst>
              </a:tr>
              <a:tr h="138664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00"/>
                          </a:solidFill>
                          <a:effectLst/>
                          <a:latin typeface="Helvetica Neue"/>
                        </a:rPr>
                        <a:t>КОНЦЕНТРАЦИИ МАРГАНЦА</a:t>
                      </a:r>
                      <a:endParaRPr lang="ru-RU" sz="1100" b="1" dirty="0">
                        <a:solidFill>
                          <a:srgbClr val="FFFF00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570658"/>
                  </a:ext>
                </a:extLst>
              </a:tr>
              <a:tr h="18808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Helvetica Neue"/>
                        </a:rPr>
                        <a:t>ГОРОДНЯ</a:t>
                      </a:r>
                      <a:endParaRPr lang="ru-RU" sz="11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.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0.010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0.040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0.002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2265402012"/>
                  </a:ext>
                </a:extLst>
              </a:tr>
              <a:tr h="138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0.010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0.041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0.20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3258052678"/>
                  </a:ext>
                </a:extLst>
              </a:tr>
              <a:tr h="18808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Helvetica Neue"/>
                        </a:rPr>
                        <a:t>ДУБНА</a:t>
                      </a:r>
                      <a:endParaRPr lang="ru-RU" sz="11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.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0.010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0.066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0.005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4124827949"/>
                  </a:ext>
                </a:extLst>
              </a:tr>
              <a:tr h="138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0.010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0.106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0.27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48348" marR="48348" marT="0" marB="0"/>
                </a:tc>
                <a:extLst>
                  <a:ext uri="{0D108BD9-81ED-4DB2-BD59-A6C34878D82A}">
                    <a16:rowId xmlns:a16="http://schemas.microsoft.com/office/drawing/2014/main" val="2540194490"/>
                  </a:ext>
                </a:extLst>
              </a:tr>
            </a:tbl>
          </a:graphicData>
        </a:graphic>
      </p:graphicFrame>
      <p:sp>
        <p:nvSpPr>
          <p:cNvPr id="10" name="Стрелка: вправо 66">
            <a:extLst>
              <a:ext uri="{FF2B5EF4-FFF2-40B4-BE49-F238E27FC236}">
                <a16:creationId xmlns:a16="http://schemas.microsoft.com/office/drawing/2014/main" id="{6F357C8C-D85B-4488-8869-76F27A7D6887}"/>
              </a:ext>
            </a:extLst>
          </p:cNvPr>
          <p:cNvSpPr/>
          <p:nvPr/>
        </p:nvSpPr>
        <p:spPr bwMode="auto">
          <a:xfrm>
            <a:off x="153288" y="5380320"/>
            <a:ext cx="357716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40795" y="1158869"/>
            <a:ext cx="2562011" cy="52322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1400" b="1" dirty="0">
                <a:latin typeface="Helvetica Neue"/>
                <a:ea typeface="Calibri" panose="020F0502020204030204" pitchFamily="34" charset="0"/>
              </a:rPr>
              <a:t>низкие  </a:t>
            </a:r>
            <a:r>
              <a:rPr lang="en-US" sz="1400" b="1" dirty="0">
                <a:latin typeface="Helvetica Neue"/>
                <a:ea typeface="Calibri" panose="020F0502020204030204" pitchFamily="34" charset="0"/>
              </a:rPr>
              <a:t>T</a:t>
            </a:r>
            <a:r>
              <a:rPr lang="ru-RU" sz="1400" b="1" baseline="-25000" dirty="0">
                <a:latin typeface="Helvetica Neue"/>
                <a:ea typeface="Calibri" panose="020F0502020204030204" pitchFamily="34" charset="0"/>
              </a:rPr>
              <a:t>вод. </a:t>
            </a:r>
            <a:r>
              <a:rPr lang="ru-RU" sz="1400" b="1" dirty="0">
                <a:latin typeface="Helvetica Neue"/>
                <a:ea typeface="Calibri" panose="020F0502020204030204" pitchFamily="34" charset="0"/>
              </a:rPr>
              <a:t>- лето 2020 г. </a:t>
            </a:r>
          </a:p>
          <a:p>
            <a:r>
              <a:rPr lang="ru-RU" sz="1400" b="1" dirty="0">
                <a:latin typeface="Helvetica Neue"/>
                <a:ea typeface="Calibri" panose="020F0502020204030204" pitchFamily="34" charset="0"/>
              </a:rPr>
              <a:t>высок. </a:t>
            </a:r>
            <a:r>
              <a:rPr lang="en-US" sz="1400" b="1" dirty="0">
                <a:latin typeface="Helvetica Neue"/>
                <a:ea typeface="Calibri" panose="020F0502020204030204" pitchFamily="34" charset="0"/>
              </a:rPr>
              <a:t>T</a:t>
            </a:r>
            <a:r>
              <a:rPr lang="ru-RU" sz="1400" b="1" baseline="-25000" dirty="0">
                <a:latin typeface="Helvetica Neue"/>
                <a:ea typeface="Calibri" panose="020F0502020204030204" pitchFamily="34" charset="0"/>
              </a:rPr>
              <a:t>вод.</a:t>
            </a:r>
            <a:r>
              <a:rPr lang="ru-RU" sz="1400" b="1" dirty="0">
                <a:latin typeface="Helvetica Neue"/>
                <a:ea typeface="Calibri" panose="020F0502020204030204" pitchFamily="34" charset="0"/>
              </a:rPr>
              <a:t> - лето 2022 г.</a:t>
            </a:r>
            <a:endParaRPr lang="ru-RU" sz="1400" b="1" dirty="0">
              <a:latin typeface="Helvetica Neue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64480"/>
              </p:ext>
            </p:extLst>
          </p:nvPr>
        </p:nvGraphicFramePr>
        <p:xfrm>
          <a:off x="15197" y="4099908"/>
          <a:ext cx="4310191" cy="1182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1100">
                  <a:extLst>
                    <a:ext uri="{9D8B030D-6E8A-4147-A177-3AD203B41FA5}">
                      <a16:colId xmlns:a16="http://schemas.microsoft.com/office/drawing/2014/main" val="4189907829"/>
                    </a:ext>
                  </a:extLst>
                </a:gridCol>
                <a:gridCol w="511933">
                  <a:extLst>
                    <a:ext uri="{9D8B030D-6E8A-4147-A177-3AD203B41FA5}">
                      <a16:colId xmlns:a16="http://schemas.microsoft.com/office/drawing/2014/main" val="1973509017"/>
                    </a:ext>
                  </a:extLst>
                </a:gridCol>
                <a:gridCol w="892271">
                  <a:extLst>
                    <a:ext uri="{9D8B030D-6E8A-4147-A177-3AD203B41FA5}">
                      <a16:colId xmlns:a16="http://schemas.microsoft.com/office/drawing/2014/main" val="1724944519"/>
                    </a:ext>
                  </a:extLst>
                </a:gridCol>
                <a:gridCol w="892271">
                  <a:extLst>
                    <a:ext uri="{9D8B030D-6E8A-4147-A177-3AD203B41FA5}">
                      <a16:colId xmlns:a16="http://schemas.microsoft.com/office/drawing/2014/main" val="2018786547"/>
                    </a:ext>
                  </a:extLst>
                </a:gridCol>
                <a:gridCol w="1092616">
                  <a:extLst>
                    <a:ext uri="{9D8B030D-6E8A-4147-A177-3AD203B41FA5}">
                      <a16:colId xmlns:a16="http://schemas.microsoft.com/office/drawing/2014/main" val="425420854"/>
                    </a:ext>
                  </a:extLst>
                </a:gridCol>
              </a:tblGrid>
              <a:tr h="197788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00"/>
                          </a:solidFill>
                          <a:effectLst/>
                          <a:latin typeface="Helvetica Neue"/>
                        </a:rPr>
                        <a:t>СОДЕРЖАНИЕ РАСТВОРЕННОГО КИСЛОРОДА</a:t>
                      </a:r>
                      <a:endParaRPr lang="ru-RU" sz="1100" b="1" dirty="0">
                        <a:solidFill>
                          <a:srgbClr val="FFFF00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146678"/>
                  </a:ext>
                </a:extLst>
              </a:tr>
              <a:tr h="197788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Helvetica Neue"/>
                        </a:rPr>
                        <a:t>ГОРОДНЯ</a:t>
                      </a:r>
                      <a:endParaRPr lang="ru-RU" sz="11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.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8.3/93.9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7.7/88.8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10.5/124.6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1895607910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6.9/76.8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5.0/57.3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3.4/40.3</a:t>
                      </a:r>
                      <a:endParaRPr lang="ru-RU" sz="12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1841256261"/>
                  </a:ext>
                </a:extLst>
              </a:tr>
              <a:tr h="197788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Helvetica Neue"/>
                        </a:rPr>
                        <a:t>ДУБНА</a:t>
                      </a:r>
                      <a:endParaRPr lang="ru-RU" sz="1100" b="1" dirty="0"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Пов</a:t>
                      </a:r>
                      <a:r>
                        <a:rPr lang="ru-RU" sz="11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.</a:t>
                      </a:r>
                      <a:endParaRPr lang="ru-RU" sz="11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10.6/123.8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10.1/123.5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18.3/208.2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1439587327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Дно</a:t>
                      </a:r>
                      <a:endParaRPr lang="ru-RU" sz="11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6.7/74.0</a:t>
                      </a:r>
                      <a:endParaRPr lang="ru-RU" sz="1200" b="1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5.6/65.9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74489"/>
                          </a:solidFill>
                          <a:effectLst/>
                          <a:latin typeface="Helvetica Neue"/>
                        </a:rPr>
                        <a:t>1.6/18.4</a:t>
                      </a:r>
                      <a:endParaRPr lang="ru-RU" sz="1200" b="1" dirty="0">
                        <a:solidFill>
                          <a:srgbClr val="174489"/>
                        </a:solidFill>
                        <a:effectLst/>
                        <a:latin typeface="Helvetica Neue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1179104741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155563" y="1929220"/>
            <a:ext cx="2755558" cy="95410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1400" b="1" dirty="0">
                <a:latin typeface="Helvetica Neue"/>
                <a:ea typeface="Calibri" panose="020F0502020204030204" pitchFamily="34" charset="0"/>
              </a:rPr>
              <a:t>приток воды в июле 2020 г.</a:t>
            </a:r>
          </a:p>
          <a:p>
            <a:r>
              <a:rPr lang="ru-RU" sz="1400" b="1" dirty="0">
                <a:latin typeface="Helvetica Neue"/>
                <a:ea typeface="Calibri" panose="020F0502020204030204" pitchFamily="34" charset="0"/>
              </a:rPr>
              <a:t>вызвал разбавление воды, электропроводность была меньше, чем в 2021 и 2022 г.</a:t>
            </a:r>
            <a:endParaRPr lang="ru-RU" sz="1400" b="1" dirty="0">
              <a:latin typeface="Helvetica Neue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48677" y="2969458"/>
            <a:ext cx="2591109" cy="116955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1400" b="1" dirty="0">
                <a:latin typeface="Helvetica Neue"/>
                <a:ea typeface="Calibri" panose="020F0502020204030204" pitchFamily="34" charset="0"/>
              </a:rPr>
              <a:t>2022 г. :</a:t>
            </a:r>
          </a:p>
          <a:p>
            <a:r>
              <a:rPr lang="ru-RU" sz="1400" b="1" dirty="0">
                <a:latin typeface="Helvetica Neue"/>
                <a:ea typeface="Calibri" panose="020F0502020204030204" pitchFamily="34" charset="0"/>
              </a:rPr>
              <a:t>дефицит кислорода в придонных слоях, перенасыщение </a:t>
            </a:r>
          </a:p>
          <a:p>
            <a:r>
              <a:rPr lang="ru-RU" sz="1400" b="1" dirty="0">
                <a:latin typeface="Helvetica Neue"/>
                <a:ea typeface="Calibri" panose="020F0502020204030204" pitchFamily="34" charset="0"/>
              </a:rPr>
              <a:t>кислородом поверхности </a:t>
            </a:r>
            <a:endParaRPr lang="ru-RU" sz="1400" b="1" dirty="0">
              <a:latin typeface="Helvetica Neue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90720" y="122172"/>
            <a:ext cx="3370227" cy="95410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1400" b="1" dirty="0">
                <a:latin typeface="Helvetica Neue"/>
                <a:ea typeface="Calibri" panose="020F0502020204030204" pitchFamily="34" charset="0"/>
              </a:rPr>
              <a:t>фоновые значения</a:t>
            </a:r>
          </a:p>
          <a:p>
            <a:r>
              <a:rPr lang="ru-RU" sz="1400" b="1" dirty="0">
                <a:latin typeface="Helvetica Neue"/>
                <a:ea typeface="Calibri" panose="020F0502020204030204" pitchFamily="34" charset="0"/>
              </a:rPr>
              <a:t>концентрации фосфора </a:t>
            </a:r>
          </a:p>
          <a:p>
            <a:r>
              <a:rPr lang="ru-RU" sz="1400" b="1" dirty="0">
                <a:latin typeface="Helvetica Neue"/>
                <a:ea typeface="Calibri" panose="020F0502020204030204" pitchFamily="34" charset="0"/>
              </a:rPr>
              <a:t>не должна превышать 0.07 мг/дм</a:t>
            </a:r>
            <a:r>
              <a:rPr lang="ru-RU" sz="1400" b="1" baseline="30000" dirty="0">
                <a:latin typeface="Helvetica Neue"/>
                <a:ea typeface="Calibri" panose="020F0502020204030204" pitchFamily="34" charset="0"/>
              </a:rPr>
              <a:t>3</a:t>
            </a:r>
            <a:r>
              <a:rPr lang="ru-RU" sz="1400" b="1" dirty="0">
                <a:latin typeface="Helvetica Neue"/>
                <a:ea typeface="Calibri" panose="020F0502020204030204" pitchFamily="34" charset="0"/>
              </a:rPr>
              <a:t>, </a:t>
            </a:r>
          </a:p>
          <a:p>
            <a:r>
              <a:rPr lang="ru-RU" sz="1400" b="1" dirty="0">
                <a:latin typeface="Helvetica Neue"/>
                <a:ea typeface="Calibri" panose="020F0502020204030204" pitchFamily="34" charset="0"/>
              </a:rPr>
              <a:t>а азота – 1.5 мг/дм</a:t>
            </a:r>
            <a:r>
              <a:rPr lang="ru-RU" sz="1400" b="1" baseline="30000" dirty="0">
                <a:latin typeface="Helvetica Neue"/>
                <a:ea typeface="Calibri" panose="020F0502020204030204" pitchFamily="34" charset="0"/>
              </a:rPr>
              <a:t>3</a:t>
            </a:r>
            <a:endParaRPr lang="ru-RU" sz="1400" b="1" dirty="0">
              <a:latin typeface="Helvetica Neue"/>
            </a:endParaRPr>
          </a:p>
        </p:txBody>
      </p:sp>
      <p:sp>
        <p:nvSpPr>
          <p:cNvPr id="17" name="Стрелка: вправо 66">
            <a:extLst>
              <a:ext uri="{FF2B5EF4-FFF2-40B4-BE49-F238E27FC236}">
                <a16:creationId xmlns:a16="http://schemas.microsoft.com/office/drawing/2014/main" id="{6F357C8C-D85B-4488-8869-76F27A7D6887}"/>
              </a:ext>
            </a:extLst>
          </p:cNvPr>
          <p:cNvSpPr/>
          <p:nvPr/>
        </p:nvSpPr>
        <p:spPr bwMode="auto">
          <a:xfrm flipH="1">
            <a:off x="3543319" y="1223819"/>
            <a:ext cx="566521" cy="340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трелка: вправо 66">
            <a:extLst>
              <a:ext uri="{FF2B5EF4-FFF2-40B4-BE49-F238E27FC236}">
                <a16:creationId xmlns:a16="http://schemas.microsoft.com/office/drawing/2014/main" id="{6F357C8C-D85B-4488-8869-76F27A7D6887}"/>
              </a:ext>
            </a:extLst>
          </p:cNvPr>
          <p:cNvSpPr/>
          <p:nvPr/>
        </p:nvSpPr>
        <p:spPr bwMode="auto">
          <a:xfrm flipH="1">
            <a:off x="3573414" y="2182726"/>
            <a:ext cx="566521" cy="386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Стрелка: вправо 66">
            <a:extLst>
              <a:ext uri="{FF2B5EF4-FFF2-40B4-BE49-F238E27FC236}">
                <a16:creationId xmlns:a16="http://schemas.microsoft.com/office/drawing/2014/main" id="{6F357C8C-D85B-4488-8869-76F27A7D6887}"/>
              </a:ext>
            </a:extLst>
          </p:cNvPr>
          <p:cNvSpPr/>
          <p:nvPr/>
        </p:nvSpPr>
        <p:spPr bwMode="auto">
          <a:xfrm rot="19183894" flipH="1">
            <a:off x="3724326" y="3521242"/>
            <a:ext cx="566521" cy="386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Стрелка: вправо 66">
            <a:extLst>
              <a:ext uri="{FF2B5EF4-FFF2-40B4-BE49-F238E27FC236}">
                <a16:creationId xmlns:a16="http://schemas.microsoft.com/office/drawing/2014/main" id="{6F357C8C-D85B-4488-8869-76F27A7D6887}"/>
              </a:ext>
            </a:extLst>
          </p:cNvPr>
          <p:cNvSpPr/>
          <p:nvPr/>
        </p:nvSpPr>
        <p:spPr bwMode="auto">
          <a:xfrm>
            <a:off x="8025966" y="393034"/>
            <a:ext cx="650891" cy="376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988425" y="1670263"/>
            <a:ext cx="1647575" cy="175432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Прозрачность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в диапазоне: </a:t>
            </a:r>
          </a:p>
          <a:p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2020 г.: 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0.9-1.6 м</a:t>
            </a:r>
          </a:p>
          <a:p>
            <a:r>
              <a:rPr lang="ru-RU" b="1" u="sng" dirty="0">
                <a:latin typeface="Times New Roman" panose="02020603050405020304" pitchFamily="18" charset="0"/>
              </a:rPr>
              <a:t>2021 г.: </a:t>
            </a:r>
          </a:p>
          <a:p>
            <a:r>
              <a:rPr lang="ru-RU" b="1" dirty="0">
                <a:latin typeface="Times New Roman" panose="02020603050405020304" pitchFamily="18" charset="0"/>
              </a:rPr>
              <a:t>0.8-1.3 м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249769" y="4164114"/>
            <a:ext cx="2956968" cy="116955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sz="1400" b="1" dirty="0">
                <a:latin typeface="Helvetica Neue"/>
                <a:ea typeface="Times New Roman" panose="02020603050405020304" pitchFamily="18" charset="0"/>
              </a:rPr>
              <a:t>MAX </a:t>
            </a:r>
            <a:r>
              <a:rPr lang="ru-RU" sz="1400" b="1" dirty="0">
                <a:latin typeface="Helvetica Neue"/>
                <a:ea typeface="Times New Roman" panose="02020603050405020304" pitchFamily="18" charset="0"/>
              </a:rPr>
              <a:t>концентрации марганца </a:t>
            </a:r>
          </a:p>
          <a:p>
            <a:r>
              <a:rPr lang="ru-RU" sz="1400" b="1" dirty="0">
                <a:latin typeface="Helvetica Neue"/>
                <a:ea typeface="Times New Roman" panose="02020603050405020304" pitchFamily="18" charset="0"/>
              </a:rPr>
              <a:t>в авг. 2022 г. </a:t>
            </a:r>
          </a:p>
          <a:p>
            <a:r>
              <a:rPr lang="ru-RU" sz="1400" b="1" dirty="0">
                <a:latin typeface="Helvetica Neue"/>
                <a:ea typeface="Times New Roman" panose="02020603050405020304" pitchFamily="18" charset="0"/>
              </a:rPr>
              <a:t>в придонных горизонтах </a:t>
            </a:r>
          </a:p>
          <a:p>
            <a:r>
              <a:rPr lang="ru-RU" sz="1400" b="1" dirty="0">
                <a:latin typeface="Helvetica Neue"/>
                <a:ea typeface="Times New Roman" panose="02020603050405020304" pitchFamily="18" charset="0"/>
              </a:rPr>
              <a:t>(Городня и Дубна) </a:t>
            </a:r>
          </a:p>
          <a:p>
            <a:r>
              <a:rPr lang="ru-RU" sz="1400" b="1" dirty="0">
                <a:latin typeface="Helvetica Neue"/>
                <a:ea typeface="Times New Roman" panose="02020603050405020304" pitchFamily="18" charset="0"/>
              </a:rPr>
              <a:t>- 20-27 ПДК</a:t>
            </a:r>
            <a:endParaRPr lang="ru-RU" sz="1400" b="1" dirty="0">
              <a:latin typeface="Helvetica Neue"/>
            </a:endParaRPr>
          </a:p>
        </p:txBody>
      </p:sp>
      <p:sp>
        <p:nvSpPr>
          <p:cNvPr id="26" name="Стрелка: вправо 66">
            <a:extLst>
              <a:ext uri="{FF2B5EF4-FFF2-40B4-BE49-F238E27FC236}">
                <a16:creationId xmlns:a16="http://schemas.microsoft.com/office/drawing/2014/main" id="{6F357C8C-D85B-4488-8869-76F27A7D6887}"/>
              </a:ext>
            </a:extLst>
          </p:cNvPr>
          <p:cNvSpPr/>
          <p:nvPr/>
        </p:nvSpPr>
        <p:spPr bwMode="auto">
          <a:xfrm rot="13121616" flipH="1">
            <a:off x="8084644" y="5472331"/>
            <a:ext cx="566521" cy="386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725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3906</Words>
  <Application>Microsoft Office PowerPoint</Application>
  <PresentationFormat>Широкоэкранный</PresentationFormat>
  <Paragraphs>959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Helvetica Neue</vt:lpstr>
      <vt:lpstr>Helvetica Neue Condensed</vt:lpstr>
      <vt:lpstr>Times New Roman</vt:lpstr>
      <vt:lpstr>Тема Office</vt:lpstr>
      <vt:lpstr>РЕЗУЛЬТАТЫ ИССЛЕДОВАНИЯ ВНУТРИВОДОЕМНЫХ ПРОЦЕССОВ ИВАНЬКОВСКОГО ВОДОХРАНИЛИЩА В РАЗЛИЧНЫЕ ГОДЫ И СЕЗОНЫ </vt:lpstr>
      <vt:lpstr>ЦЕЛЬ РАБОТЫ – показать различия гидроэкологических характеристик Иваньковского водохранилища в одинаковую фазу водного режима в зависимости от внешних гидрологических  и метеорологических условий, а также проследить  изменение гидроэкологических характеристик в различные сезоны и годы.</vt:lpstr>
      <vt:lpstr> МЕТОДЫ ИССЛЕДОВАНИЙ</vt:lpstr>
      <vt:lpstr>Презентация PowerPoint</vt:lpstr>
      <vt:lpstr>Презентация PowerPoint</vt:lpstr>
      <vt:lpstr>РЕЗУЛЬТАТЫ  И ОБСУЖДЕНИЕ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ГИДРОМЕТЕОРОЛОГИЧЕСКИХ ФАКТОРОВ НА ГИДРОЭКОЛОГИЧЕСКИЕ ХАРАКТЕРИСТИКИ ИВАНЬКОВСКОГО ВОДОХРАНИЛИЩА В ЛЕТНИЙ ПЕРИОД</dc:title>
  <dc:creator>Мария Гречушникова</dc:creator>
  <cp:lastModifiedBy>Мария Гречушникова</cp:lastModifiedBy>
  <cp:revision>55</cp:revision>
  <dcterms:created xsi:type="dcterms:W3CDTF">2023-05-18T09:52:50Z</dcterms:created>
  <dcterms:modified xsi:type="dcterms:W3CDTF">2023-10-05T11:53:05Z</dcterms:modified>
</cp:coreProperties>
</file>