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906000" cy="6858000" type="A4"/>
  <p:notesSz cx="10002838" cy="688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614" autoAdjust="0"/>
  </p:normalViewPr>
  <p:slideViewPr>
    <p:cSldViewPr>
      <p:cViewPr varScale="1">
        <p:scale>
          <a:sx n="74" d="100"/>
          <a:sy n="74" d="100"/>
        </p:scale>
        <p:origin x="1488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3875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65788" y="0"/>
            <a:ext cx="433546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62CF3-1D02-4C22-999A-0EF8704A077B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36900" y="515938"/>
            <a:ext cx="3729038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0125" y="3268663"/>
            <a:ext cx="8002588" cy="30972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35738"/>
            <a:ext cx="4333875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65788" y="6535738"/>
            <a:ext cx="4335462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912EE-6B7B-441B-B096-DE7BCE00F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5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912EE-6B7B-441B-B096-DE7BCE00F4E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381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912EE-6B7B-441B-B096-DE7BCE00F4E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8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9740900" y="3048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906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85900" y="2819400"/>
            <a:ext cx="69342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68402" y="2420112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742950" y="381000"/>
            <a:ext cx="84201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594600" y="0"/>
            <a:ext cx="2311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617212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7409688" y="2925763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7512050" y="3020251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492238" y="3009902"/>
            <a:ext cx="495300" cy="441325"/>
          </a:xfrm>
        </p:spPr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30200" y="304800"/>
            <a:ext cx="70993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07350" y="304802"/>
            <a:ext cx="156845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725162" y="1026373"/>
            <a:ext cx="495300" cy="441325"/>
          </a:xfrm>
        </p:spPr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9740900" y="1905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65100" y="2286000"/>
            <a:ext cx="9569196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68402" y="142352"/>
            <a:ext cx="9569196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2461" y="2743200"/>
            <a:ext cx="7020189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65100" y="2438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533400"/>
            <a:ext cx="84201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3800" y="6409944"/>
            <a:ext cx="3298698" cy="365760"/>
          </a:xfrm>
        </p:spPr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943337" y="1575653"/>
            <a:ext cx="9664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26898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200650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953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906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65100" y="1371600"/>
            <a:ext cx="9569196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58083" y="6391656"/>
            <a:ext cx="9569196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4376870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90608" y="1524000"/>
            <a:ext cx="4378590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30200" y="6409944"/>
            <a:ext cx="387985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65100" y="128016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26898" y="2471383"/>
            <a:ext cx="4378452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5200650" y="2471383"/>
            <a:ext cx="437515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705350" y="1042417"/>
            <a:ext cx="495300" cy="441325"/>
          </a:xfrm>
        </p:spPr>
        <p:txBody>
          <a:bodyPr/>
          <a:lstStyle>
            <a:lvl1pPr algn="ctr">
              <a:defRPr/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705350" y="1036021"/>
            <a:ext cx="495300" cy="441325"/>
          </a:xfrm>
        </p:spPr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65100" y="158496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622800" y="6324600"/>
            <a:ext cx="6604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65100" y="152400"/>
            <a:ext cx="9569196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906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750" y="914400"/>
            <a:ext cx="255905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2750" y="1981201"/>
            <a:ext cx="255905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384550" y="685800"/>
            <a:ext cx="61087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66522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65100" y="152400"/>
            <a:ext cx="9569196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/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0406" y="5029200"/>
            <a:ext cx="635635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50406" y="609600"/>
            <a:ext cx="635635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2750" y="990600"/>
            <a:ext cx="26416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0498" y="6404984"/>
            <a:ext cx="3298698" cy="365760"/>
          </a:xfrm>
        </p:spPr>
        <p:txBody>
          <a:bodyPr/>
          <a:lstStyle/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883152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906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273800" y="6404984"/>
            <a:ext cx="329869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D63857E-5C07-4F83-BF4F-2E6D3F33DA2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30200" y="6410848"/>
            <a:ext cx="387985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65100" y="1276743"/>
            <a:ext cx="956919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705350" y="1040175"/>
            <a:ext cx="4953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3D0497-A569-4F26-87DB-B7499657856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92456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В.Г. Кульпина</a:t>
            </a:r>
            <a:endParaRPr lang="ru-RU" sz="2400" b="1" dirty="0" smtClean="0"/>
          </a:p>
          <a:p>
            <a:r>
              <a:rPr lang="ru-RU" sz="2400" dirty="0" smtClean="0"/>
              <a:t>ЭКСПЛИКАЦИЯ ДИВЕРГЕНТНЫХ </a:t>
            </a:r>
            <a:r>
              <a:rPr lang="ru-RU" sz="2400" dirty="0"/>
              <a:t>СМЫСЛОВ  </a:t>
            </a:r>
          </a:p>
          <a:p>
            <a:r>
              <a:rPr lang="ru-RU" sz="2400" dirty="0"/>
              <a:t>ПРИ СОПОСТАВИТЕЛЬНОМ  ИССЛЕДОВАНИИ  </a:t>
            </a:r>
          </a:p>
          <a:p>
            <a:r>
              <a:rPr lang="ru-RU" sz="2400" dirty="0"/>
              <a:t>ПАРЕМИОЛО­ГИЧЕСКИХ ФОРМУЛ, </a:t>
            </a:r>
          </a:p>
          <a:p>
            <a:r>
              <a:rPr lang="ru-RU" sz="2400" dirty="0"/>
              <a:t>МАНИФЕСТИРУЮЩИХ ПОНЯТИЕ </a:t>
            </a:r>
            <a:r>
              <a:rPr lang="ru-RU" sz="2400" dirty="0" smtClean="0"/>
              <a:t>ДОБРА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600" y="548680"/>
            <a:ext cx="7352021" cy="15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7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620688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10В </a:t>
            </a:r>
            <a:r>
              <a:rPr lang="ru-RU" sz="2400" dirty="0"/>
              <a:t>статье </a:t>
            </a:r>
            <a:r>
              <a:rPr lang="ru-RU" sz="2400" dirty="0" smtClean="0"/>
              <a:t>Ю.В. </a:t>
            </a:r>
            <a:r>
              <a:rPr lang="ru-RU" sz="2400" dirty="0" err="1" smtClean="0"/>
              <a:t>Люкшина</a:t>
            </a:r>
            <a:r>
              <a:rPr lang="ru-RU" sz="2400" dirty="0" smtClean="0"/>
              <a:t> </a:t>
            </a:r>
            <a:r>
              <a:rPr lang="ru-RU" sz="2400" dirty="0"/>
              <a:t>«Пословица как текст в модели перевода» говорится о возможностях передачи пословиц на другом языке, проблемах с подбором пословичных эквивалентов, о </a:t>
            </a:r>
            <a:r>
              <a:rPr lang="ru-RU" sz="2400" dirty="0" err="1"/>
              <a:t>безэквивалентных</a:t>
            </a:r>
            <a:r>
              <a:rPr lang="ru-RU" sz="2400" dirty="0"/>
              <a:t> </a:t>
            </a:r>
            <a:r>
              <a:rPr lang="ru-RU" sz="2400" dirty="0" smtClean="0"/>
              <a:t>пословицах, </a:t>
            </a:r>
            <a:r>
              <a:rPr lang="ru-RU" sz="2400" dirty="0"/>
              <a:t>о подходе к переводу пословиц как к </a:t>
            </a:r>
            <a:r>
              <a:rPr lang="ru-RU" sz="2400" dirty="0" smtClean="0"/>
              <a:t>переводу художественных текстов, </a:t>
            </a:r>
            <a:r>
              <a:rPr lang="ru-RU" sz="2400" dirty="0"/>
              <a:t>неизбежность </a:t>
            </a:r>
            <a:r>
              <a:rPr lang="ru-RU" sz="2400" dirty="0" smtClean="0"/>
              <a:t>формирования </a:t>
            </a:r>
            <a:r>
              <a:rPr lang="ru-RU" sz="2400" b="1" i="1" dirty="0" err="1"/>
              <a:t>квазипословиц</a:t>
            </a:r>
            <a:r>
              <a:rPr lang="ru-RU" sz="2400" dirty="0"/>
              <a:t> как функциональных эквивалентов пословиц-оригиналов. Ю. </a:t>
            </a:r>
            <a:r>
              <a:rPr lang="ru-RU" sz="2400" dirty="0" err="1"/>
              <a:t>Люкшин</a:t>
            </a:r>
            <a:r>
              <a:rPr lang="ru-RU" sz="2400" dirty="0"/>
              <a:t> определяет перевод пословиц как сложный вид деятельности. </a:t>
            </a:r>
          </a:p>
          <a:p>
            <a:pPr algn="just"/>
            <a:r>
              <a:rPr lang="ru-RU" sz="2400" b="1" dirty="0"/>
              <a:t> </a:t>
            </a:r>
            <a:r>
              <a:rPr lang="ru-RU" sz="2400" b="1" dirty="0" smtClean="0"/>
              <a:t>3</a:t>
            </a:r>
            <a:r>
              <a:rPr lang="ru-RU" sz="2400" b="1" dirty="0"/>
              <a:t>. Интерпретация и перевод пословиц </a:t>
            </a:r>
            <a:endParaRPr lang="ru-RU" sz="2400" dirty="0"/>
          </a:p>
          <a:p>
            <a:pPr algn="just"/>
            <a:r>
              <a:rPr lang="ru-RU" sz="2400" b="1" dirty="0"/>
              <a:t> </a:t>
            </a:r>
            <a:r>
              <a:rPr lang="ru-RU" sz="2400" dirty="0" smtClean="0"/>
              <a:t>Чрезвычайно интересна проблематика </a:t>
            </a:r>
            <a:r>
              <a:rPr lang="ru-RU" sz="2400" dirty="0"/>
              <a:t>интерпретации  пословиц и их перевода. С точки зрения возможностей для лексико-синтаксического варьирования </a:t>
            </a:r>
            <a:r>
              <a:rPr lang="ru-RU" sz="2400" dirty="0" smtClean="0"/>
              <a:t>перевод </a:t>
            </a:r>
            <a:r>
              <a:rPr lang="ru-RU" sz="2400" dirty="0"/>
              <a:t>пословиц можно считать особым жанром </a:t>
            </a:r>
            <a:r>
              <a:rPr lang="ru-RU" sz="2400" dirty="0" smtClean="0"/>
              <a:t>перевода. </a:t>
            </a:r>
            <a:endParaRPr lang="ru-RU" sz="3200" dirty="0" smtClean="0"/>
          </a:p>
          <a:p>
            <a:pPr algn="just"/>
            <a:endParaRPr lang="ru-RU" sz="3200" dirty="0">
              <a:effectLst/>
            </a:endParaRPr>
          </a:p>
          <a:p>
            <a:pPr algn="just"/>
            <a:fld id="{E664512B-DA86-48C4-AA2C-8C41FA7277DB}" type="slidenum">
              <a:rPr lang="ru-RU" sz="3200" smtClean="0">
                <a:effectLst/>
              </a:rPr>
              <a:t>10</a:t>
            </a:fld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4758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476672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11Для </a:t>
            </a:r>
            <a:r>
              <a:rPr lang="ru-RU" sz="2400" dirty="0"/>
              <a:t>переводчика при подборе языковых средств в языке перевода </a:t>
            </a:r>
            <a:r>
              <a:rPr lang="ru-RU" sz="2400" dirty="0" err="1"/>
              <a:t>релевантна</a:t>
            </a:r>
            <a:r>
              <a:rPr lang="ru-RU" sz="2400" dirty="0"/>
              <a:t> не одна какая-то отправная точка транспозиции на другой язык. Ситуация </a:t>
            </a:r>
            <a:r>
              <a:rPr lang="ru-RU" sz="2400" dirty="0" smtClean="0"/>
              <a:t>выбора, </a:t>
            </a:r>
            <a:r>
              <a:rPr lang="ru-RU" sz="2400" dirty="0"/>
              <a:t>стоящая перед любым переводчиком, при переводе пословиц получает ряд особых </a:t>
            </a:r>
            <a:r>
              <a:rPr lang="ru-RU" sz="2400" dirty="0" smtClean="0"/>
              <a:t>преломлений,  </a:t>
            </a:r>
            <a:r>
              <a:rPr lang="ru-RU" sz="2400" dirty="0"/>
              <a:t>переводчик пребывает под влиянием и </a:t>
            </a:r>
            <a:r>
              <a:rPr lang="ru-RU" sz="2400" dirty="0" smtClean="0"/>
              <a:t>давлением </a:t>
            </a:r>
            <a:r>
              <a:rPr lang="ru-RU" sz="2400" dirty="0"/>
              <a:t>многих факторов. При таком </a:t>
            </a:r>
            <a:r>
              <a:rPr lang="ru-RU" sz="2400" dirty="0" smtClean="0"/>
              <a:t>переводе – </a:t>
            </a:r>
            <a:r>
              <a:rPr lang="ru-RU" sz="2400" dirty="0"/>
              <a:t>это всегда ситуация </a:t>
            </a:r>
            <a:r>
              <a:rPr lang="ru-RU" sz="2400" b="1" i="1" dirty="0"/>
              <a:t>сложного выбора</a:t>
            </a:r>
            <a:r>
              <a:rPr lang="ru-RU" sz="2400" dirty="0"/>
              <a:t> </a:t>
            </a:r>
            <a:r>
              <a:rPr lang="ru-RU" sz="2400" dirty="0" smtClean="0"/>
              <a:t>как </a:t>
            </a:r>
            <a:r>
              <a:rPr lang="ru-RU" sz="2400" dirty="0"/>
              <a:t>лексико-синтаксических средств, </a:t>
            </a:r>
            <a:r>
              <a:rPr lang="ru-RU" sz="2400" dirty="0" smtClean="0"/>
              <a:t>так и </a:t>
            </a:r>
            <a:r>
              <a:rPr lang="ru-RU" sz="2400" dirty="0"/>
              <a:t>общей ориентации – </a:t>
            </a:r>
            <a:r>
              <a:rPr lang="ru-RU" sz="2400" dirty="0" smtClean="0"/>
              <a:t>например, как переводить – в историко-культурных </a:t>
            </a:r>
            <a:r>
              <a:rPr lang="ru-RU" sz="2400" dirty="0"/>
              <a:t>координатах или в координатах современности. </a:t>
            </a:r>
            <a:endParaRPr lang="ru-RU" sz="2400" dirty="0" smtClean="0"/>
          </a:p>
          <a:p>
            <a:pPr algn="just"/>
            <a:r>
              <a:rPr lang="ru-RU" sz="2400" dirty="0" smtClean="0"/>
              <a:t>В нашем анализе </a:t>
            </a:r>
            <a:r>
              <a:rPr lang="ru-RU" sz="2400" b="1" i="1" dirty="0" smtClean="0"/>
              <a:t>структура словарной статьи </a:t>
            </a:r>
            <a:r>
              <a:rPr lang="ru-RU" sz="2400" dirty="0" smtClean="0"/>
              <a:t>такова за </a:t>
            </a:r>
            <a:r>
              <a:rPr lang="ru-RU" sz="2400" dirty="0"/>
              <a:t>русской пословицей следует польский аналог, далее его </a:t>
            </a:r>
            <a:r>
              <a:rPr lang="ru-RU" sz="2400" dirty="0" smtClean="0"/>
              <a:t>перевод на русский язык. Такой обратный перевод позволяет </a:t>
            </a:r>
            <a:r>
              <a:rPr lang="ru-RU" sz="2400" dirty="0"/>
              <a:t>увидеть различия между исходной формой пословицы и ее польским аналогом, ощутить нюансы ее </a:t>
            </a:r>
            <a:r>
              <a:rPr lang="ru-RU" sz="2400" dirty="0" smtClean="0"/>
              <a:t>восприятия носителями </a:t>
            </a:r>
            <a:r>
              <a:rPr lang="ru-RU" sz="2400" dirty="0" smtClean="0">
                <a:effectLst/>
              </a:rPr>
              <a:t> польского языка.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2830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476672"/>
            <a:ext cx="871296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/>
              <a:t>12 </a:t>
            </a:r>
            <a:r>
              <a:rPr lang="ru-RU" sz="2400" b="1" dirty="0"/>
              <a:t>3.1. </a:t>
            </a:r>
            <a:r>
              <a:rPr lang="ru-RU" sz="2400" b="1" i="1" dirty="0"/>
              <a:t>Семантические дивергенции при </a:t>
            </a:r>
            <a:r>
              <a:rPr lang="ru-RU" sz="2400" b="1" i="1" dirty="0" smtClean="0"/>
              <a:t>совпадении фонетико-фонологического </a:t>
            </a:r>
            <a:r>
              <a:rPr lang="ru-RU" sz="2400" b="1" i="1" dirty="0"/>
              <a:t>облика сопоставляемых лексем</a:t>
            </a:r>
            <a:endParaRPr lang="ru-RU" sz="2400" dirty="0"/>
          </a:p>
          <a:p>
            <a:pPr algn="just"/>
            <a:r>
              <a:rPr lang="ru-RU" sz="2400" dirty="0"/>
              <a:t> В ряде случаев может сформироваться </a:t>
            </a:r>
            <a:r>
              <a:rPr lang="ru-RU" sz="2400" dirty="0" smtClean="0"/>
              <a:t>впечатление </a:t>
            </a:r>
            <a:r>
              <a:rPr lang="ru-RU" sz="2400" dirty="0"/>
              <a:t>полной </a:t>
            </a:r>
            <a:r>
              <a:rPr lang="ru-RU" sz="2400" dirty="0" smtClean="0"/>
              <a:t>эквивалентности русской </a:t>
            </a:r>
            <a:r>
              <a:rPr lang="ru-RU" sz="2400" dirty="0"/>
              <a:t>и польской </a:t>
            </a:r>
            <a:r>
              <a:rPr lang="ru-RU" sz="2400" dirty="0" smtClean="0"/>
              <a:t>пословиц, совпадением. Но впечатление часто оказывается ложным. </a:t>
            </a:r>
            <a:r>
              <a:rPr lang="ru-RU" sz="2400" dirty="0"/>
              <a:t>Речь идет о том, что аналогичные по своему фонетико-фонологическому составу лексемы сопоставляемых языков нередко являются носителями различающихся смыслов.   </a:t>
            </a:r>
            <a:r>
              <a:rPr lang="ru-RU" sz="2400" dirty="0" smtClean="0"/>
              <a:t>Это показывает конкретный </a:t>
            </a:r>
            <a:r>
              <a:rPr lang="ru-RU" sz="2400" dirty="0"/>
              <a:t>языковой материал. </a:t>
            </a:r>
            <a:endParaRPr lang="ru-RU" sz="2400" dirty="0" smtClean="0"/>
          </a:p>
          <a:p>
            <a:pPr marL="457200" indent="-457200" algn="just">
              <a:buAutoNum type="arabicParenBoth"/>
            </a:pPr>
            <a:r>
              <a:rPr lang="ru-RU" sz="2400" dirty="0" smtClean="0"/>
              <a:t>Добрый </a:t>
            </a:r>
            <a:r>
              <a:rPr lang="ru-RU" sz="2400" dirty="0"/>
              <a:t>человек добру и учит. </a:t>
            </a:r>
            <a:r>
              <a:rPr lang="ru-RU" sz="2400" b="1" dirty="0"/>
              <a:t>—</a:t>
            </a:r>
            <a:r>
              <a:rPr lang="ru-RU" sz="2400" dirty="0"/>
              <a:t> </a:t>
            </a:r>
            <a:r>
              <a:rPr lang="pl-PL" sz="2400" dirty="0"/>
              <a:t>Dobry dobrego uczy </a:t>
            </a:r>
            <a:r>
              <a:rPr lang="ru-RU" sz="2400" dirty="0"/>
              <a:t>[</a:t>
            </a:r>
            <a:r>
              <a:rPr lang="en-US" sz="2400" dirty="0"/>
              <a:t>RPSP</a:t>
            </a:r>
            <a:r>
              <a:rPr lang="ru-RU" sz="2400" dirty="0"/>
              <a:t>: 104] ‘Хороший хорошему учит</a:t>
            </a:r>
            <a:r>
              <a:rPr lang="ru-RU" sz="2400" dirty="0" smtClean="0"/>
              <a:t>’.</a:t>
            </a:r>
          </a:p>
          <a:p>
            <a:pPr marL="457200" indent="-457200" algn="just">
              <a:buFontTx/>
              <a:buAutoNum type="arabicParenBoth"/>
            </a:pPr>
            <a:r>
              <a:rPr lang="ru-RU" sz="2400" dirty="0"/>
              <a:t>Перевод на русский язык польского аналога демонстрирует существенные расхождения в связи с семантической неэквивалентностью </a:t>
            </a:r>
            <a:r>
              <a:rPr lang="ru-RU" sz="2400" dirty="0" err="1"/>
              <a:t>адъективов</a:t>
            </a:r>
            <a:r>
              <a:rPr lang="ru-RU" sz="2400" dirty="0"/>
              <a:t> – русского </a:t>
            </a:r>
            <a:r>
              <a:rPr lang="ru-RU" sz="2400" b="1" i="1" dirty="0"/>
              <a:t>добрый</a:t>
            </a:r>
            <a:r>
              <a:rPr lang="ru-RU" sz="2400" dirty="0"/>
              <a:t> и польского </a:t>
            </a:r>
            <a:r>
              <a:rPr lang="pl-PL" sz="2400" b="1" i="1" dirty="0" smtClean="0"/>
              <a:t>dobry</a:t>
            </a:r>
            <a:r>
              <a:rPr lang="ru-RU" sz="2400" b="1" i="1" dirty="0" smtClean="0"/>
              <a:t>.</a:t>
            </a:r>
            <a:r>
              <a:rPr lang="ru-RU" sz="2400" dirty="0" smtClean="0"/>
              <a:t>. </a:t>
            </a:r>
            <a:endParaRPr lang="ru-RU" sz="2400" dirty="0"/>
          </a:p>
          <a:p>
            <a:pPr marL="457200" indent="-457200" algn="just">
              <a:buAutoNum type="arabicParenBoth"/>
            </a:pPr>
            <a:endParaRPr lang="ru-RU" sz="2400" dirty="0"/>
          </a:p>
          <a:p>
            <a:endParaRPr lang="ru-RU" sz="2400" dirty="0" smtClean="0"/>
          </a:p>
          <a:p>
            <a:pPr algn="just"/>
            <a:fld id="{3B79CF56-61A8-4F90-A679-A95F3211532D}" type="slidenum">
              <a:rPr lang="ru-RU" sz="2400" smtClean="0">
                <a:effectLst/>
              </a:rPr>
              <a:t>12</a:t>
            </a:fld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09377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512" y="548681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13</a:t>
            </a:r>
            <a:endParaRPr lang="ru-RU" sz="2400" dirty="0"/>
          </a:p>
          <a:p>
            <a:pPr algn="just"/>
            <a:r>
              <a:rPr lang="ru-RU" sz="2400" b="1" i="1" dirty="0" smtClean="0"/>
              <a:t>Добрый</a:t>
            </a:r>
            <a:r>
              <a:rPr lang="ru-RU" sz="2400" dirty="0" smtClean="0"/>
              <a:t> </a:t>
            </a:r>
            <a:r>
              <a:rPr lang="ru-RU" sz="2400" dirty="0"/>
              <a:t>в русском  языке: «Благожелательный, делающий добро другим, отзывчивый, готовый помочь людям &lt;…&gt;. </a:t>
            </a:r>
            <a:r>
              <a:rPr lang="ru-RU" sz="2400" i="1" dirty="0"/>
              <a:t>Добрый человек</a:t>
            </a:r>
            <a:r>
              <a:rPr lang="ru-RU" sz="2400" dirty="0"/>
              <a:t>. </a:t>
            </a:r>
            <a:r>
              <a:rPr lang="ru-RU" sz="2400" i="1" dirty="0"/>
              <a:t>Добрый к кому-л</a:t>
            </a:r>
            <a:r>
              <a:rPr lang="ru-RU" sz="2400" dirty="0"/>
              <a:t>., </a:t>
            </a:r>
            <a:r>
              <a:rPr lang="ru-RU" sz="2400" i="1" dirty="0"/>
              <a:t>с кем-л</a:t>
            </a:r>
            <a:r>
              <a:rPr lang="ru-RU" sz="2400" dirty="0"/>
              <a:t>….» [БТС: 264].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/>
              <a:t>В </a:t>
            </a:r>
            <a:r>
              <a:rPr lang="ru-RU" sz="2400" dirty="0" smtClean="0"/>
              <a:t>Большом польско-русском словаре в </a:t>
            </a:r>
            <a:r>
              <a:rPr lang="ru-RU" sz="2400" dirty="0"/>
              <a:t>значении </a:t>
            </a:r>
            <a:r>
              <a:rPr lang="ru-RU" sz="2400" b="1" dirty="0"/>
              <a:t>1</a:t>
            </a:r>
            <a:r>
              <a:rPr lang="ru-RU" sz="2400" dirty="0"/>
              <a:t>. на первом месте указывается значение </a:t>
            </a:r>
            <a:r>
              <a:rPr lang="ru-RU" sz="2400" b="1" i="1" dirty="0"/>
              <a:t>хороший</a:t>
            </a:r>
            <a:r>
              <a:rPr lang="ru-RU" sz="2400" dirty="0"/>
              <a:t>, за ним следует значение </a:t>
            </a:r>
            <a:r>
              <a:rPr lang="ru-RU" sz="2400" b="1" i="1" dirty="0"/>
              <a:t>добрый</a:t>
            </a:r>
            <a:r>
              <a:rPr lang="ru-RU" sz="2400" dirty="0"/>
              <a:t>. В качестве значения </a:t>
            </a:r>
            <a:r>
              <a:rPr lang="ru-RU" sz="2400" b="1" dirty="0" smtClean="0"/>
              <a:t>2</a:t>
            </a:r>
            <a:r>
              <a:rPr lang="ru-RU" sz="2400" dirty="0" smtClean="0"/>
              <a:t> </a:t>
            </a:r>
            <a:r>
              <a:rPr lang="ru-RU" sz="2400" dirty="0"/>
              <a:t>этой лексемы указывается: </a:t>
            </a:r>
            <a:r>
              <a:rPr lang="ru-RU" sz="2400" b="1" i="1" dirty="0"/>
              <a:t>хорошее</a:t>
            </a:r>
            <a:r>
              <a:rPr lang="ru-RU" sz="2400" dirty="0"/>
              <a:t> (см.: [БПРС </a:t>
            </a:r>
            <a:r>
              <a:rPr lang="pl-PL" sz="2400" dirty="0"/>
              <a:t>I</a:t>
            </a:r>
            <a:r>
              <a:rPr lang="ru-RU" sz="2400" dirty="0"/>
              <a:t>: 146–147</a:t>
            </a:r>
            <a:r>
              <a:rPr lang="ru-RU" sz="2400" dirty="0" smtClean="0"/>
              <a:t>]).</a:t>
            </a:r>
          </a:p>
          <a:p>
            <a:pPr algn="just"/>
            <a:r>
              <a:rPr lang="ru-RU" sz="2400" dirty="0"/>
              <a:t>Таким образом, зафиксированный в </a:t>
            </a:r>
            <a:r>
              <a:rPr lang="ru-RU" sz="2400" dirty="0" err="1"/>
              <a:t>паремиологическом</a:t>
            </a:r>
            <a:r>
              <a:rPr lang="ru-RU" sz="2400" dirty="0"/>
              <a:t> словаре </a:t>
            </a:r>
            <a:r>
              <a:rPr lang="en-US" sz="2400" dirty="0"/>
              <a:t>RPSP </a:t>
            </a:r>
            <a:r>
              <a:rPr lang="ru-RU" sz="2400" dirty="0"/>
              <a:t>перевод тяготеет к значению </a:t>
            </a:r>
            <a:r>
              <a:rPr lang="ru-RU" sz="2400" b="1" i="1" dirty="0"/>
              <a:t>хороший</a:t>
            </a:r>
            <a:r>
              <a:rPr lang="ru-RU" sz="2400" dirty="0"/>
              <a:t> (это слово с более широким </a:t>
            </a:r>
            <a:r>
              <a:rPr lang="ru-RU" sz="2400" dirty="0" smtClean="0"/>
              <a:t>диапазоном значений, </a:t>
            </a:r>
            <a:r>
              <a:rPr lang="ru-RU" sz="2400" dirty="0"/>
              <a:t>чем добрый.</a:t>
            </a:r>
            <a:endParaRPr lang="ru-RU" sz="2400" dirty="0" smtClean="0"/>
          </a:p>
          <a:p>
            <a:pPr algn="just"/>
            <a:endParaRPr lang="ru-RU" sz="3200" dirty="0"/>
          </a:p>
          <a:p>
            <a:pPr algn="just"/>
            <a:fld id="{0B9FFE8C-6A27-4A35-8C76-BA48C0ACFF55}" type="slidenum">
              <a:rPr lang="ru-RU" sz="3200" smtClean="0"/>
              <a:t>13</a:t>
            </a:fld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57551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536" y="62068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14 В сочетании </a:t>
            </a:r>
            <a:r>
              <a:rPr lang="ru-RU" sz="2400" b="1" i="1" dirty="0"/>
              <a:t>хороший человек</a:t>
            </a:r>
            <a:r>
              <a:rPr lang="ru-RU" sz="2400" dirty="0"/>
              <a:t> </a:t>
            </a:r>
            <a:r>
              <a:rPr lang="ru-RU" sz="2400" dirty="0" smtClean="0"/>
              <a:t>содержится </a:t>
            </a:r>
            <a:r>
              <a:rPr lang="ru-RU" sz="2400" dirty="0"/>
              <a:t>«целый набор» замечательных человеческих качеств) – в то время как в русской пословице речь идет о </a:t>
            </a:r>
            <a:r>
              <a:rPr lang="ru-RU" sz="2400" b="1" dirty="0"/>
              <a:t>человеке добром</a:t>
            </a:r>
            <a:r>
              <a:rPr lang="ru-RU" sz="2400" dirty="0"/>
              <a:t>. А добрый человек – это как бы </a:t>
            </a:r>
            <a:r>
              <a:rPr lang="ru-RU" sz="2400" dirty="0" smtClean="0"/>
              <a:t>«часть» </a:t>
            </a:r>
            <a:r>
              <a:rPr lang="ru-RU" sz="2400" dirty="0"/>
              <a:t>хорошего, его грань (</a:t>
            </a:r>
            <a:r>
              <a:rPr lang="ru-RU" sz="2400" i="1" dirty="0"/>
              <a:t>благожелательный, мягкий</a:t>
            </a:r>
            <a:r>
              <a:rPr lang="ru-RU" sz="2400" dirty="0"/>
              <a:t> и </a:t>
            </a:r>
            <a:r>
              <a:rPr lang="ru-RU" sz="2400" i="1" dirty="0"/>
              <a:t>отзывчивый</a:t>
            </a:r>
            <a:r>
              <a:rPr lang="ru-RU" sz="2400" dirty="0"/>
              <a:t>). Возникшие в </a:t>
            </a:r>
            <a:r>
              <a:rPr lang="ru-RU" sz="2400" dirty="0" smtClean="0"/>
              <a:t>польском переводном аналоге определенные </a:t>
            </a:r>
            <a:r>
              <a:rPr lang="ru-RU" sz="2400" dirty="0"/>
              <a:t>дивергентные (</a:t>
            </a:r>
            <a:r>
              <a:rPr lang="ru-RU" sz="2400" dirty="0" err="1"/>
              <a:t>неологические</a:t>
            </a:r>
            <a:r>
              <a:rPr lang="ru-RU" sz="2400" dirty="0"/>
              <a:t> в данном случае) смыслы могут показаться несущественными, </a:t>
            </a:r>
            <a:r>
              <a:rPr lang="ru-RU" sz="2400" dirty="0" smtClean="0"/>
              <a:t>однако </a:t>
            </a:r>
            <a:r>
              <a:rPr lang="ru-RU" sz="2400" dirty="0"/>
              <a:t>облик русского слова здесь иной, чем зафиксированный в русской пословице</a:t>
            </a:r>
            <a:r>
              <a:rPr lang="ru-RU" sz="2400" dirty="0" smtClean="0"/>
              <a:t>.. </a:t>
            </a:r>
            <a:r>
              <a:rPr lang="ru-RU" sz="2400" dirty="0"/>
              <a:t>что, впрочем, не помеха в ее потенциальном </a:t>
            </a:r>
            <a:r>
              <a:rPr lang="ru-RU" sz="2400" dirty="0" smtClean="0"/>
              <a:t>использовании благодаря броскости и назидательности.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6651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528" y="620688"/>
            <a:ext cx="84249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15</a:t>
            </a:r>
            <a:r>
              <a:rPr lang="ru-RU" sz="2800" b="1" dirty="0"/>
              <a:t> </a:t>
            </a:r>
            <a:r>
              <a:rPr lang="ru-RU" sz="2400" b="1" dirty="0"/>
              <a:t>3.2. </a:t>
            </a:r>
            <a:r>
              <a:rPr lang="ru-RU" sz="2400" b="1" i="1" dirty="0"/>
              <a:t>Добрый человек как средоточие пословиц с тематикой добра</a:t>
            </a:r>
            <a:endParaRPr lang="ru-RU" sz="2400" dirty="0"/>
          </a:p>
          <a:p>
            <a:pPr algn="just"/>
            <a:r>
              <a:rPr lang="ru-RU" sz="2400" dirty="0"/>
              <a:t> (7) За доброго человека сто рук </a:t>
            </a:r>
            <a:r>
              <a:rPr lang="ru-RU" sz="2400" b="1" dirty="0"/>
              <a:t>&lt;</a:t>
            </a:r>
            <a:r>
              <a:rPr lang="en-US" sz="2400" dirty="0"/>
              <a:t>c</a:t>
            </a:r>
            <a:r>
              <a:rPr lang="ru-RU" sz="2400" dirty="0"/>
              <a:t>то голов</a:t>
            </a:r>
            <a:r>
              <a:rPr lang="ru-RU" sz="2400" b="1" dirty="0"/>
              <a:t>&gt;</a:t>
            </a:r>
            <a:r>
              <a:rPr lang="ru-RU" sz="2400" dirty="0"/>
              <a:t> </a:t>
            </a:r>
            <a:r>
              <a:rPr lang="ru-RU" sz="2400" b="1" dirty="0"/>
              <a:t>—</a:t>
            </a:r>
            <a:r>
              <a:rPr lang="ru-RU" sz="2400" dirty="0"/>
              <a:t> </a:t>
            </a:r>
            <a:r>
              <a:rPr lang="en-US" sz="2400" dirty="0" err="1"/>
              <a:t>Jeden</a:t>
            </a:r>
            <a:r>
              <a:rPr lang="en-US" sz="2400" dirty="0"/>
              <a:t> </a:t>
            </a:r>
            <a:r>
              <a:rPr lang="en-US" sz="2400" dirty="0" err="1"/>
              <a:t>dobry</a:t>
            </a:r>
            <a:r>
              <a:rPr lang="en-US" sz="2400" dirty="0"/>
              <a:t> </a:t>
            </a:r>
            <a:r>
              <a:rPr lang="en-US" sz="2400" dirty="0" err="1"/>
              <a:t>ujdzie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dw</a:t>
            </a:r>
            <a:r>
              <a:rPr lang="ru-RU" sz="2400" dirty="0"/>
              <a:t>ó</a:t>
            </a:r>
            <a:r>
              <a:rPr lang="en-US" sz="2400" dirty="0" err="1"/>
              <a:t>ch</a:t>
            </a:r>
            <a:r>
              <a:rPr lang="en-US" sz="2400" dirty="0"/>
              <a:t> z</a:t>
            </a:r>
            <a:r>
              <a:rPr lang="ru-RU" sz="2400" dirty="0"/>
              <a:t>ł</a:t>
            </a:r>
            <a:r>
              <a:rPr lang="en-US" sz="2400" dirty="0" err="1"/>
              <a:t>ych</a:t>
            </a:r>
            <a:r>
              <a:rPr lang="ru-RU" sz="2400" dirty="0"/>
              <a:t> [</a:t>
            </a:r>
            <a:r>
              <a:rPr lang="en-US" sz="2400" dirty="0"/>
              <a:t>RPSP</a:t>
            </a:r>
            <a:r>
              <a:rPr lang="ru-RU" sz="2400" dirty="0"/>
              <a:t>: 104]. ‘За одного хорошего двух плохих дают’.     </a:t>
            </a:r>
          </a:p>
          <a:p>
            <a:pPr algn="just"/>
            <a:r>
              <a:rPr lang="ru-RU" sz="2400" dirty="0" smtClean="0"/>
              <a:t>Русскую пословицу можно понять </a:t>
            </a:r>
            <a:r>
              <a:rPr lang="ru-RU" sz="2400" dirty="0"/>
              <a:t>так, что </a:t>
            </a:r>
            <a:r>
              <a:rPr lang="ru-RU" sz="2400" b="1" i="1" dirty="0"/>
              <a:t>сто рук, сто голов</a:t>
            </a:r>
            <a:r>
              <a:rPr lang="ru-RU" sz="2400" dirty="0"/>
              <a:t>  на стороне хорошего человека, люди с ним солидарны. В </a:t>
            </a:r>
            <a:r>
              <a:rPr lang="ru-RU" sz="2400" dirty="0" smtClean="0"/>
              <a:t>примере же </a:t>
            </a:r>
            <a:r>
              <a:rPr lang="ru-RU" sz="2400" dirty="0"/>
              <a:t>(7) в польском переводе вводится противопоставление </a:t>
            </a:r>
            <a:r>
              <a:rPr lang="ru-RU" sz="2400" b="1" i="1" dirty="0"/>
              <a:t>злого/плохого</a:t>
            </a:r>
            <a:r>
              <a:rPr lang="ru-RU" sz="2400" dirty="0"/>
              <a:t> человека хорошему. Опять же смыслы могут не совпадать из-за того, что польского слово </a:t>
            </a:r>
            <a:r>
              <a:rPr lang="pl-PL" sz="2400" b="1" i="1" dirty="0"/>
              <a:t>z</a:t>
            </a:r>
            <a:r>
              <a:rPr lang="ru-RU" sz="2400" b="1" i="1" dirty="0"/>
              <a:t>ł</a:t>
            </a:r>
            <a:r>
              <a:rPr lang="pl-PL" sz="2400" b="1" i="1" dirty="0"/>
              <a:t>y</a:t>
            </a:r>
            <a:r>
              <a:rPr lang="pl-PL" sz="2400" dirty="0"/>
              <a:t> </a:t>
            </a:r>
            <a:r>
              <a:rPr lang="ru-RU" sz="2400" dirty="0"/>
              <a:t>в переводе на русский может означать как </a:t>
            </a:r>
            <a:r>
              <a:rPr lang="ru-RU" sz="2400" b="1" i="1" dirty="0"/>
              <a:t>злой</a:t>
            </a:r>
            <a:r>
              <a:rPr lang="ru-RU" sz="2400" dirty="0"/>
              <a:t>, так и </a:t>
            </a:r>
            <a:r>
              <a:rPr lang="ru-RU" sz="2400" b="1" i="1" dirty="0"/>
              <a:t>плохой</a:t>
            </a:r>
            <a:r>
              <a:rPr lang="ru-RU" sz="2400" dirty="0"/>
              <a:t>. При этом в русском языке </a:t>
            </a:r>
            <a:r>
              <a:rPr lang="ru-RU" sz="2400" b="1" i="1" dirty="0"/>
              <a:t>злой человек</a:t>
            </a:r>
            <a:r>
              <a:rPr lang="ru-RU" sz="2400" dirty="0"/>
              <a:t> (злой по характеру) может не быть </a:t>
            </a:r>
            <a:r>
              <a:rPr lang="ru-RU" sz="2400" b="1" i="1" dirty="0"/>
              <a:t>плохим человеком</a:t>
            </a:r>
            <a:r>
              <a:rPr lang="ru-RU" sz="2400" dirty="0"/>
              <a:t> и даже быть хорошим – не бросит друга в беде, на </a:t>
            </a:r>
            <a:r>
              <a:rPr lang="ru-RU" sz="2400" dirty="0" smtClean="0"/>
              <a:t>благое дело </a:t>
            </a:r>
            <a:r>
              <a:rPr lang="ru-RU" sz="2400" dirty="0"/>
              <a:t>деньги перечислит.. </a:t>
            </a:r>
          </a:p>
          <a:p>
            <a:pPr algn="just"/>
            <a:fld id="{98A91B28-D44A-45A6-AE43-99BF6C29365A}" type="slidenum">
              <a:rPr lang="ru-RU" sz="2400" smtClean="0">
                <a:effectLst/>
              </a:rPr>
              <a:pPr algn="just"/>
              <a:t>15</a:t>
            </a:fld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24205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512" y="62068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/>
              <a:t>16 </a:t>
            </a:r>
            <a:r>
              <a:rPr lang="ru-RU" sz="2400" b="1" dirty="0"/>
              <a:t>3.3. </a:t>
            </a:r>
            <a:r>
              <a:rPr lang="ru-RU" sz="2400" b="1" i="1" dirty="0"/>
              <a:t>Пословицы со смыслом «добро как все хорошее</a:t>
            </a:r>
            <a:r>
              <a:rPr lang="ru-RU" sz="2400" b="1" i="1" dirty="0" smtClean="0"/>
              <a:t>»</a:t>
            </a:r>
          </a:p>
          <a:p>
            <a:pPr algn="just"/>
            <a:r>
              <a:rPr lang="ru-RU" sz="2400" dirty="0"/>
              <a:t>(8) Добро и во сне хорошо. </a:t>
            </a:r>
            <a:r>
              <a:rPr lang="ru-RU" sz="2400" b="1" dirty="0"/>
              <a:t>— </a:t>
            </a:r>
            <a:r>
              <a:rPr lang="pl-PL" sz="2400" dirty="0"/>
              <a:t>Dobrego chwali</a:t>
            </a:r>
            <a:r>
              <a:rPr lang="ru-RU" sz="2400" dirty="0"/>
              <a:t>ć </a:t>
            </a:r>
            <a:r>
              <a:rPr lang="pl-PL" sz="2400" dirty="0"/>
              <a:t>nie trzeba</a:t>
            </a:r>
            <a:r>
              <a:rPr lang="ru-RU" sz="2400" dirty="0"/>
              <a:t>, </a:t>
            </a:r>
            <a:r>
              <a:rPr lang="pl-PL" sz="2400" dirty="0"/>
              <a:t>bo si</a:t>
            </a:r>
            <a:r>
              <a:rPr lang="ru-RU" sz="2400" dirty="0"/>
              <a:t>ę </a:t>
            </a:r>
            <a:r>
              <a:rPr lang="pl-PL" sz="2400" dirty="0"/>
              <a:t>samo chwali </a:t>
            </a:r>
            <a:r>
              <a:rPr lang="ru-RU" sz="2400" dirty="0"/>
              <a:t>[</a:t>
            </a:r>
            <a:r>
              <a:rPr lang="en-US" sz="2400" dirty="0"/>
              <a:t>RPSP</a:t>
            </a:r>
            <a:r>
              <a:rPr lang="ru-RU" sz="2400" dirty="0"/>
              <a:t>: 102] ‘Хорошее хвалить не надо, потому что оно само себя хвалит’.</a:t>
            </a:r>
          </a:p>
          <a:p>
            <a:pPr algn="just"/>
            <a:r>
              <a:rPr lang="ru-RU" sz="2400" dirty="0" smtClean="0"/>
              <a:t>Лексема </a:t>
            </a:r>
            <a:r>
              <a:rPr lang="ru-RU" sz="2400" b="1" i="1" dirty="0"/>
              <a:t>добро</a:t>
            </a:r>
            <a:r>
              <a:rPr lang="ru-RU" sz="2400" dirty="0"/>
              <a:t> в русском языке </a:t>
            </a:r>
            <a:r>
              <a:rPr lang="ru-RU" sz="2400" dirty="0" smtClean="0"/>
              <a:t>означает что-то </a:t>
            </a:r>
            <a:r>
              <a:rPr lang="ru-RU" sz="2400" dirty="0"/>
              <a:t>хорошее и доброе, </a:t>
            </a:r>
            <a:r>
              <a:rPr lang="ru-RU" sz="2400" dirty="0" smtClean="0"/>
              <a:t>но и ценное в </a:t>
            </a:r>
            <a:r>
              <a:rPr lang="ru-RU" sz="2400" dirty="0"/>
              <a:t>смысле материальных </a:t>
            </a:r>
            <a:r>
              <a:rPr lang="ru-RU" sz="2400" dirty="0" smtClean="0"/>
              <a:t>благ. </a:t>
            </a:r>
            <a:r>
              <a:rPr lang="ru-RU" sz="2400" dirty="0"/>
              <a:t>В польском языке лексема </a:t>
            </a:r>
            <a:r>
              <a:rPr lang="pl-PL" sz="2400" b="1" i="1" dirty="0"/>
              <a:t>dobro</a:t>
            </a:r>
            <a:r>
              <a:rPr lang="ru-RU" sz="2400" dirty="0"/>
              <a:t> </a:t>
            </a:r>
            <a:r>
              <a:rPr lang="ru-RU" sz="2400" dirty="0" smtClean="0"/>
              <a:t>означает просто хорошее </a:t>
            </a:r>
            <a:r>
              <a:rPr lang="ru-RU" sz="2400" dirty="0"/>
              <a:t>и </a:t>
            </a:r>
            <a:r>
              <a:rPr lang="ru-RU" sz="2400" dirty="0" smtClean="0"/>
              <a:t>доброе </a:t>
            </a:r>
            <a:r>
              <a:rPr lang="ru-RU" sz="2400" dirty="0"/>
              <a:t>(см.:  [</a:t>
            </a:r>
            <a:r>
              <a:rPr lang="pl-PL" sz="2400" dirty="0"/>
              <a:t>USJP</a:t>
            </a:r>
            <a:r>
              <a:rPr lang="ru-RU" sz="2400" dirty="0"/>
              <a:t> 1: 625]), в материальном же смысле </a:t>
            </a:r>
            <a:r>
              <a:rPr lang="ru-RU" sz="2400" dirty="0" smtClean="0"/>
              <a:t>употребляется лексема </a:t>
            </a:r>
            <a:r>
              <a:rPr lang="ru-RU" sz="2400" dirty="0" err="1"/>
              <a:t>множ</a:t>
            </a:r>
            <a:r>
              <a:rPr lang="ru-RU" sz="2400" dirty="0"/>
              <a:t>. числа </a:t>
            </a:r>
            <a:r>
              <a:rPr lang="pl-PL" sz="2400" b="1" i="1" dirty="0"/>
              <a:t>dobra</a:t>
            </a:r>
            <a:r>
              <a:rPr lang="ru-RU" sz="2400" dirty="0"/>
              <a:t>, означающая крупное земельное имущество (см.: [</a:t>
            </a:r>
            <a:r>
              <a:rPr lang="pl-PL" sz="2400" dirty="0"/>
              <a:t>USJP</a:t>
            </a:r>
            <a:r>
              <a:rPr lang="ru-RU" sz="2400" dirty="0"/>
              <a:t> 1: 624]). </a:t>
            </a:r>
            <a:r>
              <a:rPr lang="ru-RU" sz="2400" dirty="0" smtClean="0"/>
              <a:t>Таким </a:t>
            </a:r>
            <a:r>
              <a:rPr lang="ru-RU" sz="2400" dirty="0"/>
              <a:t>образом, лексемы </a:t>
            </a:r>
            <a:r>
              <a:rPr lang="ru-RU" sz="2400" b="1" i="1" dirty="0"/>
              <a:t>добро</a:t>
            </a:r>
            <a:r>
              <a:rPr lang="ru-RU" sz="2400" dirty="0"/>
              <a:t> и </a:t>
            </a:r>
            <a:r>
              <a:rPr lang="pl-PL" sz="2400" b="1" i="1" dirty="0"/>
              <a:t>dobro</a:t>
            </a:r>
            <a:r>
              <a:rPr lang="ru-RU" sz="2400" dirty="0"/>
              <a:t> непосредственно друг на друга </a:t>
            </a:r>
            <a:r>
              <a:rPr lang="ru-RU" sz="2400" dirty="0" smtClean="0"/>
              <a:t>не перелагаются. </a:t>
            </a:r>
            <a:r>
              <a:rPr lang="ru-RU" sz="2400" dirty="0"/>
              <a:t>В </a:t>
            </a:r>
            <a:r>
              <a:rPr lang="ru-RU" sz="2400" dirty="0" smtClean="0"/>
              <a:t>польском аналоге пословицы речь </a:t>
            </a:r>
            <a:r>
              <a:rPr lang="ru-RU" sz="2400" dirty="0"/>
              <a:t>идет о добре как всем хорошем, </a:t>
            </a:r>
            <a:r>
              <a:rPr lang="ru-RU" sz="2400" dirty="0" smtClean="0"/>
              <a:t>а в </a:t>
            </a:r>
            <a:r>
              <a:rPr lang="ru-RU" sz="2400" dirty="0"/>
              <a:t>русском оригинале </a:t>
            </a:r>
            <a:r>
              <a:rPr lang="ru-RU" sz="2400" b="1" i="1" dirty="0" smtClean="0"/>
              <a:t>добро</a:t>
            </a:r>
            <a:r>
              <a:rPr lang="ru-RU" sz="2400" dirty="0" smtClean="0"/>
              <a:t> </a:t>
            </a:r>
            <a:r>
              <a:rPr lang="ru-RU" sz="2400" dirty="0"/>
              <a:t>может </a:t>
            </a:r>
            <a:r>
              <a:rPr lang="ru-RU" sz="2400" dirty="0" smtClean="0"/>
              <a:t>означать и нечто материальное.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828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528" y="620688"/>
            <a:ext cx="87849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17 </a:t>
            </a:r>
            <a:r>
              <a:rPr lang="ru-RU" sz="2400" b="1" dirty="0"/>
              <a:t>3.4. </a:t>
            </a:r>
            <a:r>
              <a:rPr lang="ru-RU" sz="2400" b="1" i="1" dirty="0"/>
              <a:t>Извечное противопоставление добра и зла </a:t>
            </a:r>
            <a:r>
              <a:rPr lang="ru-RU" sz="2400" dirty="0" smtClean="0"/>
              <a:t>представлено</a:t>
            </a:r>
            <a:r>
              <a:rPr lang="ru-RU" sz="2400" b="1" i="1" dirty="0" smtClean="0"/>
              <a:t> </a:t>
            </a:r>
            <a:r>
              <a:rPr lang="ru-RU" sz="2400" dirty="0" smtClean="0"/>
              <a:t>в пословичных </a:t>
            </a:r>
            <a:r>
              <a:rPr lang="ru-RU" sz="2400" dirty="0"/>
              <a:t>фондах обоих </a:t>
            </a:r>
            <a:r>
              <a:rPr lang="ru-RU" sz="2400" dirty="0" smtClean="0"/>
              <a:t> языков. Примечательно</a:t>
            </a:r>
            <a:r>
              <a:rPr lang="ru-RU" sz="2400" dirty="0"/>
              <a:t>, что </a:t>
            </a:r>
            <a:r>
              <a:rPr lang="ru-RU" sz="2400" b="1" i="1" dirty="0"/>
              <a:t>зло</a:t>
            </a:r>
            <a:r>
              <a:rPr lang="ru-RU" sz="2400" dirty="0"/>
              <a:t> в старинных русских пословицах часто имеет архаичную форму </a:t>
            </a:r>
            <a:r>
              <a:rPr lang="ru-RU" sz="2400" b="1" i="1" dirty="0"/>
              <a:t>худо</a:t>
            </a:r>
            <a:r>
              <a:rPr lang="ru-RU" sz="2400" dirty="0"/>
              <a:t> или </a:t>
            </a:r>
            <a:r>
              <a:rPr lang="ru-RU" sz="2400" b="1" i="1" dirty="0" smtClean="0"/>
              <a:t>лихо</a:t>
            </a:r>
            <a:r>
              <a:rPr lang="ru-RU" sz="2400" dirty="0" smtClean="0"/>
              <a:t>. </a:t>
            </a:r>
            <a:r>
              <a:rPr lang="ru-RU" sz="2400" dirty="0"/>
              <a:t>В </a:t>
            </a:r>
            <a:r>
              <a:rPr lang="ru-RU" sz="2400" dirty="0" smtClean="0"/>
              <a:t>польских версиях </a:t>
            </a:r>
            <a:r>
              <a:rPr lang="ru-RU" sz="2400" dirty="0"/>
              <a:t>пословиц архаичное звучание </a:t>
            </a:r>
            <a:r>
              <a:rPr lang="ru-RU" sz="2400" dirty="0" smtClean="0"/>
              <a:t>нивелируется</a:t>
            </a:r>
            <a:r>
              <a:rPr lang="ru-RU" sz="2400" dirty="0"/>
              <a:t>. </a:t>
            </a:r>
            <a:r>
              <a:rPr lang="ru-RU" sz="2400" dirty="0" smtClean="0"/>
              <a:t>Вот пословица </a:t>
            </a:r>
            <a:r>
              <a:rPr lang="ru-RU" sz="2400" dirty="0"/>
              <a:t>в стиле народной логики и ее </a:t>
            </a:r>
            <a:r>
              <a:rPr lang="ru-RU" sz="2400" dirty="0" smtClean="0"/>
              <a:t>польская транспозиция: </a:t>
            </a:r>
            <a:endParaRPr lang="ru-RU" sz="2400" dirty="0"/>
          </a:p>
          <a:p>
            <a:pPr algn="just"/>
            <a:r>
              <a:rPr lang="pl-PL" sz="2400" dirty="0"/>
              <a:t>(11) </a:t>
            </a:r>
            <a:r>
              <a:rPr lang="ru-RU" sz="2400" dirty="0"/>
              <a:t>За добро жди добра</a:t>
            </a:r>
            <a:r>
              <a:rPr lang="pl-PL" sz="2400" dirty="0"/>
              <a:t>, </a:t>
            </a:r>
            <a:r>
              <a:rPr lang="ru-RU" sz="2400" dirty="0"/>
              <a:t>а за худо</a:t>
            </a:r>
            <a:r>
              <a:rPr lang="pl-PL" sz="2400" dirty="0"/>
              <a:t> – </a:t>
            </a:r>
            <a:r>
              <a:rPr lang="ru-RU" sz="2400" dirty="0"/>
              <a:t>худа</a:t>
            </a:r>
            <a:r>
              <a:rPr lang="pl-PL" sz="2400" dirty="0"/>
              <a:t>. </a:t>
            </a:r>
            <a:r>
              <a:rPr lang="pl-PL" sz="2400" b="1" dirty="0"/>
              <a:t>—</a:t>
            </a:r>
            <a:r>
              <a:rPr lang="pl-PL" sz="2400" dirty="0"/>
              <a:t> Złym za złe, dobrym za dobre nagradzać trzeba  [RPSP: 111]. </a:t>
            </a:r>
            <a:r>
              <a:rPr lang="ru-RU" sz="2400" dirty="0"/>
              <a:t>‘</a:t>
            </a:r>
            <a:r>
              <a:rPr lang="ru-RU" sz="2400" dirty="0" smtClean="0"/>
              <a:t>Злым/плохим </a:t>
            </a:r>
            <a:r>
              <a:rPr lang="ru-RU" sz="2400" dirty="0"/>
              <a:t>за зло, </a:t>
            </a:r>
            <a:r>
              <a:rPr lang="ru-RU" sz="2400" dirty="0" smtClean="0"/>
              <a:t>хорошим/добрым </a:t>
            </a:r>
            <a:r>
              <a:rPr lang="ru-RU" sz="2400" dirty="0"/>
              <a:t>за хорошее отплачивать надо’. </a:t>
            </a:r>
          </a:p>
          <a:p>
            <a:pPr algn="just"/>
            <a:r>
              <a:rPr lang="ru-RU" sz="2400" dirty="0" smtClean="0"/>
              <a:t>В примере ниже при </a:t>
            </a:r>
            <a:r>
              <a:rPr lang="ru-RU" sz="2400" dirty="0"/>
              <a:t>переводе пословицы противопоставление до</a:t>
            </a:r>
            <a:r>
              <a:rPr lang="ru-RU" sz="2800" dirty="0"/>
              <a:t>бра и зла </a:t>
            </a:r>
            <a:r>
              <a:rPr lang="ru-RU" sz="2400" dirty="0" smtClean="0"/>
              <a:t>исчезает </a:t>
            </a:r>
            <a:r>
              <a:rPr lang="ru-RU" sz="2400" dirty="0"/>
              <a:t>в силу отсутствия такового в польской пословице-аналоге </a:t>
            </a:r>
            <a:r>
              <a:rPr lang="ru-RU" sz="2400" dirty="0" smtClean="0"/>
              <a:t>: </a:t>
            </a:r>
            <a:endParaRPr lang="ru-RU" sz="2400" dirty="0"/>
          </a:p>
          <a:p>
            <a:pPr algn="just"/>
            <a:r>
              <a:rPr lang="ru-RU" sz="2400" dirty="0"/>
              <a:t>(13) Лихо помнится, а добро вовек не забудется. </a:t>
            </a:r>
            <a:r>
              <a:rPr lang="ru-RU" sz="2400" b="1" dirty="0"/>
              <a:t>— </a:t>
            </a:r>
            <a:r>
              <a:rPr lang="pl-PL" sz="2400" dirty="0"/>
              <a:t>Dobre si</a:t>
            </a:r>
            <a:r>
              <a:rPr lang="ru-RU" sz="2400" dirty="0"/>
              <a:t>ę </a:t>
            </a:r>
            <a:r>
              <a:rPr lang="pl-PL" sz="2400" dirty="0"/>
              <a:t>d</a:t>
            </a:r>
            <a:r>
              <a:rPr lang="ru-RU" sz="2400" dirty="0"/>
              <a:t>ł</a:t>
            </a:r>
            <a:r>
              <a:rPr lang="pl-PL" sz="2400" dirty="0"/>
              <a:t>ugo pami</a:t>
            </a:r>
            <a:r>
              <a:rPr lang="ru-RU" sz="2400" dirty="0"/>
              <a:t>ę</a:t>
            </a:r>
            <a:r>
              <a:rPr lang="pl-PL" sz="2400" dirty="0"/>
              <a:t>ta </a:t>
            </a:r>
            <a:r>
              <a:rPr lang="ru-RU" sz="2400" dirty="0"/>
              <a:t>[</a:t>
            </a:r>
            <a:r>
              <a:rPr lang="pl-PL" sz="2400" dirty="0"/>
              <a:t>RPSP</a:t>
            </a:r>
            <a:r>
              <a:rPr lang="ru-RU" sz="2400" dirty="0"/>
              <a:t>: 111] ‘Хорошее долго помнится’.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0970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476672"/>
            <a:ext cx="885698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18 </a:t>
            </a:r>
            <a:r>
              <a:rPr lang="ru-RU" sz="2400" dirty="0"/>
              <a:t>В русском языке концепт ДОБРО имеет два воплощения: </a:t>
            </a:r>
            <a:r>
              <a:rPr lang="ru-RU" sz="2400" b="1" i="1" dirty="0"/>
              <a:t>добро</a:t>
            </a:r>
            <a:r>
              <a:rPr lang="ru-RU" sz="2400" dirty="0"/>
              <a:t> и </a:t>
            </a:r>
            <a:r>
              <a:rPr lang="ru-RU" sz="2400" b="1" i="1" dirty="0"/>
              <a:t>благо</a:t>
            </a:r>
            <a:r>
              <a:rPr lang="ru-RU" sz="2400" dirty="0"/>
              <a:t> </a:t>
            </a:r>
            <a:r>
              <a:rPr lang="ru-RU" sz="2400" dirty="0" smtClean="0"/>
              <a:t>(см. в : </a:t>
            </a:r>
            <a:r>
              <a:rPr lang="ru-RU" sz="2400" dirty="0"/>
              <a:t>[НОС 2004: 281]). Благо – это нечто более конкретное, привязанное </a:t>
            </a:r>
            <a:r>
              <a:rPr lang="ru-RU" sz="2400" dirty="0" smtClean="0"/>
              <a:t>к ситуации </a:t>
            </a:r>
            <a:r>
              <a:rPr lang="ru-RU" sz="2400" dirty="0"/>
              <a:t>(напр., для него это благо). В польском языке такое расщепление значений отсутствует, поэтому в процессах перевода пословиц семантика </a:t>
            </a:r>
            <a:r>
              <a:rPr lang="ru-RU" sz="2400" b="1" i="1" dirty="0" smtClean="0"/>
              <a:t>благо</a:t>
            </a:r>
            <a:r>
              <a:rPr lang="ru-RU" sz="2400" dirty="0" smtClean="0"/>
              <a:t> нивелируется. Например: </a:t>
            </a:r>
          </a:p>
          <a:p>
            <a:pPr algn="just"/>
            <a:r>
              <a:rPr lang="ru-RU" sz="2400" dirty="0" smtClean="0"/>
              <a:t>(</a:t>
            </a:r>
            <a:r>
              <a:rPr lang="ru-RU" sz="2400" dirty="0"/>
              <a:t>28) Всякое даяние благо. </a:t>
            </a:r>
            <a:r>
              <a:rPr lang="ru-RU" sz="2400" b="1" dirty="0"/>
              <a:t>—</a:t>
            </a:r>
            <a:r>
              <a:rPr lang="ru-RU" sz="2400" dirty="0"/>
              <a:t> </a:t>
            </a:r>
            <a:r>
              <a:rPr lang="pl-PL" sz="2400" dirty="0"/>
              <a:t>Dobrodziejstwo i od nieprzyjaciela dobre</a:t>
            </a:r>
            <a:r>
              <a:rPr lang="ru-RU" sz="2400" dirty="0"/>
              <a:t> [</a:t>
            </a:r>
            <a:r>
              <a:rPr lang="pl-PL" sz="2400" dirty="0"/>
              <a:t>RPSP</a:t>
            </a:r>
            <a:r>
              <a:rPr lang="ru-RU" sz="2400" dirty="0"/>
              <a:t>: 102]. ‘Благодеяние и от врага хорошо’. </a:t>
            </a:r>
          </a:p>
          <a:p>
            <a:pPr algn="just"/>
            <a:r>
              <a:rPr lang="ru-RU" sz="2400" dirty="0" smtClean="0"/>
              <a:t>В польской пословице появляется </a:t>
            </a:r>
            <a:r>
              <a:rPr lang="ru-RU" sz="2400" b="1" i="1" dirty="0"/>
              <a:t>враг</a:t>
            </a:r>
            <a:r>
              <a:rPr lang="ru-RU" sz="2400" dirty="0"/>
              <a:t>, которого в исходной пословице не было. Эта </a:t>
            </a:r>
            <a:r>
              <a:rPr lang="ru-RU" sz="2400" dirty="0" smtClean="0"/>
              <a:t>добавка </a:t>
            </a:r>
            <a:r>
              <a:rPr lang="ru-RU" sz="2400" dirty="0"/>
              <a:t>видоизменяет смысл </a:t>
            </a:r>
            <a:r>
              <a:rPr lang="ru-RU" sz="2400" dirty="0" smtClean="0"/>
              <a:t>пословицы весьма существенно. Отметим</a:t>
            </a:r>
            <a:r>
              <a:rPr lang="ru-RU" sz="2400" dirty="0"/>
              <a:t>, что крайне редки переводы с полным сохранением смысла пословицы. Такие </a:t>
            </a:r>
            <a:r>
              <a:rPr lang="ru-RU" sz="2400" b="1" i="1" dirty="0" err="1"/>
              <a:t>квазипословицы</a:t>
            </a:r>
            <a:r>
              <a:rPr lang="ru-RU" sz="2400" dirty="0"/>
              <a:t>.(термин </a:t>
            </a:r>
            <a:r>
              <a:rPr lang="ru-RU" sz="2400" dirty="0" err="1"/>
              <a:t>Люкшина</a:t>
            </a:r>
            <a:r>
              <a:rPr lang="ru-RU" sz="2400" dirty="0"/>
              <a:t>) чаще всего представляют собой </a:t>
            </a:r>
            <a:r>
              <a:rPr lang="ru-RU" sz="2400" dirty="0" err="1"/>
              <a:t>реинтерпретацию</a:t>
            </a:r>
            <a:r>
              <a:rPr lang="ru-RU" sz="2400" dirty="0"/>
              <a:t> и трансформацию смысла пословицы. 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fld id="{6EE9721A-A90B-421C-A150-BA02C4BE9349}" type="slidenum">
              <a:rPr lang="ru-RU" sz="2000" smtClean="0"/>
              <a:t>18</a:t>
            </a:fld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1830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512" y="476672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19 </a:t>
            </a:r>
            <a:r>
              <a:rPr lang="ru-RU" sz="2400" b="1" dirty="0"/>
              <a:t>4. Роль анализа переводов пословиц в пределах </a:t>
            </a:r>
            <a:endParaRPr lang="ru-RU" sz="2400" dirty="0"/>
          </a:p>
          <a:p>
            <a:pPr algn="just"/>
            <a:r>
              <a:rPr lang="ru-RU" sz="2400" b="1" dirty="0"/>
              <a:t>тематических групп для изучения дилемм </a:t>
            </a:r>
            <a:r>
              <a:rPr lang="ru-RU" sz="2400" b="1" dirty="0" smtClean="0"/>
              <a:t>переводчика. </a:t>
            </a:r>
            <a:r>
              <a:rPr lang="ru-RU" sz="2400" dirty="0" smtClean="0"/>
              <a:t>Почему </a:t>
            </a:r>
            <a:r>
              <a:rPr lang="ru-RU" sz="2400" dirty="0"/>
              <a:t>важно анализировать перевод пословиц в пределах тематических </a:t>
            </a:r>
            <a:r>
              <a:rPr lang="ru-RU" sz="2400" dirty="0" smtClean="0"/>
              <a:t>групп? Анализ </a:t>
            </a:r>
            <a:r>
              <a:rPr lang="ru-RU" sz="2400" dirty="0"/>
              <a:t>материала показал, что особая сложность перевода пословиц </a:t>
            </a:r>
            <a:r>
              <a:rPr lang="ru-RU" sz="2400" dirty="0" smtClean="0"/>
              <a:t>с тематикой ДОБРО </a:t>
            </a:r>
            <a:r>
              <a:rPr lang="ru-RU" sz="2400" dirty="0"/>
              <a:t>проистекает из семантических различий круга значений лексем ДОБРО и </a:t>
            </a:r>
            <a:r>
              <a:rPr lang="pl-PL" sz="2400" dirty="0"/>
              <a:t>DOBRO</a:t>
            </a:r>
            <a:r>
              <a:rPr lang="ru-RU" sz="2400" dirty="0"/>
              <a:t> и атрибутов ДОБРЫЙ и </a:t>
            </a:r>
            <a:r>
              <a:rPr lang="pl-PL" sz="2400" dirty="0"/>
              <a:t>DOBRY </a:t>
            </a:r>
            <a:r>
              <a:rPr lang="ru-RU" sz="2400" dirty="0"/>
              <a:t>русского и польского языков. </a:t>
            </a:r>
            <a:r>
              <a:rPr lang="ru-RU" sz="2400" dirty="0" smtClean="0"/>
              <a:t>Эти лексемы </a:t>
            </a:r>
            <a:r>
              <a:rPr lang="ru-RU" sz="2400" dirty="0"/>
              <a:t>в обоих языках  многозначны, при этом, </a:t>
            </a:r>
            <a:r>
              <a:rPr lang="ru-RU" sz="2400" dirty="0" smtClean="0"/>
              <a:t>естественно</a:t>
            </a:r>
            <a:r>
              <a:rPr lang="ru-RU" sz="2400" dirty="0"/>
              <a:t>, многозначность эта по языкам не совпадает. Это реальная проблема </a:t>
            </a:r>
            <a:r>
              <a:rPr lang="ru-RU" sz="2400" dirty="0" smtClean="0"/>
              <a:t>перевода. Переводчик хочет сохранить </a:t>
            </a:r>
            <a:r>
              <a:rPr lang="ru-RU" sz="2400" dirty="0"/>
              <a:t>афористичность, назидательность, </a:t>
            </a:r>
            <a:r>
              <a:rPr lang="ru-RU" sz="2400" dirty="0" smtClean="0"/>
              <a:t>пословичного </a:t>
            </a:r>
            <a:r>
              <a:rPr lang="ru-RU" sz="2400" dirty="0"/>
              <a:t>изречения и </a:t>
            </a:r>
            <a:r>
              <a:rPr lang="ru-RU" sz="2400" dirty="0" smtClean="0"/>
              <a:t>донести </a:t>
            </a:r>
            <a:r>
              <a:rPr lang="ru-RU" sz="2400" dirty="0"/>
              <a:t>до адресата прежде всего ее </a:t>
            </a:r>
            <a:r>
              <a:rPr lang="ru-RU" sz="2400" dirty="0" smtClean="0"/>
              <a:t>содержание. </a:t>
            </a:r>
            <a:r>
              <a:rPr lang="ru-RU" sz="2400" dirty="0"/>
              <a:t>Среди </a:t>
            </a:r>
            <a:r>
              <a:rPr lang="ru-RU" sz="2400" dirty="0" smtClean="0"/>
              <a:t>пословиц </a:t>
            </a:r>
            <a:r>
              <a:rPr lang="ru-RU" sz="2400" dirty="0"/>
              <a:t>есть и такие</a:t>
            </a:r>
            <a:r>
              <a:rPr lang="ru-RU" sz="2400" dirty="0" smtClean="0"/>
              <a:t>, </a:t>
            </a:r>
            <a:r>
              <a:rPr lang="ru-RU" sz="2400" dirty="0"/>
              <a:t>смысл которых </a:t>
            </a:r>
            <a:r>
              <a:rPr lang="ru-RU" sz="2400" dirty="0" smtClean="0"/>
              <a:t>можно </a:t>
            </a:r>
            <a:r>
              <a:rPr lang="ru-RU" sz="2400" dirty="0"/>
              <a:t>интерпретировать по-разному, по поговорке </a:t>
            </a:r>
            <a:r>
              <a:rPr lang="ru-RU" sz="2400" i="1" dirty="0"/>
              <a:t>Бабушка надвое сказала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endParaRPr lang="ru-RU" sz="2400" dirty="0">
              <a:effectLst/>
            </a:endParaRPr>
          </a:p>
          <a:p>
            <a:pPr algn="just"/>
            <a:fld id="{07F80809-2C43-4BC0-BFAC-EAC48B2649BF}" type="slidenum">
              <a:rPr lang="ru-RU" sz="2400" smtClean="0">
                <a:effectLst/>
              </a:rPr>
              <a:t>19</a:t>
            </a:fld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080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0552" y="764704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2В сопоставлении </a:t>
            </a:r>
            <a:r>
              <a:rPr lang="ru-RU" sz="3600" dirty="0"/>
              <a:t>рассматриваются русские и польские пословицы с тематикой </a:t>
            </a:r>
            <a:r>
              <a:rPr lang="ru-RU" sz="3600" b="1" i="1" dirty="0"/>
              <a:t>добра</a:t>
            </a:r>
            <a:r>
              <a:rPr lang="ru-RU" sz="3600" dirty="0"/>
              <a:t>. Цель </a:t>
            </a:r>
            <a:r>
              <a:rPr lang="ru-RU" sz="3600" dirty="0" smtClean="0"/>
              <a:t>– </a:t>
            </a:r>
            <a:r>
              <a:rPr lang="ru-RU" sz="3600" dirty="0"/>
              <a:t>проанализировать различия в словарной презентации понятия добра в русском и польском языках. </a:t>
            </a:r>
            <a:r>
              <a:rPr lang="ru-RU" sz="3600" dirty="0" smtClean="0"/>
              <a:t>Пословицы рассматриваются </a:t>
            </a:r>
            <a:r>
              <a:rPr lang="ru-RU" sz="3600" dirty="0"/>
              <a:t>как часть культурных концептов ДОБРО и </a:t>
            </a:r>
            <a:r>
              <a:rPr lang="pl-PL" sz="3600" dirty="0"/>
              <a:t>DOBRO</a:t>
            </a:r>
            <a:r>
              <a:rPr lang="ru-RU" sz="3600" dirty="0"/>
              <a:t> русской и польской </a:t>
            </a:r>
            <a:r>
              <a:rPr lang="ru-RU" sz="3600" dirty="0" err="1"/>
              <a:t>лингвокультур</a:t>
            </a:r>
            <a:r>
              <a:rPr lang="ru-RU" sz="3600" dirty="0"/>
              <a:t>. </a:t>
            </a:r>
            <a:endParaRPr lang="ru-RU" sz="3600" dirty="0" smtClean="0"/>
          </a:p>
          <a:p>
            <a:pPr algn="just"/>
            <a:endParaRPr lang="ru-RU" sz="3600" dirty="0"/>
          </a:p>
          <a:p>
            <a:pPr algn="just"/>
            <a:fld id="{20541E78-855C-4AE3-BFCC-A3BAC17359DD}" type="slidenum">
              <a:rPr lang="ru-RU" sz="3600" smtClean="0"/>
              <a:t>2</a:t>
            </a:fld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08516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69269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fld id="{9F35FD98-6D12-4CA4-AF43-DF4D18DBB520}" type="slidenum">
              <a:rPr lang="ru-RU" sz="2400" smtClean="0">
                <a:effectLst/>
              </a:rPr>
              <a:pPr algn="just"/>
              <a:t>20</a:t>
            </a:fld>
            <a:r>
              <a:rPr lang="ru-RU" sz="2400" dirty="0"/>
              <a:t> </a:t>
            </a:r>
            <a:r>
              <a:rPr lang="ru-RU" sz="2400" dirty="0" smtClean="0"/>
              <a:t>Конечно, труд </a:t>
            </a:r>
            <a:r>
              <a:rPr lang="ru-RU" sz="2400" dirty="0"/>
              <a:t>польских исследователей по </a:t>
            </a:r>
            <a:r>
              <a:rPr lang="ru-RU" sz="2400" dirty="0" smtClean="0"/>
              <a:t>тематическому упорядочению</a:t>
            </a:r>
            <a:r>
              <a:rPr lang="ru-RU" sz="2400" dirty="0"/>
              <a:t>, </a:t>
            </a:r>
            <a:r>
              <a:rPr lang="ru-RU" sz="2400" dirty="0" smtClean="0"/>
              <a:t>пословиц, </a:t>
            </a:r>
            <a:r>
              <a:rPr lang="ru-RU" sz="2400" dirty="0"/>
              <a:t>поиску функциональных соответствий русских пословиц заслуживает огромного уважения. Важно, что переведенная пословица должна выполнять те же функции, что и оригинал – быть назидательной, служить людям поддержкой, морально-этическим </a:t>
            </a:r>
            <a:r>
              <a:rPr lang="ru-RU" sz="2400" dirty="0" smtClean="0"/>
              <a:t>ориентиром</a:t>
            </a:r>
            <a:r>
              <a:rPr lang="ru-RU" sz="2400" dirty="0"/>
              <a:t>. </a:t>
            </a:r>
            <a:r>
              <a:rPr lang="ru-RU" sz="2400" dirty="0" smtClean="0"/>
              <a:t>Но в этой работе есть проблемные сегменты. Переводчик хочет перевести красиво</a:t>
            </a:r>
            <a:r>
              <a:rPr lang="ru-RU" sz="2400" dirty="0"/>
              <a:t>, </a:t>
            </a:r>
            <a:r>
              <a:rPr lang="ru-RU" sz="2400" dirty="0" smtClean="0"/>
              <a:t>а </a:t>
            </a:r>
            <a:r>
              <a:rPr lang="ru-RU" sz="2400" dirty="0"/>
              <a:t>полное соответствие оригиналу </a:t>
            </a:r>
            <a:r>
              <a:rPr lang="ru-RU" sz="2400" dirty="0" smtClean="0"/>
              <a:t>для него не догма </a:t>
            </a:r>
            <a:r>
              <a:rPr lang="ru-RU" sz="2400" dirty="0"/>
              <a:t>и </a:t>
            </a:r>
            <a:r>
              <a:rPr lang="ru-RU" sz="2400" dirty="0" smtClean="0"/>
              <a:t>не императив. Итак, проблема </a:t>
            </a:r>
            <a:r>
              <a:rPr lang="ru-RU" sz="2400" dirty="0"/>
              <a:t>перевода пословиц не </a:t>
            </a:r>
            <a:r>
              <a:rPr lang="ru-RU" sz="2400" dirty="0" smtClean="0"/>
              <a:t>есть закрытая тема, а тематический </a:t>
            </a:r>
            <a:r>
              <a:rPr lang="ru-RU" sz="2400" dirty="0"/>
              <a:t>срез в презентации материала в двуязычных словарях пословиц мог бы позволить более углубленно, «с большим увеличением» взглянуть на проблему перевода пословиц,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0402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512" y="548680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21 </a:t>
            </a:r>
            <a:r>
              <a:rPr lang="ru-RU" sz="1200" b="1" dirty="0" err="1" smtClean="0"/>
              <a:t>Литепатура</a:t>
            </a:r>
            <a:r>
              <a:rPr lang="ru-RU" sz="1200" dirty="0" smtClean="0"/>
              <a:t> </a:t>
            </a:r>
          </a:p>
          <a:p>
            <a:pPr lvl="0"/>
            <a:r>
              <a:rPr lang="ru-RU" sz="1200" dirty="0" smtClean="0"/>
              <a:t>БПРС – </a:t>
            </a:r>
            <a:r>
              <a:rPr lang="ru-RU" sz="1200" i="1" dirty="0" smtClean="0"/>
              <a:t>Гессен Д</a:t>
            </a:r>
            <a:r>
              <a:rPr lang="ru-RU" sz="1200" dirty="0" smtClean="0"/>
              <a:t>., </a:t>
            </a:r>
            <a:r>
              <a:rPr lang="ru-RU" sz="1200" i="1" dirty="0" err="1" smtClean="0"/>
              <a:t>Стыпула</a:t>
            </a:r>
            <a:r>
              <a:rPr lang="ru-RU" sz="1200" i="1" dirty="0" smtClean="0"/>
              <a:t> Р</a:t>
            </a:r>
            <a:r>
              <a:rPr lang="ru-RU" sz="1200" dirty="0" smtClean="0"/>
              <a:t>. Большой польско-русский словарь: М., Варшава: Русский язык; </a:t>
            </a:r>
            <a:r>
              <a:rPr lang="pl-PL" sz="1200" dirty="0" smtClean="0"/>
              <a:t>Wiedza Powszechna</a:t>
            </a:r>
            <a:r>
              <a:rPr lang="ru-RU" sz="1200" dirty="0" smtClean="0"/>
              <a:t>, 1980. Т. </a:t>
            </a:r>
            <a:r>
              <a:rPr lang="pl-PL" sz="1200" dirty="0" smtClean="0"/>
              <a:t>I</a:t>
            </a:r>
            <a:r>
              <a:rPr lang="ru-RU" sz="1200" dirty="0" smtClean="0"/>
              <a:t>. 663 </a:t>
            </a:r>
            <a:r>
              <a:rPr lang="pl-PL" sz="1200" dirty="0" smtClean="0"/>
              <a:t>c</a:t>
            </a:r>
            <a:r>
              <a:rPr lang="ru-RU" sz="1200" dirty="0" smtClean="0"/>
              <a:t>.</a:t>
            </a:r>
          </a:p>
          <a:p>
            <a:pPr lvl="0"/>
            <a:r>
              <a:rPr lang="ru-RU" sz="1200" dirty="0" smtClean="0"/>
              <a:t>Даль – </a:t>
            </a:r>
            <a:r>
              <a:rPr lang="ru-RU" sz="1200" i="1" dirty="0" smtClean="0"/>
              <a:t>Даль В.И</a:t>
            </a:r>
            <a:r>
              <a:rPr lang="ru-RU" sz="1200" dirty="0" smtClean="0"/>
              <a:t>. Пословицы русского народа. М.: </a:t>
            </a:r>
            <a:r>
              <a:rPr lang="ru-RU" sz="1200" dirty="0" err="1" smtClean="0"/>
              <a:t>Гослитиздат</a:t>
            </a:r>
            <a:r>
              <a:rPr lang="ru-RU" sz="1200" dirty="0" smtClean="0"/>
              <a:t>, 1957. 992 с. </a:t>
            </a:r>
          </a:p>
          <a:p>
            <a:pPr lvl="0"/>
            <a:r>
              <a:rPr lang="ru-RU" sz="1200" i="1" dirty="0" smtClean="0"/>
              <a:t>Даль В.И</a:t>
            </a:r>
            <a:r>
              <a:rPr lang="ru-RU" sz="1200" dirty="0" smtClean="0"/>
              <a:t>. </a:t>
            </a:r>
            <a:r>
              <a:rPr lang="ru-RU" sz="1200" dirty="0" err="1" smtClean="0"/>
              <a:t>Напутное</a:t>
            </a:r>
            <a:r>
              <a:rPr lang="ru-RU" sz="1200" dirty="0" smtClean="0"/>
              <a:t> // Пословицы русского народа. М.: </a:t>
            </a:r>
            <a:r>
              <a:rPr lang="ru-RU" sz="1200" dirty="0" err="1" smtClean="0"/>
              <a:t>Гослитиздат</a:t>
            </a:r>
            <a:r>
              <a:rPr lang="ru-RU" sz="1200" dirty="0" smtClean="0"/>
              <a:t>, 1957. С. 3–31. </a:t>
            </a:r>
          </a:p>
          <a:p>
            <a:pPr lvl="0"/>
            <a:r>
              <a:rPr lang="ru-RU" sz="1200" i="1" dirty="0" smtClean="0"/>
              <a:t>Кульпина В.Г</a:t>
            </a:r>
            <a:r>
              <a:rPr lang="ru-RU" sz="1200" dirty="0" smtClean="0"/>
              <a:t>. Семантика, симво­ли­ка и семиотика по­ня­тия добра в русском и польском языках //  Язык. Культура.  Пере­вод. Коммуникация: Сб. ­</a:t>
            </a:r>
            <a:r>
              <a:rPr lang="ru-RU" sz="1200" dirty="0" err="1" smtClean="0"/>
              <a:t>научн</a:t>
            </a:r>
            <a:r>
              <a:rPr lang="ru-RU" sz="1200" dirty="0" smtClean="0"/>
              <a:t>. трудов. Вып. 3 / Ред. серии Г.Г. Молчанова. М.: КДУ, 2021. С. 218–224.</a:t>
            </a:r>
          </a:p>
          <a:p>
            <a:pPr lvl="0"/>
            <a:r>
              <a:rPr lang="ru-RU" sz="1200" i="1" dirty="0" smtClean="0"/>
              <a:t>Кульпина В.Г</a:t>
            </a:r>
            <a:r>
              <a:rPr lang="ru-RU" sz="1200" dirty="0" smtClean="0"/>
              <a:t>. Адъективные слагае­мые концептов ДОБРО и </a:t>
            </a:r>
            <a:r>
              <a:rPr lang="pl-PL" sz="1200" dirty="0" smtClean="0"/>
              <a:t>DOBRO </a:t>
            </a:r>
            <a:r>
              <a:rPr lang="ru-RU" sz="1200" dirty="0" smtClean="0"/>
              <a:t>русского и польского языков // Язык. Культура. Пере­вод. Коммуникация / / Науч. ред. Г.Г. Молчанова. Том 4. М.: КДУ, 2023. С. 186–194.</a:t>
            </a:r>
          </a:p>
          <a:p>
            <a:pPr lvl="0"/>
            <a:r>
              <a:rPr lang="ru-RU" sz="1200" i="1" dirty="0" err="1" smtClean="0"/>
              <a:t>Люкшин</a:t>
            </a:r>
            <a:r>
              <a:rPr lang="ru-RU" sz="1200" i="1" dirty="0" smtClean="0"/>
              <a:t> Ю.В</a:t>
            </a:r>
            <a:r>
              <a:rPr lang="ru-RU" sz="1200" dirty="0" smtClean="0"/>
              <a:t>. Пословица как текст в модели перевода // </a:t>
            </a:r>
            <a:r>
              <a:rPr lang="pl-PL" sz="1200" dirty="0" smtClean="0"/>
              <a:t>RPSP</a:t>
            </a:r>
            <a:r>
              <a:rPr lang="ru-RU" sz="1200" dirty="0" smtClean="0"/>
              <a:t> – </a:t>
            </a:r>
            <a:r>
              <a:rPr lang="pl-PL" sz="1200" dirty="0" smtClean="0"/>
              <a:t>Rosyjsko</a:t>
            </a:r>
            <a:r>
              <a:rPr lang="ru-RU" sz="1200" dirty="0" smtClean="0"/>
              <a:t>-</a:t>
            </a:r>
            <a:r>
              <a:rPr lang="pl-PL" sz="1200" dirty="0" smtClean="0"/>
              <a:t>polski s</a:t>
            </a:r>
            <a:r>
              <a:rPr lang="ru-RU" sz="1200" dirty="0" smtClean="0"/>
              <a:t>ł</a:t>
            </a:r>
            <a:r>
              <a:rPr lang="pl-PL" sz="1200" dirty="0" smtClean="0"/>
              <a:t>ownik paremiologiczny</a:t>
            </a:r>
            <a:r>
              <a:rPr lang="ru-RU" sz="1200" dirty="0" smtClean="0"/>
              <a:t>. </a:t>
            </a:r>
            <a:r>
              <a:rPr lang="pl-PL" sz="1200" dirty="0" smtClean="0"/>
              <a:t>Wyd. I / Red naukowy Jurij Lukszyn. Warszawa: Instytut rusycystyki Uniwersytetu Warszawskiego, </a:t>
            </a:r>
            <a:endParaRPr lang="ru-RU" sz="1200" dirty="0" smtClean="0"/>
          </a:p>
          <a:p>
            <a:pPr lvl="0"/>
            <a:r>
              <a:rPr lang="pl-PL" sz="1200" dirty="0"/>
              <a:t>Uniwersytetu Warszawskiego, Katedra Języków Specjalistycznych Uniwersytetu Warszawskiego, 2001. </a:t>
            </a:r>
            <a:r>
              <a:rPr lang="en-US" sz="1200" dirty="0"/>
              <a:t>S</a:t>
            </a:r>
            <a:r>
              <a:rPr lang="ru-RU" sz="1200" dirty="0"/>
              <a:t>. 17–25.</a:t>
            </a:r>
          </a:p>
          <a:p>
            <a:pPr lvl="0"/>
            <a:r>
              <a:rPr lang="ru-RU" sz="1200" dirty="0"/>
              <a:t>НОС – Новый объяснительный словарь русского языка / Под общ. руководством Ю.Д. Апресяна. М.; Вена: Языки </a:t>
            </a:r>
            <a:r>
              <a:rPr lang="ru-RU" sz="1200" dirty="0" err="1"/>
              <a:t>славянсой</a:t>
            </a:r>
            <a:r>
              <a:rPr lang="ru-RU" sz="1200" dirty="0"/>
              <a:t> культуры; Венский славистический альманах, 2004.  </a:t>
            </a:r>
          </a:p>
          <a:p>
            <a:pPr lvl="0"/>
            <a:r>
              <a:rPr lang="ru-RU" sz="1200" i="1" dirty="0"/>
              <a:t>Чичеров В.И</a:t>
            </a:r>
            <a:r>
              <a:rPr lang="ru-RU" sz="1200" dirty="0"/>
              <a:t>. Сборник Владимира Даля «Пословицы русского народа» // Пословицы русского народа. М.: </a:t>
            </a:r>
            <a:r>
              <a:rPr lang="ru-RU" sz="1200" dirty="0" err="1"/>
              <a:t>Гослитиздат</a:t>
            </a:r>
            <a:r>
              <a:rPr lang="ru-RU" sz="1200" dirty="0"/>
              <a:t>, 1957. С. </a:t>
            </a:r>
            <a:r>
              <a:rPr lang="pl-PL" sz="1200" dirty="0"/>
              <a:t>V</a:t>
            </a:r>
            <a:r>
              <a:rPr lang="ru-RU" sz="1200" dirty="0"/>
              <a:t>–</a:t>
            </a:r>
            <a:r>
              <a:rPr lang="pl-PL" sz="1200" dirty="0"/>
              <a:t>XXVIII</a:t>
            </a:r>
            <a:r>
              <a:rPr lang="ru-RU" sz="1200" dirty="0"/>
              <a:t>. </a:t>
            </a:r>
          </a:p>
          <a:p>
            <a:pPr lvl="0"/>
            <a:r>
              <a:rPr lang="ru-RU" sz="1200" i="1" dirty="0"/>
              <a:t>Шолохов М.А</a:t>
            </a:r>
            <a:r>
              <a:rPr lang="ru-RU" sz="1200" dirty="0"/>
              <a:t>. Сокровищница народной мудрости // Пословицы русского народа. М</a:t>
            </a:r>
            <a:r>
              <a:rPr lang="pl-PL" sz="1200" dirty="0"/>
              <a:t>.: </a:t>
            </a:r>
            <a:r>
              <a:rPr lang="ru-RU" sz="1200" dirty="0" err="1"/>
              <a:t>Гослитиздат</a:t>
            </a:r>
            <a:r>
              <a:rPr lang="pl-PL" sz="1200" dirty="0"/>
              <a:t>, 1957. </a:t>
            </a:r>
            <a:r>
              <a:rPr lang="ru-RU" sz="1200" dirty="0"/>
              <a:t>С</a:t>
            </a:r>
            <a:r>
              <a:rPr lang="pl-PL" sz="1200" dirty="0"/>
              <a:t>. III–IV.  </a:t>
            </a:r>
            <a:endParaRPr lang="ru-RU" sz="1200" dirty="0"/>
          </a:p>
          <a:p>
            <a:pPr lvl="0"/>
            <a:r>
              <a:rPr lang="pl-PL" sz="1200" dirty="0"/>
              <a:t>RPSP – Rosyjsko-polski słownik paremiologiczny. Wyd. I / Red naukowy Jurij Lukszyn, Zastępca red. naukowego Wanda Zmarzer. Zespół autorów: M. Kuratczyk, J. Lukszyn, R. Petelczyc, M. Timoszuk, W. Zmarzer. Warszawa: Instytut rusycystyki Uniwersytetu Warszawskiego, Katedra  Języków Specjalistycznych Uniwersytetu Warszawskiego, 2001.302 s.  </a:t>
            </a:r>
            <a:endParaRPr lang="ru-RU" sz="1200" dirty="0"/>
          </a:p>
          <a:p>
            <a:pPr lvl="0"/>
            <a:r>
              <a:rPr lang="pl-PL" sz="1200" dirty="0"/>
              <a:t>Stypuła – </a:t>
            </a:r>
            <a:r>
              <a:rPr lang="pl-PL" sz="1200" i="1" dirty="0"/>
              <a:t>Stypuła R</a:t>
            </a:r>
            <a:r>
              <a:rPr lang="pl-PL" sz="1200" dirty="0"/>
              <a:t>. Słownik przysłów i powiedzeń rosyjsko-polski polsko-rosyjski. Warszawa.: Wiedza powszechna, 1974. 558 </a:t>
            </a:r>
            <a:r>
              <a:rPr lang="ru-RU" sz="1200" dirty="0"/>
              <a:t>с</a:t>
            </a:r>
            <a:r>
              <a:rPr lang="pl-PL" sz="1200" dirty="0"/>
              <a:t>.  13. </a:t>
            </a:r>
            <a:endParaRPr lang="ru-RU" sz="1200" dirty="0"/>
          </a:p>
          <a:p>
            <a:pPr lvl="0"/>
            <a:r>
              <a:rPr lang="pl-PL" sz="1200" dirty="0"/>
              <a:t>13.USJP – Uniwersalny słownik języka polskiego: W 4 t. / Pod red. Stanisława Dubisza. Warszawa, 2003.</a:t>
            </a:r>
            <a:endParaRPr lang="ru-RU" sz="1200" dirty="0"/>
          </a:p>
          <a:p>
            <a:pPr lvl="0"/>
            <a:r>
              <a:rPr lang="pl-PL" sz="1200" dirty="0"/>
              <a:t>WSPRWawrz – Wielki słownik polsko-rosyjski / Red. Naczelny Jan Wawrzyńczyk. Warszawa: Wydawnictwo Naukowe PWN, 2005. 924 s.</a:t>
            </a:r>
            <a:endParaRPr lang="ru-RU" sz="1200" dirty="0"/>
          </a:p>
          <a:p>
            <a:pPr lvl="0"/>
            <a:r>
              <a:rPr lang="pl-PL" sz="1200" dirty="0"/>
              <a:t>WSRPWawrz – Wielki słownik rosyjsko-polski z kluczem polsko-rosyjskim / Red. Naczelny Jan Wawrzyńczyk. Warszawa: Wydawnictwo Naukowe PWN, 2004. 1360 s. </a:t>
            </a:r>
            <a:endParaRPr lang="ru-RU" sz="1200" dirty="0"/>
          </a:p>
          <a:p>
            <a:pPr lvl="0"/>
            <a:r>
              <a:rPr lang="pl-PL" sz="1200" dirty="0"/>
              <a:t>WSF – Wielki słownik frazeologiczny PWN z przysłowiami / Opracowanie Anna Kłosińska, Elżbieta Sobol, Anna Stankiewicz. Warszawa: Wydawnictwo Naukowe PWN, 2005. 840 s. </a:t>
            </a:r>
            <a:endParaRPr lang="ru-RU" sz="1200" dirty="0"/>
          </a:p>
          <a:p>
            <a:r>
              <a:rPr lang="pl-PL" sz="1200" i="1" dirty="0"/>
              <a:t>Zmarzert W</a:t>
            </a:r>
            <a:r>
              <a:rPr lang="pl-PL" sz="1200" dirty="0"/>
              <a:t>. Systematyzacja paremii w słowniku dwujęzycznym // Rosyjsko-polski słownik paremiologiczny. Wyd. I / Red naukowy Jurij Lukszyn  Warszawa: Instytut rusycystyki Uniwersytetu Warszawskiego, Katedra  Języków Specjalistycznych Uniwersytetu Warszawskiego, 2001. S. 8–16. </a:t>
            </a:r>
            <a:endParaRPr lang="ru-RU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441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536" y="620689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3Предыдущие </a:t>
            </a:r>
            <a:r>
              <a:rPr lang="ru-RU" sz="2800" dirty="0"/>
              <a:t>исследования показали, что хотя фонетико-</a:t>
            </a:r>
            <a:r>
              <a:rPr lang="ru-RU" sz="2800" dirty="0" err="1"/>
              <a:t>фонологически</a:t>
            </a:r>
            <a:r>
              <a:rPr lang="ru-RU" sz="2800" dirty="0"/>
              <a:t> ДОБРО и </a:t>
            </a:r>
            <a:r>
              <a:rPr lang="pl-PL" sz="2800" dirty="0"/>
              <a:t>DOBRO</a:t>
            </a:r>
            <a:r>
              <a:rPr lang="ru-RU" sz="2800" dirty="0"/>
              <a:t>, </a:t>
            </a:r>
            <a:r>
              <a:rPr lang="ru-RU" sz="2800" b="1" i="1" dirty="0"/>
              <a:t>добрый</a:t>
            </a:r>
            <a:r>
              <a:rPr lang="ru-RU" sz="2800" dirty="0"/>
              <a:t> и </a:t>
            </a:r>
            <a:r>
              <a:rPr lang="pl-PL" sz="2800" b="1" i="1" dirty="0"/>
              <a:t>dobry</a:t>
            </a:r>
            <a:r>
              <a:rPr lang="pl-PL" sz="2800" dirty="0"/>
              <a:t> </a:t>
            </a:r>
            <a:r>
              <a:rPr lang="ru-RU" sz="2800" dirty="0"/>
              <a:t>аналогичны, но семантически они содержат ряд отличий. Так, польское прилагательное </a:t>
            </a:r>
            <a:r>
              <a:rPr lang="pl-PL" sz="2800" b="1" i="1" dirty="0"/>
              <a:t>dobry</a:t>
            </a:r>
            <a:r>
              <a:rPr lang="ru-RU" sz="2800" dirty="0"/>
              <a:t> в большинстве контекстов выступает в значении ‘хороший’ – в отличие от русского прилагательного </a:t>
            </a:r>
            <a:r>
              <a:rPr lang="ru-RU" sz="2800" b="1" i="1" dirty="0"/>
              <a:t>добрый</a:t>
            </a:r>
            <a:r>
              <a:rPr lang="ru-RU" sz="2800" dirty="0"/>
              <a:t>, в котором более </a:t>
            </a:r>
            <a:r>
              <a:rPr lang="ru-RU" sz="2800" dirty="0" smtClean="0"/>
              <a:t>частотно значение </a:t>
            </a:r>
            <a:r>
              <a:rPr lang="ru-RU" sz="2800" b="1" i="1" dirty="0"/>
              <a:t>благожелательный, отзывчивый</a:t>
            </a:r>
            <a:r>
              <a:rPr lang="ru-RU" sz="2800" dirty="0"/>
              <a:t>, </a:t>
            </a:r>
            <a:r>
              <a:rPr lang="ru-RU" sz="2800" b="1" i="1" dirty="0"/>
              <a:t>мягкий</a:t>
            </a:r>
            <a:r>
              <a:rPr lang="ru-RU" sz="2800" dirty="0"/>
              <a:t> (см.: [Кульпина 2021: 218–224] и [</a:t>
            </a:r>
            <a:r>
              <a:rPr lang="ru-RU" sz="2800" dirty="0" err="1"/>
              <a:t>Кульпиа</a:t>
            </a:r>
            <a:r>
              <a:rPr lang="ru-RU" sz="2800" dirty="0"/>
              <a:t> 2023: 186–194</a:t>
            </a:r>
            <a:r>
              <a:rPr lang="ru-RU" sz="2800" dirty="0" smtClean="0"/>
              <a:t>].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579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620688"/>
            <a:ext cx="856895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4</a:t>
            </a:r>
            <a:r>
              <a:rPr lang="ru-RU" sz="2800" b="1" dirty="0" smtClean="0"/>
              <a:t>1</a:t>
            </a:r>
            <a:r>
              <a:rPr lang="ru-RU" sz="2800" b="1" dirty="0"/>
              <a:t>. Пословица как жизнь культурных смыслов</a:t>
            </a:r>
            <a:endParaRPr lang="ru-RU" sz="2800" dirty="0"/>
          </a:p>
          <a:p>
            <a:pPr algn="just"/>
            <a:r>
              <a:rPr lang="ru-RU" sz="2800" dirty="0"/>
              <a:t>Пословицы есть великое </a:t>
            </a:r>
            <a:r>
              <a:rPr lang="ru-RU" sz="2800" dirty="0" smtClean="0"/>
              <a:t>наследие предыдущих поколений. О сборнике В. И. </a:t>
            </a:r>
            <a:r>
              <a:rPr lang="ru-RU" sz="2800" dirty="0"/>
              <a:t>Даля «Пословицы русского народа</a:t>
            </a:r>
            <a:r>
              <a:rPr lang="ru-RU" sz="2800" dirty="0" smtClean="0"/>
              <a:t>» </a:t>
            </a:r>
            <a:r>
              <a:rPr lang="ru-RU" sz="2800" dirty="0"/>
              <a:t>Михаил </a:t>
            </a:r>
            <a:r>
              <a:rPr lang="ru-RU" sz="2800" dirty="0" smtClean="0"/>
              <a:t>Шолохов </a:t>
            </a:r>
            <a:r>
              <a:rPr lang="ru-RU" sz="2800" dirty="0"/>
              <a:t>пишет: «Тысячелетиями накапливаются и вечно живут в слове несметные сокровища человеческой мысли и опыта. (…) Как на крыльях, они перелетают из века в век, от одного поколения к другому, и не видна та безграничная даль, куда устремляет свой полет эта крылатая мудрость» [Шолохов 1957: </a:t>
            </a:r>
            <a:r>
              <a:rPr lang="pl-PL" sz="2800" dirty="0"/>
              <a:t>III</a:t>
            </a:r>
            <a:r>
              <a:rPr lang="ru-RU" sz="2800" dirty="0"/>
              <a:t>–</a:t>
            </a:r>
            <a:r>
              <a:rPr lang="pl-PL" sz="2800" dirty="0"/>
              <a:t>IV</a:t>
            </a:r>
            <a:r>
              <a:rPr lang="ru-RU" sz="2800" dirty="0"/>
              <a:t>].</a:t>
            </a:r>
          </a:p>
          <a:p>
            <a:pPr algn="just"/>
            <a:endParaRPr lang="ru-RU" sz="3600" dirty="0" smtClean="0"/>
          </a:p>
          <a:p>
            <a:pPr algn="just"/>
            <a:fld id="{31F67434-A80D-4F67-A037-9D4ED8CD54C2}" type="slidenum">
              <a:rPr lang="ru-RU" sz="3600" smtClean="0"/>
              <a:t>4</a:t>
            </a:fld>
            <a:endParaRPr lang="ru-RU" sz="3600" dirty="0" smtClean="0"/>
          </a:p>
          <a:p>
            <a:pPr algn="just"/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044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476673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5Фольклорист Владимир </a:t>
            </a:r>
            <a:r>
              <a:rPr lang="ru-RU" sz="2400" dirty="0"/>
              <a:t>Иванович </a:t>
            </a:r>
            <a:r>
              <a:rPr lang="ru-RU" sz="2400" dirty="0" smtClean="0"/>
              <a:t>Чичеров пишет о собранных Далем пословицах, что они «живут </a:t>
            </a:r>
            <a:r>
              <a:rPr lang="ru-RU" sz="2400" dirty="0"/>
              <a:t>в современности как (…) мудрость народа, как образные обобщения, слитые и с сегодняшним днем» [Чичеров 1957: </a:t>
            </a:r>
            <a:r>
              <a:rPr lang="en-US" sz="2400" dirty="0"/>
              <a:t>XXVIII</a:t>
            </a:r>
            <a:r>
              <a:rPr lang="ru-RU" sz="2400" dirty="0"/>
              <a:t>]. </a:t>
            </a:r>
          </a:p>
          <a:p>
            <a:pPr algn="just"/>
            <a:r>
              <a:rPr lang="ru-RU" sz="2400" dirty="0"/>
              <a:t>Предисловие «</a:t>
            </a:r>
            <a:r>
              <a:rPr lang="ru-RU" sz="2400" dirty="0" err="1"/>
              <a:t>Напутное</a:t>
            </a:r>
            <a:r>
              <a:rPr lang="ru-RU" sz="2400" dirty="0"/>
              <a:t>» В.И. Даля к его «Словарю пословиц русского народа» отражает </a:t>
            </a:r>
            <a:r>
              <a:rPr lang="ru-RU" sz="2400" dirty="0" smtClean="0"/>
              <a:t>глубину его </a:t>
            </a:r>
            <a:r>
              <a:rPr lang="ru-RU" sz="2400" dirty="0"/>
              <a:t>понимания </a:t>
            </a:r>
            <a:r>
              <a:rPr lang="ru-RU" sz="2400" dirty="0" smtClean="0"/>
              <a:t>духа пословицы и </a:t>
            </a:r>
            <a:r>
              <a:rPr lang="ru-RU" sz="2400" dirty="0"/>
              <a:t>уважения к </a:t>
            </a:r>
            <a:r>
              <a:rPr lang="ru-RU" sz="2400" dirty="0" smtClean="0"/>
              <a:t>ней:   </a:t>
            </a:r>
            <a:r>
              <a:rPr lang="ru-RU" sz="2400" dirty="0"/>
              <a:t>«Пословица не сочиняется, а вынуждается силою обстоятельств, как крик или возглас, невольно сорвавшийся с души, это целые изречения </a:t>
            </a:r>
            <a:r>
              <a:rPr lang="ru-RU" sz="2400" dirty="0" smtClean="0"/>
              <a:t>(…). </a:t>
            </a:r>
            <a:r>
              <a:rPr lang="ru-RU" sz="2400" dirty="0"/>
              <a:t>Сборник же пословиц – свод  народной опытной премудрости и суемудрия, это стоны и вздохи, плач и рыдания, радости и веселие, горе и утешение в лицах; это цвет народного ума (…) [Даль. </a:t>
            </a:r>
            <a:r>
              <a:rPr lang="ru-RU" sz="2400" dirty="0" err="1"/>
              <a:t>Напутное</a:t>
            </a:r>
            <a:r>
              <a:rPr lang="ru-RU" sz="2400" dirty="0"/>
              <a:t>: 18–19]. </a:t>
            </a:r>
          </a:p>
          <a:p>
            <a:pPr marL="633413" algn="just"/>
            <a:r>
              <a:rPr lang="ru-RU" sz="2400" dirty="0" smtClean="0"/>
              <a:t> </a:t>
            </a:r>
          </a:p>
          <a:p>
            <a:pPr algn="just"/>
            <a:endParaRPr lang="ru-RU" sz="2400" dirty="0" smtClean="0"/>
          </a:p>
          <a:p>
            <a:pPr algn="just"/>
            <a:fld id="{A694C524-DEBA-4ABF-B151-92DC49A83E9E}" type="slidenum">
              <a:rPr lang="ru-RU" sz="2400" smtClean="0">
                <a:effectLst/>
              </a:rPr>
              <a:t>5</a:t>
            </a:fld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271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528" y="62068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6К </a:t>
            </a:r>
            <a:r>
              <a:rPr lang="ru-RU" sz="2400" dirty="0"/>
              <a:t>собиранию пословиц Владимир Иванович Даль подходит без высокого пиетизма. Его мятущаяся душа стремится предельно корректно представить и объяснить пословичный материал, не допустить ошибочных и произвольных толкований. В описаниях многотрудного процесса сбора материала ощущается его </a:t>
            </a:r>
            <a:r>
              <a:rPr lang="ru-RU" sz="2400" dirty="0" smtClean="0"/>
              <a:t>высочайшая </a:t>
            </a:r>
            <a:r>
              <a:rPr lang="ru-RU" sz="2400" dirty="0"/>
              <a:t>ответственность. Со сколь сложной и лабильной материей он имеет дело, можно понять хотя бы по выражениям </a:t>
            </a:r>
            <a:r>
              <a:rPr lang="ru-RU" sz="2400" b="1" i="1" dirty="0"/>
              <a:t>темные пословицы</a:t>
            </a:r>
            <a:r>
              <a:rPr lang="ru-RU" sz="2400" dirty="0"/>
              <a:t>, </a:t>
            </a:r>
            <a:r>
              <a:rPr lang="ru-RU" sz="2400" b="1" i="1" dirty="0"/>
              <a:t>добраться до коренного оборота</a:t>
            </a:r>
            <a:r>
              <a:rPr lang="ru-RU" sz="2400" dirty="0"/>
              <a:t> и др. </a:t>
            </a:r>
            <a:r>
              <a:rPr lang="ru-RU" sz="2400" b="1" dirty="0"/>
              <a:t> </a:t>
            </a:r>
            <a:endParaRPr lang="ru-RU" sz="2400" dirty="0"/>
          </a:p>
          <a:p>
            <a:pPr algn="just"/>
            <a:r>
              <a:rPr lang="ru-RU" sz="2400" b="1" dirty="0"/>
              <a:t>2. Пословичная русско-польская и польско-русская </a:t>
            </a:r>
            <a:r>
              <a:rPr lang="ru-RU" sz="2400" b="1" dirty="0" smtClean="0"/>
              <a:t>лексикография</a:t>
            </a:r>
            <a:r>
              <a:rPr lang="ru-RU" sz="2400" b="1" dirty="0"/>
              <a:t>: параметры и аксиология</a:t>
            </a:r>
            <a:endParaRPr lang="ru-RU" sz="2400" dirty="0"/>
          </a:p>
          <a:p>
            <a:pPr algn="just"/>
            <a:r>
              <a:rPr lang="ru-RU" sz="2400" dirty="0"/>
              <a:t>В пословицах представлены психологические и личностные аспекты жизни человека. Пословица – это своего рода </a:t>
            </a:r>
            <a:r>
              <a:rPr lang="ru-RU" sz="2400" dirty="0" err="1"/>
              <a:t>аксиологема</a:t>
            </a:r>
            <a:r>
              <a:rPr lang="ru-RU" sz="2400" dirty="0"/>
              <a:t> труда и добра. 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04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4528" y="692696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7В </a:t>
            </a:r>
            <a:r>
              <a:rPr lang="ru-RU" sz="2400" dirty="0"/>
              <a:t>Словаре пословиц В.И. Даля тематика добра представлена </a:t>
            </a:r>
            <a:r>
              <a:rPr lang="ru-RU" sz="2400" dirty="0" smtClean="0"/>
              <a:t>разделами</a:t>
            </a:r>
            <a:r>
              <a:rPr lang="ru-RU" sz="2400" dirty="0"/>
              <a:t>: «Хорошо – худо» [Даль: 123–127];  «Добро – милость – зло» (с. 127–134). Материала по тематике </a:t>
            </a:r>
            <a:r>
              <a:rPr lang="ru-RU" sz="2400" b="1" i="1" dirty="0"/>
              <a:t>добро</a:t>
            </a:r>
            <a:r>
              <a:rPr lang="ru-RU" sz="2400" dirty="0"/>
              <a:t> нередко представлен «антиподами»: «За добрым делом находишься, худое само навяжется» [Даль: 123].  Добро противопоставляется злу, а зло имеет нередко вид архаичных лексем – субстантивов </a:t>
            </a:r>
            <a:r>
              <a:rPr lang="ru-RU" sz="2400" b="1" i="1" dirty="0"/>
              <a:t>худо</a:t>
            </a:r>
            <a:r>
              <a:rPr lang="ru-RU" sz="2400" dirty="0"/>
              <a:t> и </a:t>
            </a:r>
            <a:r>
              <a:rPr lang="ru-RU" sz="2400" b="1" i="1" dirty="0"/>
              <a:t>лихо</a:t>
            </a:r>
            <a:r>
              <a:rPr lang="ru-RU" sz="2400" dirty="0"/>
              <a:t> либо </a:t>
            </a:r>
            <a:r>
              <a:rPr lang="ru-RU" sz="2400" dirty="0" err="1"/>
              <a:t>субстантивата</a:t>
            </a:r>
            <a:r>
              <a:rPr lang="ru-RU" sz="2400" dirty="0"/>
              <a:t> </a:t>
            </a:r>
            <a:r>
              <a:rPr lang="ru-RU" sz="2400" b="1" i="1" dirty="0"/>
              <a:t>худое</a:t>
            </a:r>
            <a:r>
              <a:rPr lang="ru-RU" sz="2400" dirty="0"/>
              <a:t>.      </a:t>
            </a:r>
            <a:endParaRPr lang="ru-RU" sz="2400" dirty="0" smtClean="0"/>
          </a:p>
          <a:p>
            <a:pPr algn="just"/>
            <a:r>
              <a:rPr lang="ru-RU" sz="2400" dirty="0"/>
              <a:t>Тематика добра достаточно широко представлена в Большом фразеологическом словаре с </a:t>
            </a:r>
            <a:r>
              <a:rPr lang="ru-RU" sz="2400" dirty="0" smtClean="0"/>
              <a:t>пословицами </a:t>
            </a:r>
            <a:r>
              <a:rPr lang="ru-RU" sz="2400" dirty="0"/>
              <a:t>польского издательства </a:t>
            </a:r>
            <a:r>
              <a:rPr lang="pl-PL" sz="2400" dirty="0"/>
              <a:t>PWN</a:t>
            </a:r>
            <a:r>
              <a:rPr lang="ru-RU" sz="2400" dirty="0"/>
              <a:t> [</a:t>
            </a:r>
            <a:r>
              <a:rPr lang="en-US" sz="2400" dirty="0"/>
              <a:t>WSF</a:t>
            </a:r>
            <a:r>
              <a:rPr lang="ru-RU" sz="2400" dirty="0"/>
              <a:t>: 70–71]. </a:t>
            </a:r>
            <a:r>
              <a:rPr lang="ru-RU" sz="2400" dirty="0" smtClean="0"/>
              <a:t>Это пословицы </a:t>
            </a:r>
            <a:r>
              <a:rPr lang="ru-RU" sz="2400" dirty="0"/>
              <a:t>с лексемами с корнем </a:t>
            </a:r>
            <a:r>
              <a:rPr lang="pl-PL" sz="2400" b="1" i="1" dirty="0"/>
              <a:t>dobr</a:t>
            </a:r>
            <a:r>
              <a:rPr lang="ru-RU" sz="2400" b="1" i="1" dirty="0"/>
              <a:t>-</a:t>
            </a:r>
            <a:r>
              <a:rPr lang="ru-RU" sz="2400" dirty="0"/>
              <a:t>: </a:t>
            </a:r>
            <a:r>
              <a:rPr lang="pl-PL" sz="2400" b="1" i="1" dirty="0"/>
              <a:t>dobro</a:t>
            </a:r>
            <a:r>
              <a:rPr lang="ru-RU" sz="2400" dirty="0"/>
              <a:t>‘добро’, </a:t>
            </a:r>
            <a:r>
              <a:rPr lang="pl-PL" sz="2400" b="1" i="1" dirty="0"/>
              <a:t>dobro</a:t>
            </a:r>
            <a:r>
              <a:rPr lang="ru-RU" sz="2400" b="1" i="1" dirty="0"/>
              <a:t>ć</a:t>
            </a:r>
            <a:r>
              <a:rPr lang="ru-RU" sz="2400" dirty="0"/>
              <a:t> ‘доброта’,  </a:t>
            </a:r>
            <a:r>
              <a:rPr lang="pl-PL" sz="2400" b="1" i="1" dirty="0"/>
              <a:t>dobrodziejstwo</a:t>
            </a:r>
            <a:r>
              <a:rPr lang="ru-RU" sz="2400" dirty="0"/>
              <a:t> ‘благодеяние’, </a:t>
            </a:r>
            <a:r>
              <a:rPr lang="pl-PL" sz="2400" b="1" i="1" dirty="0"/>
              <a:t>dobry</a:t>
            </a:r>
            <a:r>
              <a:rPr lang="ru-RU" sz="2400" dirty="0"/>
              <a:t> ‘хороший, добрый’ и </a:t>
            </a:r>
            <a:r>
              <a:rPr lang="pl-PL" sz="2400" b="1" i="1" dirty="0"/>
              <a:t>dobrze</a:t>
            </a:r>
            <a:r>
              <a:rPr lang="ru-RU" sz="2400" dirty="0"/>
              <a:t> ‘хорошо’.</a:t>
            </a:r>
            <a:r>
              <a:rPr lang="ru-RU" sz="2400" dirty="0" smtClean="0"/>
              <a:t>   </a:t>
            </a:r>
            <a:endParaRPr lang="ru-RU" sz="2400" dirty="0"/>
          </a:p>
          <a:p>
            <a:pPr algn="just"/>
            <a:r>
              <a:rPr lang="ru-RU" sz="2400" dirty="0" smtClean="0"/>
              <a:t>. </a:t>
            </a:r>
          </a:p>
          <a:p>
            <a:pPr algn="just"/>
            <a:endParaRPr lang="ru-RU" sz="2800" dirty="0">
              <a:effectLst/>
            </a:endParaRPr>
          </a:p>
          <a:p>
            <a:pPr algn="just"/>
            <a:r>
              <a:rPr lang="ru-RU" sz="2800" dirty="0" smtClean="0"/>
              <a:t>8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830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566678"/>
            <a:ext cx="878497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8Например</a:t>
            </a:r>
            <a:r>
              <a:rPr lang="pl-PL" sz="2400" dirty="0"/>
              <a:t>: «Wszędzie dobrze, ale w domu najlepiej» </a:t>
            </a:r>
            <a:r>
              <a:rPr lang="pl-PL" sz="2400" b="1" dirty="0"/>
              <a:t>—</a:t>
            </a:r>
            <a:r>
              <a:rPr lang="pl-PL" sz="2400" dirty="0"/>
              <a:t> «</a:t>
            </a:r>
            <a:r>
              <a:rPr lang="ru-RU" sz="2400" dirty="0"/>
              <a:t>Везде хорошо</a:t>
            </a:r>
            <a:r>
              <a:rPr lang="pl-PL" sz="2400" dirty="0"/>
              <a:t>, </a:t>
            </a:r>
            <a:r>
              <a:rPr lang="ru-RU" sz="2400" dirty="0"/>
              <a:t>а дома лучше</a:t>
            </a:r>
            <a:r>
              <a:rPr lang="pl-PL" sz="2400" dirty="0"/>
              <a:t>»; </a:t>
            </a:r>
            <a:r>
              <a:rPr lang="ru-RU" sz="2400" dirty="0"/>
              <a:t>или </a:t>
            </a:r>
            <a:r>
              <a:rPr lang="pl-PL" sz="2400" dirty="0"/>
              <a:t>«Wszędzie dobrze, gdzie nas nie ma» </a:t>
            </a:r>
            <a:r>
              <a:rPr lang="pl-PL" sz="2400" b="1" dirty="0"/>
              <a:t>—</a:t>
            </a:r>
            <a:r>
              <a:rPr lang="pl-PL" sz="2400" dirty="0"/>
              <a:t> «</a:t>
            </a:r>
            <a:r>
              <a:rPr lang="ru-RU" sz="2400" dirty="0"/>
              <a:t>Везде хорошо</a:t>
            </a:r>
            <a:r>
              <a:rPr lang="pl-PL" sz="2400" dirty="0"/>
              <a:t>, </a:t>
            </a:r>
            <a:r>
              <a:rPr lang="ru-RU" sz="2400" dirty="0"/>
              <a:t>где нас нет</a:t>
            </a:r>
            <a:r>
              <a:rPr lang="pl-PL" sz="2400" dirty="0"/>
              <a:t>». </a:t>
            </a:r>
            <a:r>
              <a:rPr lang="ru-RU" sz="2400" dirty="0"/>
              <a:t>В отношении народов-соседей трудно подчас бывает установить, кто был первым сочинителем пословицы и вообще, был ли какой-то первый, до того жизненны эти блуждающие сюжеты.   </a:t>
            </a:r>
          </a:p>
          <a:p>
            <a:pPr algn="just"/>
            <a:r>
              <a:rPr lang="ru-RU" sz="2400" dirty="0"/>
              <a:t>Обсуждение русских и польских пословиц в сопоставлении </a:t>
            </a:r>
            <a:r>
              <a:rPr lang="ru-RU" sz="2400" dirty="0" smtClean="0"/>
              <a:t>связано </a:t>
            </a:r>
            <a:r>
              <a:rPr lang="ru-RU" sz="2400" dirty="0"/>
              <a:t>с проблематикой двуязычной </a:t>
            </a:r>
            <a:r>
              <a:rPr lang="ru-RU" sz="2400" dirty="0" err="1" smtClean="0"/>
              <a:t>паремиографии</a:t>
            </a:r>
            <a:r>
              <a:rPr lang="ru-RU" sz="2400" dirty="0" smtClean="0"/>
              <a:t> и ее значимыми достижениями. Самое известное произведение </a:t>
            </a:r>
            <a:r>
              <a:rPr lang="ru-RU" sz="2400" dirty="0"/>
              <a:t>такого типа на материале обоих </a:t>
            </a:r>
            <a:r>
              <a:rPr lang="ru-RU" sz="2400" dirty="0" smtClean="0"/>
              <a:t>языков – это многократно </a:t>
            </a:r>
            <a:r>
              <a:rPr lang="ru-RU" sz="2400" dirty="0"/>
              <a:t>переиздававшийся «Словарь пословиц русско-польский и польско-русский» </a:t>
            </a:r>
            <a:r>
              <a:rPr lang="ru-RU" sz="2400" dirty="0" smtClean="0"/>
              <a:t>Р. </a:t>
            </a:r>
            <a:r>
              <a:rPr lang="ru-RU" sz="2400" dirty="0" err="1"/>
              <a:t>Стыпулы</a:t>
            </a:r>
            <a:r>
              <a:rPr lang="ru-RU" sz="2400" dirty="0"/>
              <a:t>.</a:t>
            </a:r>
            <a:r>
              <a:rPr lang="ru-RU" sz="2400" dirty="0" smtClean="0"/>
              <a:t> Для нашего анализа особенно важен тематический «</a:t>
            </a:r>
            <a:r>
              <a:rPr lang="ru-RU" sz="2400" dirty="0"/>
              <a:t>Русско-польский </a:t>
            </a:r>
            <a:r>
              <a:rPr lang="ru-RU" sz="2400" dirty="0" err="1"/>
              <a:t>паремиологический</a:t>
            </a:r>
            <a:r>
              <a:rPr lang="ru-RU" sz="2400" dirty="0"/>
              <a:t> словарь» [</a:t>
            </a:r>
            <a:r>
              <a:rPr lang="en-US" sz="2400" dirty="0"/>
              <a:t>RPSM</a:t>
            </a:r>
            <a:r>
              <a:rPr lang="ru-RU" sz="2400" dirty="0"/>
              <a:t>] под </a:t>
            </a:r>
            <a:r>
              <a:rPr lang="ru-RU" sz="2400" dirty="0" smtClean="0"/>
              <a:t>ред. Ю.В. </a:t>
            </a:r>
            <a:r>
              <a:rPr lang="ru-RU" sz="2400" dirty="0" err="1" smtClean="0"/>
              <a:t>Люкшина</a:t>
            </a:r>
            <a:r>
              <a:rPr lang="ru-RU" sz="2400" dirty="0" smtClean="0"/>
              <a:t> </a:t>
            </a:r>
            <a:r>
              <a:rPr lang="ru-RU" sz="2400" dirty="0"/>
              <a:t>и Ванды </a:t>
            </a:r>
            <a:r>
              <a:rPr lang="ru-RU" sz="2400" dirty="0" err="1"/>
              <a:t>Змарзер</a:t>
            </a:r>
            <a:r>
              <a:rPr lang="ru-RU" sz="2400" dirty="0"/>
              <a:t> </a:t>
            </a:r>
            <a:r>
              <a:rPr lang="ru-RU" sz="2400" dirty="0" smtClean="0"/>
              <a:t>(соредактора).       </a:t>
            </a:r>
            <a:endParaRPr lang="ru-RU" sz="2400" dirty="0"/>
          </a:p>
          <a:p>
            <a:endParaRPr lang="ru-RU" sz="3200" dirty="0"/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9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3033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2520" y="61284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9 Этот </a:t>
            </a:r>
            <a:r>
              <a:rPr lang="ru-RU" sz="2400" b="1" dirty="0"/>
              <a:t>тематический </a:t>
            </a:r>
            <a:r>
              <a:rPr lang="ru-RU" sz="2400" dirty="0" smtClean="0"/>
              <a:t>словарь – тоже двуязычный; в </a:t>
            </a:r>
            <a:r>
              <a:rPr lang="ru-RU" sz="2400" dirty="0"/>
              <a:t>нем есть отдельный раздел ДОБРО [</a:t>
            </a:r>
            <a:r>
              <a:rPr lang="en-US" sz="2400" dirty="0"/>
              <a:t>RPSM</a:t>
            </a:r>
            <a:r>
              <a:rPr lang="ru-RU" sz="2400" dirty="0"/>
              <a:t>: 102–112]. </a:t>
            </a:r>
            <a:r>
              <a:rPr lang="ru-RU" sz="2400" dirty="0" smtClean="0"/>
              <a:t>Второе имя Словаря – </a:t>
            </a:r>
            <a:r>
              <a:rPr lang="ru-RU" sz="2400" b="1" i="1" dirty="0"/>
              <a:t>русско-польский народный </a:t>
            </a:r>
            <a:r>
              <a:rPr lang="ru-RU" sz="2400" b="1" i="1" dirty="0" err="1"/>
              <a:t>афористикон</a:t>
            </a:r>
            <a:r>
              <a:rPr lang="ru-RU" sz="2400" dirty="0" smtClean="0"/>
              <a:t>. </a:t>
            </a:r>
            <a:r>
              <a:rPr lang="ru-RU" sz="2400" dirty="0"/>
              <a:t>Ванда </a:t>
            </a:r>
            <a:r>
              <a:rPr lang="ru-RU" sz="2400" dirty="0" err="1"/>
              <a:t>Змарзер</a:t>
            </a:r>
            <a:r>
              <a:rPr lang="ru-RU" sz="2400" dirty="0"/>
              <a:t> в своей  статье «Систематизация паремий в двуязычном словаре» указывает на следующие параметры словаря: ориентация на лаконичность,  афористичность, строение по определенным моделям, учет </a:t>
            </a:r>
            <a:r>
              <a:rPr lang="ru-RU" sz="2400" dirty="0" smtClean="0"/>
              <a:t>социокультурного </a:t>
            </a:r>
            <a:r>
              <a:rPr lang="ru-RU" sz="2400" dirty="0"/>
              <a:t>контекста и этнокультурного статуса, соблюдение </a:t>
            </a:r>
            <a:r>
              <a:rPr lang="ru-RU" sz="2400" dirty="0" smtClean="0"/>
              <a:t>стилистического </a:t>
            </a:r>
            <a:r>
              <a:rPr lang="ru-RU" sz="2400" dirty="0"/>
              <a:t>ключа, привлечение историко-культурных ассоциаций, наличие  определенной синтаксической структуры, соблюдение принципов ритмической организации пословичного текста, учет степени его неделимости, лексико-семантическая </a:t>
            </a:r>
            <a:r>
              <a:rPr lang="ru-RU" sz="2400" dirty="0" smtClean="0"/>
              <a:t>вариантность, когерентность.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46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441</TotalTime>
  <Words>2575</Words>
  <Application>Microsoft Office PowerPoint</Application>
  <PresentationFormat>Лист A4 (210x297 мм)</PresentationFormat>
  <Paragraphs>95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Georgia</vt:lpstr>
      <vt:lpstr>Wingdings</vt:lpstr>
      <vt:lpstr>Wingdings 2</vt:lpstr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100</cp:revision>
  <cp:lastPrinted>2016-02-11T11:36:17Z</cp:lastPrinted>
  <dcterms:created xsi:type="dcterms:W3CDTF">2016-02-09T09:17:50Z</dcterms:created>
  <dcterms:modified xsi:type="dcterms:W3CDTF">2023-11-28T06:29:14Z</dcterms:modified>
</cp:coreProperties>
</file>