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</p:sldIdLst>
  <p:sldSz cx="28803600" cy="39604950" type="custom"/>
  <p:notesSz cx="6858000" cy="9947275"/>
  <p:defaultTextStyle>
    <a:defPPr>
      <a:defRPr lang="en-US"/>
    </a:defPPr>
    <a:lvl1pPr marL="0" algn="l" defTabSz="457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6" algn="l" defTabSz="457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91" algn="l" defTabSz="457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37" algn="l" defTabSz="457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83" algn="l" defTabSz="457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229" algn="l" defTabSz="457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74" algn="l" defTabSz="457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720" algn="l" defTabSz="457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66" algn="l" defTabSz="457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73">
          <p15:clr>
            <a:srgbClr val="A4A3A4"/>
          </p15:clr>
        </p15:guide>
        <p15:guide id="2" pos="90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B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94660"/>
  </p:normalViewPr>
  <p:slideViewPr>
    <p:cSldViewPr snapToGrid="0">
      <p:cViewPr>
        <p:scale>
          <a:sx n="30" d="100"/>
          <a:sy n="30" d="100"/>
        </p:scale>
        <p:origin x="907" y="-2189"/>
      </p:cViewPr>
      <p:guideLst>
        <p:guide orient="horz" pos="12473"/>
        <p:guide pos="90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tableStyles" Target="tableStyle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2E380-0A31-46A1-A656-C972281AADE1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2208213" y="1243013"/>
            <a:ext cx="2441575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48FDA3-DB22-48E9-A7CD-0F8E8126A37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 sldNum="0" hdr="0" ftr="0"/>
  <p:notesStyle>
    <a:lvl1pPr marL="0" algn="l" defTabSz="9144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46" algn="l" defTabSz="9144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91" algn="l" defTabSz="9144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737" algn="l" defTabSz="9144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983" algn="l" defTabSz="9144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229" algn="l" defTabSz="9144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474" algn="l" defTabSz="9144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720" algn="l" defTabSz="9144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966" algn="l" defTabSz="9144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2208069" y="1243013"/>
            <a:ext cx="2441863" cy="3357562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3DFE125B-CF26-4F62-8201-F65BA4ADD2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2160271" y="6481646"/>
            <a:ext cx="24483060" cy="13788390"/>
          </a:xfrm>
        </p:spPr>
        <p:txBody>
          <a:bodyPr anchor="b"/>
          <a:lstStyle>
            <a:lvl1pPr algn="ctr">
              <a:defRPr sz="189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3600451" y="20801769"/>
            <a:ext cx="21602700" cy="9562026"/>
          </a:xfrm>
        </p:spPr>
        <p:txBody>
          <a:bodyPr/>
          <a:lstStyle>
            <a:lvl1pPr marL="0" indent="0" algn="ctr">
              <a:buNone/>
              <a:defRPr sz="7600"/>
            </a:lvl1pPr>
            <a:lvl2pPr marL="1440187" indent="0" algn="ctr">
              <a:buNone/>
              <a:defRPr sz="6300"/>
            </a:lvl2pPr>
            <a:lvl3pPr marL="2880374" indent="0" algn="ctr">
              <a:buNone/>
              <a:defRPr sz="5700"/>
            </a:lvl3pPr>
            <a:lvl4pPr marL="4320561" indent="0" algn="ctr">
              <a:buNone/>
              <a:defRPr sz="5000"/>
            </a:lvl4pPr>
            <a:lvl5pPr marL="5760747" indent="0" algn="ctr">
              <a:buNone/>
              <a:defRPr sz="5000"/>
            </a:lvl5pPr>
            <a:lvl6pPr marL="7200934" indent="0" algn="ctr">
              <a:buNone/>
              <a:defRPr sz="5000"/>
            </a:lvl6pPr>
            <a:lvl7pPr marL="8641121" indent="0" algn="ctr">
              <a:buNone/>
              <a:defRPr sz="5000"/>
            </a:lvl7pPr>
            <a:lvl8pPr marL="10081308" indent="0" algn="ctr">
              <a:buNone/>
              <a:defRPr sz="5000"/>
            </a:lvl8pPr>
            <a:lvl9pPr marL="11521495" indent="0" algn="ctr">
              <a:buNone/>
              <a:defRPr sz="5000"/>
            </a:lvl9pPr>
          </a:lstStyle>
          <a:p>
            <a:pPr lvl="0"/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2305BCE-BBEE-4965-9E9E-2564DCB58A71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E4A1C9C-8983-4219-B59D-D0ADF34F50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2305BCE-BBEE-4965-9E9E-2564DCB58A71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E4A1C9C-8983-4219-B59D-D0ADF34F50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EditPoints="1"/>
          </p:cNvSpPr>
          <p:nvPr>
            <p:ph type="title" orient="vert"/>
          </p:nvPr>
        </p:nvSpPr>
        <p:spPr>
          <a:xfrm>
            <a:off x="20612578" y="2108597"/>
            <a:ext cx="6210777" cy="3356336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>
          <a:xfrm>
            <a:off x="1980249" y="2108597"/>
            <a:ext cx="18272284" cy="3356336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2305BCE-BBEE-4965-9E9E-2564DCB58A71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E4A1C9C-8983-4219-B59D-D0ADF34F50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2305BCE-BBEE-4965-9E9E-2564DCB58A71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E4A1C9C-8983-4219-B59D-D0ADF34F50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965247" y="9873747"/>
            <a:ext cx="24843105" cy="16474556"/>
          </a:xfrm>
        </p:spPr>
        <p:txBody>
          <a:bodyPr anchor="b"/>
          <a:lstStyle>
            <a:lvl1pPr>
              <a:defRPr sz="189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1965247" y="26504158"/>
            <a:ext cx="24843105" cy="8663580"/>
          </a:xfrm>
        </p:spPr>
        <p:txBody>
          <a:bodyPr/>
          <a:lstStyle>
            <a:lvl1pPr marL="0" indent="0">
              <a:buNone/>
              <a:defRPr sz="7600">
                <a:solidFill>
                  <a:schemeClr val="tx1"/>
                </a:solidFill>
              </a:defRPr>
            </a:lvl1pPr>
            <a:lvl2pPr marL="1440187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2pPr>
            <a:lvl3pPr marL="2880374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3pPr>
            <a:lvl4pPr marL="4320561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4pPr>
            <a:lvl5pPr marL="5760747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5pPr>
            <a:lvl6pPr marL="7200934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6pPr>
            <a:lvl7pPr marL="8641121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7pPr>
            <a:lvl8pPr marL="10081308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8pPr>
            <a:lvl9pPr marL="11521495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2305BCE-BBEE-4965-9E9E-2564DCB58A71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E4A1C9C-8983-4219-B59D-D0ADF34F50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sz="half" idx="1"/>
          </p:nvPr>
        </p:nvSpPr>
        <p:spPr>
          <a:xfrm>
            <a:off x="1980248" y="10542984"/>
            <a:ext cx="12241530" cy="2512897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14581823" y="10542984"/>
            <a:ext cx="12241530" cy="2512897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2305BCE-BBEE-4965-9E9E-2564DCB58A71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E4A1C9C-8983-4219-B59D-D0ADF34F50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983999" y="2108606"/>
            <a:ext cx="24843105" cy="765512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1984003" y="9708716"/>
            <a:ext cx="12185271" cy="4758092"/>
          </a:xfrm>
        </p:spPr>
        <p:txBody>
          <a:bodyPr anchor="b"/>
          <a:lstStyle>
            <a:lvl1pPr marL="0" indent="0">
              <a:buNone/>
              <a:defRPr sz="7600" b="1"/>
            </a:lvl1pPr>
            <a:lvl2pPr marL="1440187" indent="0">
              <a:buNone/>
              <a:defRPr sz="6300" b="1"/>
            </a:lvl2pPr>
            <a:lvl3pPr marL="2880374" indent="0">
              <a:buNone/>
              <a:defRPr sz="5700" b="1"/>
            </a:lvl3pPr>
            <a:lvl4pPr marL="4320561" indent="0">
              <a:buNone/>
              <a:defRPr sz="5000" b="1"/>
            </a:lvl4pPr>
            <a:lvl5pPr marL="5760747" indent="0">
              <a:buNone/>
              <a:defRPr sz="5000" b="1"/>
            </a:lvl5pPr>
            <a:lvl6pPr marL="7200934" indent="0">
              <a:buNone/>
              <a:defRPr sz="5000" b="1"/>
            </a:lvl6pPr>
            <a:lvl7pPr marL="8641121" indent="0">
              <a:buNone/>
              <a:defRPr sz="5000" b="1"/>
            </a:lvl7pPr>
            <a:lvl8pPr marL="10081308" indent="0">
              <a:buNone/>
              <a:defRPr sz="5000" b="1"/>
            </a:lvl8pPr>
            <a:lvl9pPr marL="11521495" indent="0">
              <a:buNone/>
              <a:defRPr sz="50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1984003" y="14466809"/>
            <a:ext cx="12185271" cy="212784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14581824" y="9708716"/>
            <a:ext cx="12245282" cy="4758092"/>
          </a:xfrm>
        </p:spPr>
        <p:txBody>
          <a:bodyPr anchor="b"/>
          <a:lstStyle>
            <a:lvl1pPr marL="0" indent="0">
              <a:buNone/>
              <a:defRPr sz="7600" b="1"/>
            </a:lvl1pPr>
            <a:lvl2pPr marL="1440187" indent="0">
              <a:buNone/>
              <a:defRPr sz="6300" b="1"/>
            </a:lvl2pPr>
            <a:lvl3pPr marL="2880374" indent="0">
              <a:buNone/>
              <a:defRPr sz="5700" b="1"/>
            </a:lvl3pPr>
            <a:lvl4pPr marL="4320561" indent="0">
              <a:buNone/>
              <a:defRPr sz="5000" b="1"/>
            </a:lvl4pPr>
            <a:lvl5pPr marL="5760747" indent="0">
              <a:buNone/>
              <a:defRPr sz="5000" b="1"/>
            </a:lvl5pPr>
            <a:lvl6pPr marL="7200934" indent="0">
              <a:buNone/>
              <a:defRPr sz="5000" b="1"/>
            </a:lvl6pPr>
            <a:lvl7pPr marL="8641121" indent="0">
              <a:buNone/>
              <a:defRPr sz="5000" b="1"/>
            </a:lvl7pPr>
            <a:lvl8pPr marL="10081308" indent="0">
              <a:buNone/>
              <a:defRPr sz="5000" b="1"/>
            </a:lvl8pPr>
            <a:lvl9pPr marL="11521495" indent="0">
              <a:buNone/>
              <a:defRPr sz="50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 noEditPoints="1"/>
          </p:cNvSpPr>
          <p:nvPr>
            <p:ph sz="quarter" idx="4"/>
          </p:nvPr>
        </p:nvSpPr>
        <p:spPr>
          <a:xfrm>
            <a:off x="14581824" y="14466809"/>
            <a:ext cx="12245282" cy="212784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2305BCE-BBEE-4965-9E9E-2564DCB58A71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8" name="Footer Placeholder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E4A1C9C-8983-4219-B59D-D0ADF34F50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2305BCE-BBEE-4965-9E9E-2564DCB58A71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4" name="Footer Placeholder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E4A1C9C-8983-4219-B59D-D0ADF34F50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2305BCE-BBEE-4965-9E9E-2564DCB58A71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3" name="Footer Placeholder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E4A1C9C-8983-4219-B59D-D0ADF34F50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983999" y="2640330"/>
            <a:ext cx="9289911" cy="9241155"/>
          </a:xfrm>
        </p:spPr>
        <p:txBody>
          <a:bodyPr anchor="b"/>
          <a:lstStyle>
            <a:lvl1pPr>
              <a:defRPr sz="101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12245282" y="5702389"/>
            <a:ext cx="14581822" cy="28145184"/>
          </a:xfrm>
        </p:spPr>
        <p:txBody>
          <a:bodyPr/>
          <a:lstStyle>
            <a:lvl1pPr>
              <a:defRPr sz="10100"/>
            </a:lvl1pPr>
            <a:lvl2pPr>
              <a:defRPr sz="8800"/>
            </a:lvl2pPr>
            <a:lvl3pPr>
              <a:defRPr sz="76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1983999" y="11881484"/>
            <a:ext cx="9289911" cy="22011921"/>
          </a:xfrm>
        </p:spPr>
        <p:txBody>
          <a:bodyPr/>
          <a:lstStyle>
            <a:lvl1pPr marL="0" indent="0">
              <a:buNone/>
              <a:defRPr sz="5000"/>
            </a:lvl1pPr>
            <a:lvl2pPr marL="1440187" indent="0">
              <a:buNone/>
              <a:defRPr sz="4400"/>
            </a:lvl2pPr>
            <a:lvl3pPr marL="2880374" indent="0">
              <a:buNone/>
              <a:defRPr sz="3800"/>
            </a:lvl3pPr>
            <a:lvl4pPr marL="4320561" indent="0">
              <a:buNone/>
              <a:defRPr sz="3200"/>
            </a:lvl4pPr>
            <a:lvl5pPr marL="5760747" indent="0">
              <a:buNone/>
              <a:defRPr sz="3200"/>
            </a:lvl5pPr>
            <a:lvl6pPr marL="7200934" indent="0">
              <a:buNone/>
              <a:defRPr sz="3200"/>
            </a:lvl6pPr>
            <a:lvl7pPr marL="8641121" indent="0">
              <a:buNone/>
              <a:defRPr sz="3200"/>
            </a:lvl7pPr>
            <a:lvl8pPr marL="10081308" indent="0">
              <a:buNone/>
              <a:defRPr sz="3200"/>
            </a:lvl8pPr>
            <a:lvl9pPr marL="11521495" indent="0">
              <a:buNone/>
              <a:defRPr sz="3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2305BCE-BBEE-4965-9E9E-2564DCB58A71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E4A1C9C-8983-4219-B59D-D0ADF34F50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983999" y="2640330"/>
            <a:ext cx="9289911" cy="9241155"/>
          </a:xfrm>
        </p:spPr>
        <p:txBody>
          <a:bodyPr anchor="b"/>
          <a:lstStyle>
            <a:lvl1pPr>
              <a:defRPr sz="101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 noEditPoints="1"/>
          </p:cNvSpPr>
          <p:nvPr>
            <p:ph type="pic" idx="1"/>
          </p:nvPr>
        </p:nvSpPr>
        <p:spPr>
          <a:xfrm>
            <a:off x="12245282" y="5702389"/>
            <a:ext cx="14581822" cy="28145184"/>
          </a:xfrm>
        </p:spPr>
        <p:txBody>
          <a:bodyPr anchor="t"/>
          <a:lstStyle>
            <a:lvl1pPr marL="0" indent="0">
              <a:buNone/>
              <a:defRPr sz="10100"/>
            </a:lvl1pPr>
            <a:lvl2pPr marL="1440187" indent="0">
              <a:buNone/>
              <a:defRPr sz="8800"/>
            </a:lvl2pPr>
            <a:lvl3pPr marL="2880374" indent="0">
              <a:buNone/>
              <a:defRPr sz="7600"/>
            </a:lvl3pPr>
            <a:lvl4pPr marL="4320561" indent="0">
              <a:buNone/>
              <a:defRPr sz="6300"/>
            </a:lvl4pPr>
            <a:lvl5pPr marL="5760747" indent="0">
              <a:buNone/>
              <a:defRPr sz="6300"/>
            </a:lvl5pPr>
            <a:lvl6pPr marL="7200934" indent="0">
              <a:buNone/>
              <a:defRPr sz="6300"/>
            </a:lvl6pPr>
            <a:lvl7pPr marL="8641121" indent="0">
              <a:buNone/>
              <a:defRPr sz="6300"/>
            </a:lvl7pPr>
            <a:lvl8pPr marL="10081308" indent="0">
              <a:buNone/>
              <a:defRPr sz="6300"/>
            </a:lvl8pPr>
            <a:lvl9pPr marL="11521495" indent="0">
              <a:buNone/>
              <a:defRPr sz="6300"/>
            </a:lvl9pPr>
          </a:lstStyle>
          <a:p>
            <a:pPr lv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1983999" y="11881484"/>
            <a:ext cx="9289911" cy="22011921"/>
          </a:xfrm>
        </p:spPr>
        <p:txBody>
          <a:bodyPr/>
          <a:lstStyle>
            <a:lvl1pPr marL="0" indent="0">
              <a:buNone/>
              <a:defRPr sz="5000"/>
            </a:lvl1pPr>
            <a:lvl2pPr marL="1440187" indent="0">
              <a:buNone/>
              <a:defRPr sz="4400"/>
            </a:lvl2pPr>
            <a:lvl3pPr marL="2880374" indent="0">
              <a:buNone/>
              <a:defRPr sz="3800"/>
            </a:lvl3pPr>
            <a:lvl4pPr marL="4320561" indent="0">
              <a:buNone/>
              <a:defRPr sz="3200"/>
            </a:lvl4pPr>
            <a:lvl5pPr marL="5760747" indent="0">
              <a:buNone/>
              <a:defRPr sz="3200"/>
            </a:lvl5pPr>
            <a:lvl6pPr marL="7200934" indent="0">
              <a:buNone/>
              <a:defRPr sz="3200"/>
            </a:lvl6pPr>
            <a:lvl7pPr marL="8641121" indent="0">
              <a:buNone/>
              <a:defRPr sz="3200"/>
            </a:lvl7pPr>
            <a:lvl8pPr marL="10081308" indent="0">
              <a:buNone/>
              <a:defRPr sz="3200"/>
            </a:lvl8pPr>
            <a:lvl9pPr marL="11521495" indent="0">
              <a:buNone/>
              <a:defRPr sz="3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2305BCE-BBEE-4965-9E9E-2564DCB58A71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E4A1C9C-8983-4219-B59D-D0ADF34F50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1980248" y="2108606"/>
            <a:ext cx="24843105" cy="7655126"/>
          </a:xfrm>
          <a:prstGeom prst="rect">
            <a:avLst/>
          </a:prstGeom>
        </p:spPr>
        <p:txBody>
          <a:bodyPr vert="horz" lIns="91449" tIns="45725" rIns="91449" bIns="45725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1980248" y="10542984"/>
            <a:ext cx="24843105" cy="25128977"/>
          </a:xfrm>
          <a:prstGeom prst="rect">
            <a:avLst/>
          </a:prstGeom>
        </p:spPr>
        <p:txBody>
          <a:bodyPr vert="horz" lIns="91449" tIns="45725" rIns="91449" bIns="4572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2"/>
          </p:nvPr>
        </p:nvSpPr>
        <p:spPr>
          <a:xfrm>
            <a:off x="1980247" y="36707930"/>
            <a:ext cx="6480810" cy="2108597"/>
          </a:xfrm>
          <a:prstGeom prst="rect">
            <a:avLst/>
          </a:prstGeom>
        </p:spPr>
        <p:txBody>
          <a:bodyPr vert="horz" lIns="91449" tIns="45725" rIns="91449" bIns="45725" rtlCol="0" anchor="ctr"/>
          <a:lstStyle>
            <a:lvl1pPr algn="l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05BCE-BBEE-4965-9E9E-2564DCB58A71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3"/>
          </p:nvPr>
        </p:nvSpPr>
        <p:spPr>
          <a:xfrm>
            <a:off x="9541193" y="36707930"/>
            <a:ext cx="9721215" cy="2108597"/>
          </a:xfrm>
          <a:prstGeom prst="rect">
            <a:avLst/>
          </a:prstGeom>
        </p:spPr>
        <p:txBody>
          <a:bodyPr vert="horz" lIns="91449" tIns="45725" rIns="91449" bIns="45725" rtlCol="0" anchor="ctr"/>
          <a:lstStyle>
            <a:lvl1pPr algn="ctr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4"/>
          </p:nvPr>
        </p:nvSpPr>
        <p:spPr>
          <a:xfrm>
            <a:off x="20342543" y="36707930"/>
            <a:ext cx="6480810" cy="2108597"/>
          </a:xfrm>
          <a:prstGeom prst="rect">
            <a:avLst/>
          </a:prstGeom>
        </p:spPr>
        <p:txBody>
          <a:bodyPr vert="horz" lIns="91449" tIns="45725" rIns="91449" bIns="45725" rtlCol="0" anchor="ctr"/>
          <a:lstStyle>
            <a:lvl1pPr algn="r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A1C9C-8983-4219-B59D-D0ADF34F50A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sldNum="0" hdr="0" ftr="0"/>
  <p:txStyles>
    <p:titleStyle>
      <a:lvl1pPr algn="l" defTabSz="2880374" rtl="0" eaLnBrk="1" latinLnBrk="0" hangingPunct="1">
        <a:lnSpc>
          <a:spcPct val="90000"/>
        </a:lnSpc>
        <a:spcBef>
          <a:spcPct val="0"/>
        </a:spcBef>
        <a:buNone/>
        <a:defRPr sz="1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93" indent="-720093" algn="l" defTabSz="2880374" rtl="0" eaLnBrk="1" latinLnBrk="0" hangingPunct="1">
        <a:lnSpc>
          <a:spcPct val="90000"/>
        </a:lnSpc>
        <a:spcBef>
          <a:spcPts val="3150"/>
        </a:spcBef>
        <a:buFont typeface="Arial" pitchFamily="34" charset="0" panose="020B0604020202020204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80" indent="-720093" algn="l" defTabSz="2880374" rtl="0" eaLnBrk="1" latinLnBrk="0" hangingPunct="1">
        <a:lnSpc>
          <a:spcPct val="90000"/>
        </a:lnSpc>
        <a:spcBef>
          <a:spcPts val="1575"/>
        </a:spcBef>
        <a:buFont typeface="Arial" pitchFamily="34" charset="0" panose="020B0604020202020204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467" indent="-720093" algn="l" defTabSz="2880374" rtl="0" eaLnBrk="1" latinLnBrk="0" hangingPunct="1">
        <a:lnSpc>
          <a:spcPct val="90000"/>
        </a:lnSpc>
        <a:spcBef>
          <a:spcPts val="1575"/>
        </a:spcBef>
        <a:buFont typeface="Arial" pitchFamily="34" charset="0" panose="020B0604020202020204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3pPr>
      <a:lvl4pPr marL="5040654" indent="-720093" algn="l" defTabSz="2880374" rtl="0" eaLnBrk="1" latinLnBrk="0" hangingPunct="1">
        <a:lnSpc>
          <a:spcPct val="90000"/>
        </a:lnSpc>
        <a:spcBef>
          <a:spcPts val="1575"/>
        </a:spcBef>
        <a:buFont typeface="Arial" pitchFamily="34" charset="0" panose="020B0604020202020204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4pPr>
      <a:lvl5pPr marL="6480841" indent="-720093" algn="l" defTabSz="2880374" rtl="0" eaLnBrk="1" latinLnBrk="0" hangingPunct="1">
        <a:lnSpc>
          <a:spcPct val="90000"/>
        </a:lnSpc>
        <a:spcBef>
          <a:spcPts val="1575"/>
        </a:spcBef>
        <a:buFont typeface="Arial" pitchFamily="34" charset="0" panose="020B0604020202020204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5pPr>
      <a:lvl6pPr marL="7921028" indent="-720093" algn="l" defTabSz="2880374" rtl="0" eaLnBrk="1" latinLnBrk="0" hangingPunct="1">
        <a:lnSpc>
          <a:spcPct val="90000"/>
        </a:lnSpc>
        <a:spcBef>
          <a:spcPts val="1575"/>
        </a:spcBef>
        <a:buFont typeface="Arial" pitchFamily="34" charset="0" panose="020B0604020202020204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6pPr>
      <a:lvl7pPr marL="9361214" indent="-720093" algn="l" defTabSz="2880374" rtl="0" eaLnBrk="1" latinLnBrk="0" hangingPunct="1">
        <a:lnSpc>
          <a:spcPct val="90000"/>
        </a:lnSpc>
        <a:spcBef>
          <a:spcPts val="1575"/>
        </a:spcBef>
        <a:buFont typeface="Arial" pitchFamily="34" charset="0" panose="020B0604020202020204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1401" indent="-720093" algn="l" defTabSz="2880374" rtl="0" eaLnBrk="1" latinLnBrk="0" hangingPunct="1">
        <a:lnSpc>
          <a:spcPct val="90000"/>
        </a:lnSpc>
        <a:spcBef>
          <a:spcPts val="1575"/>
        </a:spcBef>
        <a:buFont typeface="Arial" pitchFamily="34" charset="0" panose="020B0604020202020204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8pPr>
      <a:lvl9pPr marL="12241588" indent="-720093" algn="l" defTabSz="2880374" rtl="0" eaLnBrk="1" latinLnBrk="0" hangingPunct="1">
        <a:lnSpc>
          <a:spcPct val="90000"/>
        </a:lnSpc>
        <a:spcBef>
          <a:spcPts val="1575"/>
        </a:spcBef>
        <a:buFont typeface="Arial" pitchFamily="34" charset="0" panose="020B0604020202020204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374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440187" algn="l" defTabSz="2880374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2pPr>
      <a:lvl3pPr marL="2880374" algn="l" defTabSz="2880374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561" algn="l" defTabSz="2880374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4pPr>
      <a:lvl5pPr marL="5760747" algn="l" defTabSz="2880374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5pPr>
      <a:lvl6pPr marL="7200934" algn="l" defTabSz="2880374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6pPr>
      <a:lvl7pPr marL="8641121" algn="l" defTabSz="2880374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7pPr>
      <a:lvl8pPr marL="10081308" algn="l" defTabSz="2880374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8pPr>
      <a:lvl9pPr marL="11521495" algn="l" defTabSz="2880374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10" Type="http://schemas.openxmlformats.org/officeDocument/2006/relationships/image" Target="../media/image8.jpe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9.jpeg"/><Relationship Id="rId17" Type="http://schemas.openxmlformats.org/officeDocument/2006/relationships/image" Target="../media/image10.jpeg"/><Relationship Id="rId18" Type="http://schemas.openxmlformats.org/officeDocument/2006/relationships/image" Target="../media/image11.png"/><Relationship Id="rId19" Type="http://schemas.openxmlformats.org/officeDocument/2006/relationships/image" Target="../media/image12.jpeg"/><Relationship Id="rId2" Type="http://schemas.openxmlformats.org/officeDocument/2006/relationships/image" Target="../media/image2.png"/><Relationship Id="rId20" Type="http://schemas.openxmlformats.org/officeDocument/2006/relationships/image" Target="../media/image7.png"/><Relationship Id="rId21" Type="http://schemas.openxmlformats.org/officeDocument/2006/relationships/slideLayout" Target="../slideLayouts/slideLayout1.xml"/><Relationship Id="rId2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5.jpeg"/><Relationship Id="rId7" Type="http://schemas.openxmlformats.org/officeDocument/2006/relationships/image" Target="../media/image8.png"/><Relationship Id="rId8" Type="http://schemas.openxmlformats.org/officeDocument/2006/relationships/image" Target="../media/image6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00086" y="4039276"/>
            <a:ext cx="10439999" cy="3725774"/>
            <a:chOff x="200086" y="4039276"/>
            <a:chExt cx="10439999" cy="3725774"/>
          </a:xfrm>
        </p:grpSpPr>
        <p:pic>
          <p:nvPicPr>
            <p:cNvPr id="1167" name="Picture 143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200086" y="4039276"/>
              <a:ext cx="10439999" cy="3725774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8825110" y="7066629"/>
              <a:ext cx="14262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GQ</a:t>
              </a:r>
              <a:endParaRPr lang="en-US" sz="2000" b="1" dirty="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5182968" y="5105098"/>
              <a:ext cx="2419531" cy="58477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G</a:t>
              </a:r>
              <a:r>
                <a:rPr lang="ru-RU" sz="3200" b="1" dirty="0"/>
                <a:t>-тетрада</a:t>
              </a:r>
              <a:endParaRPr lang="en-US" b="1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801800" y="93880"/>
            <a:ext cx="25200000" cy="1906471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ru-RU" sz="6000" b="1" dirty="0">
                <a:latin typeface="Times New Roman" pitchFamily="18" charset="0" panose="02020603050405020304"/>
                <a:cs typeface="Times New Roman" pitchFamily="18" charset="0" panose="02020603050405020304"/>
              </a:rPr>
              <a:t>Роль </a:t>
            </a:r>
            <a:r>
              <a:rPr lang="ru-RU" sz="6000" b="1" dirty="0" err="1">
                <a:latin typeface="Times New Roman" pitchFamily="18" charset="0" panose="02020603050405020304"/>
                <a:cs typeface="Times New Roman" pitchFamily="18" charset="0" panose="02020603050405020304"/>
              </a:rPr>
              <a:t>хелатирования</a:t>
            </a:r>
            <a:r>
              <a:rPr lang="ru-RU" sz="6000" b="1" dirty="0">
                <a:latin typeface="Times New Roman" pitchFamily="18" charset="0" panose="02020603050405020304"/>
                <a:cs typeface="Times New Roman" pitchFamily="18" charset="0" panose="02020603050405020304"/>
              </a:rPr>
              <a:t> катионов металлов в сборке G-квадруплекса biG3T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0155" y="7792544"/>
            <a:ext cx="10219844" cy="4008378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marL="27032" marR="10813" algn="just">
              <a:lnSpc>
                <a:spcPct val="100600"/>
              </a:lnSpc>
            </a:pPr>
            <a:r>
              <a:rPr lang="ru-RU" sz="3200" dirty="0">
                <a:latin typeface="Times New Roman" pitchFamily="18" charset="0" panose="02020603050405020304"/>
                <a:ea typeface="Arial" pitchFamily="34" charset="0" panose="020B0604020202020204"/>
                <a:cs typeface="Times New Roman" pitchFamily="18" charset="0" panose="02020603050405020304"/>
                <a:sym typeface="Arial" pitchFamily="34" charset="0" panose="020B0604020202020204"/>
              </a:rPr>
              <a:t>G-квадруплексы (G</a:t>
            </a:r>
            <a:r>
              <a:rPr lang="en-US" sz="3200" dirty="0">
                <a:latin typeface="Times New Roman" pitchFamily="18" charset="0" panose="02020603050405020304"/>
                <a:ea typeface="Arial" pitchFamily="34" charset="0" panose="020B0604020202020204"/>
                <a:cs typeface="Times New Roman" pitchFamily="18" charset="0" panose="02020603050405020304"/>
                <a:sym typeface="Arial" pitchFamily="34" charset="0" panose="020B0604020202020204"/>
              </a:rPr>
              <a:t>Q</a:t>
            </a:r>
            <a:r>
              <a:rPr lang="ru-RU" sz="3200" dirty="0">
                <a:latin typeface="Times New Roman" pitchFamily="18" charset="0" panose="02020603050405020304"/>
                <a:ea typeface="Arial" pitchFamily="34" charset="0" panose="020B0604020202020204"/>
                <a:cs typeface="Times New Roman" pitchFamily="18" charset="0" panose="02020603050405020304"/>
                <a:sym typeface="Arial" pitchFamily="34" charset="0" panose="020B0604020202020204"/>
              </a:rPr>
              <a:t>) - неканоническая форма ДНК, которую могут образовывать нуклеиновые кислоты, содержание блоки </a:t>
            </a:r>
            <a:r>
              <a:rPr lang="ru-RU" sz="3200" dirty="0" err="1">
                <a:latin typeface="Times New Roman" pitchFamily="18" charset="0" panose="02020603050405020304"/>
                <a:ea typeface="Arial" pitchFamily="34" charset="0" panose="020B0604020202020204"/>
                <a:cs typeface="Times New Roman" pitchFamily="18" charset="0" panose="02020603050405020304"/>
                <a:sym typeface="Arial" pitchFamily="34" charset="0" panose="020B0604020202020204"/>
              </a:rPr>
              <a:t>гуаниновых</a:t>
            </a:r>
            <a:r>
              <a:rPr lang="ru-RU" sz="3200" dirty="0">
                <a:latin typeface="Times New Roman" pitchFamily="18" charset="0" panose="02020603050405020304"/>
                <a:ea typeface="Arial" pitchFamily="34" charset="0" panose="020B0604020202020204"/>
                <a:cs typeface="Times New Roman" pitchFamily="18" charset="0" panose="02020603050405020304"/>
                <a:sym typeface="Arial" pitchFamily="34" charset="0" panose="020B0604020202020204"/>
              </a:rPr>
              <a:t> повторов. Для стабилизации пространственной структуры G</a:t>
            </a:r>
            <a:r>
              <a:rPr lang="en-US" sz="3200" dirty="0">
                <a:latin typeface="Times New Roman" pitchFamily="18" charset="0" panose="02020603050405020304"/>
                <a:ea typeface="Arial" pitchFamily="34" charset="0" panose="020B0604020202020204"/>
                <a:cs typeface="Times New Roman" pitchFamily="18" charset="0" panose="02020603050405020304"/>
                <a:sym typeface="Arial" pitchFamily="34" charset="0" panose="020B0604020202020204"/>
              </a:rPr>
              <a:t>Q</a:t>
            </a:r>
            <a:r>
              <a:rPr lang="ru-RU" sz="3200" dirty="0">
                <a:latin typeface="Times New Roman" pitchFamily="18" charset="0" panose="02020603050405020304"/>
                <a:ea typeface="Arial" pitchFamily="34" charset="0" panose="020B0604020202020204"/>
                <a:cs typeface="Times New Roman" pitchFamily="18" charset="0" panose="02020603050405020304"/>
                <a:sym typeface="Arial" pitchFamily="34" charset="0" panose="020B0604020202020204"/>
              </a:rPr>
              <a:t> необходимо присутствие катионов металлов в среде </a:t>
            </a:r>
            <a:r>
              <a:rPr lang="en-US" sz="3200" dirty="0">
                <a:latin typeface="Times New Roman" pitchFamily="18" charset="0" panose="02020603050405020304"/>
                <a:ea typeface="Arial" pitchFamily="34" charset="0" panose="020B0604020202020204"/>
                <a:cs typeface="Times New Roman" pitchFamily="18" charset="0" panose="02020603050405020304"/>
                <a:sym typeface="Arial" pitchFamily="34" charset="0" panose="020B0604020202020204"/>
              </a:rPr>
              <a:t>[1,2]</a:t>
            </a:r>
            <a:endParaRPr lang="ru-RU" sz="3200" dirty="0">
              <a:latin typeface="Times New Roman" pitchFamily="18" charset="0" panose="02020603050405020304"/>
              <a:ea typeface="Arial" pitchFamily="34" charset="0" panose="020B0604020202020204"/>
              <a:cs typeface="Times New Roman" pitchFamily="18" charset="0" panose="02020603050405020304"/>
              <a:sym typeface="Arial" pitchFamily="34" charset="0" panose="020B0604020202020204"/>
            </a:endParaRPr>
          </a:p>
          <a:p>
            <a:pPr marL="27032" marR="10813" algn="just">
              <a:lnSpc>
                <a:spcPct val="100600"/>
              </a:lnSpc>
            </a:pPr>
            <a:r>
              <a:rPr lang="ru-RU" sz="3200" b="1" dirty="0">
                <a:latin typeface="Times New Roman" pitchFamily="18" charset="0" panose="02020603050405020304"/>
                <a:ea typeface="Arial" pitchFamily="34" charset="0" panose="020B0604020202020204"/>
                <a:cs typeface="Times New Roman" pitchFamily="18" charset="0" panose="02020603050405020304"/>
                <a:sym typeface="Arial" pitchFamily="34" charset="0" panose="020B0604020202020204"/>
              </a:rPr>
              <a:t>Цель работы</a:t>
            </a:r>
            <a:r>
              <a:rPr lang="en-US" sz="3200" dirty="0">
                <a:latin typeface="Times New Roman" pitchFamily="18" charset="0" panose="02020603050405020304"/>
                <a:ea typeface="Arial" pitchFamily="34" charset="0" panose="020B0604020202020204"/>
                <a:cs typeface="Times New Roman" pitchFamily="18" charset="0" panose="02020603050405020304"/>
                <a:sym typeface="Arial" pitchFamily="34" charset="0" panose="020B0604020202020204"/>
              </a:rPr>
              <a:t>: </a:t>
            </a:r>
            <a:r>
              <a:rPr lang="ru-RU" sz="3200" dirty="0">
                <a:latin typeface="Times New Roman" pitchFamily="18" charset="0" panose="02020603050405020304"/>
                <a:ea typeface="Arial" pitchFamily="34" charset="0" panose="020B0604020202020204"/>
                <a:cs typeface="Times New Roman" pitchFamily="18" charset="0" panose="02020603050405020304"/>
                <a:sym typeface="Arial" pitchFamily="34" charset="0" panose="020B0604020202020204"/>
              </a:rPr>
              <a:t>оценить эффективность сборки комплексов G</a:t>
            </a:r>
            <a:r>
              <a:rPr lang="en-US" sz="3200" dirty="0">
                <a:latin typeface="Times New Roman" pitchFamily="18" charset="0" panose="02020603050405020304"/>
                <a:ea typeface="Arial" pitchFamily="34" charset="0" panose="020B0604020202020204"/>
                <a:cs typeface="Times New Roman" pitchFamily="18" charset="0" panose="02020603050405020304"/>
                <a:sym typeface="Arial" pitchFamily="34" charset="0" panose="020B0604020202020204"/>
              </a:rPr>
              <a:t>Q</a:t>
            </a:r>
            <a:r>
              <a:rPr lang="ru-RU" sz="3200" dirty="0">
                <a:latin typeface="Times New Roman" pitchFamily="18" charset="0" panose="02020603050405020304"/>
                <a:ea typeface="Arial" pitchFamily="34" charset="0" panose="020B0604020202020204"/>
                <a:cs typeface="Times New Roman" pitchFamily="18" charset="0" panose="02020603050405020304"/>
                <a:sym typeface="Arial" pitchFamily="34" charset="0" panose="020B0604020202020204"/>
              </a:rPr>
              <a:t> biG3T с катионами щелочных металлов на примере лития (</a:t>
            </a:r>
            <a:r>
              <a:rPr lang="en-US" sz="3200" dirty="0">
                <a:latin typeface="Times New Roman" pitchFamily="18" charset="0" panose="02020603050405020304"/>
                <a:ea typeface="Arial" pitchFamily="34" charset="0" panose="020B0604020202020204"/>
                <a:cs typeface="Times New Roman" pitchFamily="18" charset="0" panose="02020603050405020304"/>
                <a:sym typeface="Arial" pitchFamily="34" charset="0" panose="020B0604020202020204"/>
              </a:rPr>
              <a:t>Li</a:t>
            </a:r>
            <a:r>
              <a:rPr lang="en-US" sz="3200" baseline="30000" dirty="0">
                <a:latin typeface="Times New Roman" pitchFamily="18" charset="0" panose="02020603050405020304"/>
                <a:ea typeface="Arial" pitchFamily="34" charset="0" panose="020B0604020202020204"/>
                <a:cs typeface="Times New Roman" pitchFamily="18" charset="0" panose="02020603050405020304"/>
                <a:sym typeface="Arial" pitchFamily="34" charset="0" panose="020B0604020202020204"/>
              </a:rPr>
              <a:t>+</a:t>
            </a:r>
            <a:r>
              <a:rPr lang="en-US" sz="3200" dirty="0">
                <a:latin typeface="Times New Roman" pitchFamily="18" charset="0" panose="02020603050405020304"/>
                <a:ea typeface="Arial" pitchFamily="34" charset="0" panose="020B0604020202020204"/>
                <a:cs typeface="Times New Roman" pitchFamily="18" charset="0" panose="02020603050405020304"/>
                <a:sym typeface="Arial" pitchFamily="34" charset="0" panose="020B0604020202020204"/>
              </a:rPr>
              <a:t>) </a:t>
            </a:r>
            <a:r>
              <a:rPr lang="ru-RU" sz="3200" dirty="0">
                <a:latin typeface="Times New Roman" pitchFamily="18" charset="0" panose="02020603050405020304"/>
                <a:ea typeface="Arial" pitchFamily="34" charset="0" panose="020B0604020202020204"/>
                <a:cs typeface="Times New Roman" pitchFamily="18" charset="0" panose="02020603050405020304"/>
                <a:sym typeface="Arial" pitchFamily="34" charset="0" panose="020B0604020202020204"/>
              </a:rPr>
              <a:t>и калия (</a:t>
            </a:r>
            <a:r>
              <a:rPr lang="en-US" sz="3200" dirty="0">
                <a:latin typeface="Times New Roman" pitchFamily="18" charset="0" panose="02020603050405020304"/>
                <a:ea typeface="Arial" pitchFamily="34" charset="0" panose="020B0604020202020204"/>
                <a:cs typeface="Times New Roman" pitchFamily="18" charset="0" panose="02020603050405020304"/>
                <a:sym typeface="Arial" pitchFamily="34" charset="0" panose="020B0604020202020204"/>
              </a:rPr>
              <a:t>K</a:t>
            </a:r>
            <a:r>
              <a:rPr lang="en-US" sz="3200" baseline="30000" dirty="0">
                <a:latin typeface="Times New Roman" pitchFamily="18" charset="0" panose="02020603050405020304"/>
                <a:ea typeface="Arial" pitchFamily="34" charset="0" panose="020B0604020202020204"/>
                <a:cs typeface="Times New Roman" pitchFamily="18" charset="0" panose="02020603050405020304"/>
                <a:sym typeface="Arial" pitchFamily="34" charset="0" panose="020B0604020202020204"/>
              </a:rPr>
              <a:t>+</a:t>
            </a:r>
            <a:r>
              <a:rPr lang="en-US" sz="3200" dirty="0">
                <a:latin typeface="Times New Roman" pitchFamily="18" charset="0" panose="02020603050405020304"/>
                <a:ea typeface="Arial" pitchFamily="34" charset="0" panose="020B0604020202020204"/>
                <a:cs typeface="Times New Roman" pitchFamily="18" charset="0" panose="02020603050405020304"/>
                <a:sym typeface="Arial" pitchFamily="34" charset="0" panose="020B0604020202020204"/>
              </a:rPr>
              <a:t>).</a:t>
            </a:r>
            <a:endParaRPr lang="ru-RU" sz="3200" dirty="0">
              <a:latin typeface="Times New Roman" pitchFamily="18" charset="0" panose="02020603050405020304"/>
              <a:ea typeface="Arial" pitchFamily="34" charset="0" panose="020B0604020202020204"/>
              <a:cs typeface="Times New Roman" pitchFamily="18" charset="0" panose="02020603050405020304"/>
              <a:sym typeface="Arial" pitchFamily="34" charset="0" panose="020B060402020202020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36984" y="1849222"/>
            <a:ext cx="25640411" cy="1729103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ru-RU" sz="3600" b="1" i="1" u="sng" dirty="0">
                <a:latin typeface="Times New Roman" pitchFamily="18" charset="0" panose="02020603050405020304"/>
                <a:cs typeface="Times New Roman" pitchFamily="18" charset="0" panose="02020603050405020304"/>
              </a:rPr>
              <a:t>Мавров Д.И.</a:t>
            </a:r>
            <a:r>
              <a:rPr lang="ru-RU" sz="3600" b="1" i="1" dirty="0">
                <a:latin typeface="Times New Roman" pitchFamily="18" charset="0" panose="02020603050405020304"/>
                <a:cs typeface="Times New Roman" pitchFamily="18" charset="0" panose="02020603050405020304"/>
              </a:rPr>
              <a:t>, Моисеенко В.Л., Антипова О.М., Копылов А.М.</a:t>
            </a:r>
            <a:endParaRPr lang="ru-RU" sz="3600" baseline="30000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pPr algn="ctr"/>
            <a:r>
              <a:rPr lang="ru-RU" sz="36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студент 1 курса, Московский государственный университет имени М.В. Ломоносова, химический факультет, Москва</a:t>
            </a:r>
          </a:p>
          <a:p>
            <a:pPr algn="ctr"/>
            <a:r>
              <a:rPr lang="en-US" sz="36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E-mail: dm.mavrov@gmail.com</a:t>
            </a:r>
            <a:endParaRPr lang="ru-RU" sz="3600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7474" y="3528451"/>
            <a:ext cx="9720000" cy="692507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ru-RU" sz="3900" b="1" dirty="0">
                <a:latin typeface="Times New Roman" pitchFamily="18" charset="0" panose="02020603050405020304"/>
                <a:cs typeface="Times New Roman" pitchFamily="18" charset="0" panose="02020603050405020304"/>
              </a:rPr>
              <a:t>Введение</a:t>
            </a:r>
          </a:p>
        </p:txBody>
      </p:sp>
      <p:sp>
        <p:nvSpPr>
          <p:cNvPr id="93" name="Google Shape;74;p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8031" y="36828915"/>
            <a:ext cx="16996969" cy="2777961"/>
          </a:xfrm>
          <a:prstGeom prst="rect">
            <a:avLst/>
          </a:prstGeom>
          <a:blipFill>
            <a:blip r:embed="rId2"/>
            <a:srcRect l="0" t="0" r="0" b="0"/>
            <a:stretch>
              <a:fillRect l="-1434" t="-1316" r="-1506" b="-8333"/>
            </a:stretch>
          </a:blipFill>
          <a:ln>
            <a:noFill/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159999" y="3528450"/>
            <a:ext cx="1447268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900" b="1" dirty="0">
                <a:latin typeface="Times New Roman" pitchFamily="18" charset="0" panose="02020603050405020304"/>
                <a:cs typeface="Times New Roman" pitchFamily="18" charset="0" panose="02020603050405020304"/>
              </a:rPr>
              <a:t>Методы</a:t>
            </a:r>
          </a:p>
          <a:p>
            <a:pPr algn="ctr"/>
            <a:endParaRPr lang="ru-RU" sz="3900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  <p:cxnSp>
        <p:nvCxnSpPr>
          <p:cNvPr id="96" name="Прямая соединительная линия 95"/>
          <p:cNvCxnSpPr/>
          <p:nvPr/>
        </p:nvCxnSpPr>
        <p:spPr>
          <a:xfrm>
            <a:off x="148031" y="36748291"/>
            <a:ext cx="16996969" cy="70094"/>
          </a:xfrm>
          <a:prstGeom prst="line">
            <a:avLst/>
          </a:prstGeom>
          <a:ln w="66675">
            <a:solidFill>
              <a:srgbClr val="00AC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7768196" y="36164700"/>
            <a:ext cx="2871889" cy="720000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r>
              <a:rPr lang="ru-RU" sz="3900" b="1" dirty="0">
                <a:latin typeface="Times New Roman" pitchFamily="18" charset="0" panose="02020603050405020304"/>
                <a:cs typeface="Times New Roman" pitchFamily="18" charset="0" panose="02020603050405020304"/>
              </a:rPr>
              <a:t>Выводы</a:t>
            </a:r>
          </a:p>
        </p:txBody>
      </p:sp>
      <p:cxnSp>
        <p:nvCxnSpPr>
          <p:cNvPr id="108" name="Прямая соединительная линия 107"/>
          <p:cNvCxnSpPr/>
          <p:nvPr/>
        </p:nvCxnSpPr>
        <p:spPr>
          <a:xfrm>
            <a:off x="720000" y="4248450"/>
            <a:ext cx="9720000" cy="0"/>
          </a:xfrm>
          <a:prstGeom prst="line">
            <a:avLst/>
          </a:prstGeom>
          <a:ln w="66675">
            <a:solidFill>
              <a:srgbClr val="00AC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11160000" y="4248450"/>
            <a:ext cx="16920000" cy="0"/>
          </a:xfrm>
          <a:prstGeom prst="line">
            <a:avLst/>
          </a:prstGeom>
          <a:ln w="66675">
            <a:solidFill>
              <a:srgbClr val="00AC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9" name="Таблица 158"/>
          <p:cNvGraphicFramePr>
            <a:graphicFrameLocks noGrp="1"/>
          </p:cNvGraphicFramePr>
          <p:nvPr/>
        </p:nvGraphicFramePr>
        <p:xfrm>
          <a:off x="710462" y="13009739"/>
          <a:ext cx="9707012" cy="1841980"/>
        </p:xfrm>
        <a:graphic>
          <a:graphicData uri="http://schemas.openxmlformats.org/drawingml/2006/table">
            <a:tbl>
              <a:tblPr firstRow="1" bandCol="1">
                <a:tableStyleId>{5940675A-B579-460E-94D1-54222C63F5DA}</a:tableStyleId>
              </a:tblPr>
              <a:tblGrid>
                <a:gridCol w="1363112"/>
                <a:gridCol w="6057900"/>
                <a:gridCol w="2286000"/>
              </a:tblGrid>
              <a:tr h="456437">
                <a:tc>
                  <a:txBody>
                    <a:bodyPr anchor="ctr"/>
                    <a:lstStyle/>
                    <a:p>
                      <a:pPr algn="ctr"/>
                      <a:r>
                        <a:rPr lang="en-US" sz="3400" b="1" dirty="0"/>
                        <a:t>GQ</a:t>
                      </a:r>
                      <a:endParaRPr lang="en-US" sz="3400" b="1" dirty="0">
                        <a:latin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anchor="ctr"/>
                </a:tc>
                <a:tc>
                  <a:txBody>
                    <a:bodyPr anchor="ctr"/>
                    <a:lstStyle/>
                    <a:p>
                      <a:pPr algn="ctr"/>
                      <a:r>
                        <a:rPr lang="ru-RU" sz="3400" b="1" dirty="0"/>
                        <a:t>Последовательность</a:t>
                      </a:r>
                      <a:endParaRPr lang="en-US" sz="3400" b="1" dirty="0">
                        <a:latin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anchor="ctr"/>
                </a:tc>
                <a:tc>
                  <a:txBody>
                    <a:bodyPr anchor="ctr"/>
                    <a:lstStyle/>
                    <a:p>
                      <a:pPr algn="ctr"/>
                      <a:r>
                        <a:rPr lang="en-US" sz="3400" b="1" dirty="0"/>
                        <a:t>М, г/</a:t>
                      </a:r>
                      <a:r>
                        <a:rPr lang="en-US" sz="3400" b="1" dirty="0" err="1"/>
                        <a:t>моль</a:t>
                      </a:r>
                      <a:endParaRPr lang="en-US" sz="3400" b="1" dirty="0">
                        <a:latin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anchor="ctr"/>
                </a:tc>
              </a:tr>
              <a:tr h="1232380">
                <a:tc>
                  <a:txBody>
                    <a:bodyPr anchor="ctr"/>
                    <a:lstStyle/>
                    <a:p>
                      <a:pPr algn="ctr"/>
                      <a:r>
                        <a:rPr lang="en-US" sz="3400"/>
                        <a:t>biG3T</a:t>
                      </a:r>
                      <a:endParaRPr lang="en-US" sz="3400">
                        <a:latin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anchor="ctr"/>
                </a:tc>
                <a:tc>
                  <a:txBody>
                    <a:bodyPr anchor="ctr"/>
                    <a:lstStyle/>
                    <a:p>
                      <a:pPr algn="ctr"/>
                      <a:r>
                        <a:rPr lang="en-US" sz="3400" dirty="0"/>
                        <a:t>5′-GGGTGGGTGGGTGGGTT</a:t>
                      </a:r>
                    </a:p>
                    <a:p>
                      <a:pPr algn="ctr"/>
                      <a:r>
                        <a:rPr lang="en-US" sz="3400" dirty="0"/>
                        <a:t>TGGGTGGGTGGGTGGGTG-3′</a:t>
                      </a:r>
                      <a:endParaRPr lang="en-US" sz="3400" dirty="0">
                        <a:latin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anchor="ctr"/>
                </a:tc>
                <a:tc>
                  <a:txBody>
                    <a:bodyPr anchor="ctr"/>
                    <a:lstStyle/>
                    <a:p>
                      <a:pPr algn="ctr"/>
                      <a:r>
                        <a:rPr lang="en-US" sz="3400" dirty="0"/>
                        <a:t>1</a:t>
                      </a:r>
                      <a:r>
                        <a:rPr lang="ru-RU" sz="3400" dirty="0"/>
                        <a:t>0576</a:t>
                      </a:r>
                      <a:r>
                        <a:rPr lang="en-US" sz="3400" dirty="0"/>
                        <a:t>,</a:t>
                      </a:r>
                      <a:r>
                        <a:rPr lang="ru-RU" sz="3400" dirty="0"/>
                        <a:t>8</a:t>
                      </a:r>
                      <a:endParaRPr lang="en-US" sz="3400" dirty="0">
                        <a:latin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61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8030" y="477313"/>
            <a:ext cx="2597463" cy="2490047"/>
          </a:xfrm>
          <a:prstGeom prst="rect">
            <a:avLst/>
          </a:prstGeom>
        </p:spPr>
      </p:pic>
      <p:sp>
        <p:nvSpPr>
          <p:cNvPr id="163" name="TextBox 162"/>
          <p:cNvSpPr txBox="1"/>
          <p:nvPr/>
        </p:nvSpPr>
        <p:spPr>
          <a:xfrm>
            <a:off x="220155" y="14979479"/>
            <a:ext cx="10791803" cy="35394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b="0" i="0" u="none" strike="noStrike" dirty="0">
                <a:solidFill>
                  <a:srgbClr val="000000"/>
                </a:solidFill>
                <a:effectLst/>
                <a:latin typeface="Times New Roman" pitchFamily="18" charset="0" panose="02020603050405020304"/>
              </a:rPr>
              <a:t>Исследуемый в работе biG3T - 33-звенный </a:t>
            </a:r>
            <a:r>
              <a:rPr lang="ru-RU" sz="3200" b="0" i="0" u="none" strike="noStrike" dirty="0" err="1">
                <a:solidFill>
                  <a:srgbClr val="000000"/>
                </a:solidFill>
                <a:effectLst/>
                <a:latin typeface="Times New Roman" pitchFamily="18" charset="0" panose="02020603050405020304"/>
              </a:rPr>
              <a:t>олигонуклеотид</a:t>
            </a:r>
            <a:r>
              <a:rPr lang="ru-RU" sz="3200" b="0" i="0" u="none" strike="noStrike" dirty="0">
                <a:solidFill>
                  <a:srgbClr val="000000"/>
                </a:solidFill>
                <a:effectLst/>
                <a:latin typeface="Times New Roman" pitchFamily="18" charset="0" panose="02020603050405020304"/>
              </a:rPr>
              <a:t>, предположительно образующий параллельную структуру с двумя 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 panose="02020603050405020304"/>
              </a:rPr>
              <a:t>G-квадруплексами </a:t>
            </a:r>
          </a:p>
          <a:p>
            <a:pPr algn="just"/>
            <a:r>
              <a:rPr lang="ru-RU" sz="3200" b="1" dirty="0">
                <a:solidFill>
                  <a:srgbClr val="000000"/>
                </a:solidFill>
                <a:latin typeface="Times New Roman" pitchFamily="18" charset="0" panose="02020603050405020304"/>
              </a:rPr>
              <a:t>Составы используемых буферных растворов:</a:t>
            </a:r>
          </a:p>
          <a:p>
            <a:r>
              <a:rPr lang="en-US" sz="3200" dirty="0" err="1">
                <a:solidFill>
                  <a:srgbClr val="000000"/>
                </a:solidFill>
                <a:latin typeface="Times New Roman" pitchFamily="18" charset="0" panose="02020603050405020304"/>
              </a:rPr>
              <a:t>Буфер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 panose="02020603050405020304"/>
              </a:rPr>
              <a:t> 1: C(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 panose="02020603050405020304"/>
              </a:rPr>
              <a:t>Трис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 panose="02020603050405020304"/>
              </a:rPr>
              <a:t>–HCl) = 20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 panose="02020603050405020304"/>
              </a:rPr>
              <a:t>мМ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 panose="02020603050405020304"/>
              </a:rPr>
              <a:t>, C(NaCl) = 140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 panose="02020603050405020304"/>
              </a:rPr>
              <a:t>мМ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 panose="02020603050405020304"/>
              </a:rPr>
              <a:t>, 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 panose="02020603050405020304"/>
              </a:rPr>
              <a:t>С(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 panose="02020603050405020304"/>
              </a:rPr>
              <a:t>KCl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 panose="02020603050405020304"/>
              </a:rPr>
              <a:t>) = 10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 panose="02020603050405020304"/>
              </a:rPr>
              <a:t>мМ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 panose="02020603050405020304"/>
              </a:rPr>
              <a:t>, pH = 7,1.</a:t>
            </a:r>
            <a:endParaRPr lang="ru-RU" sz="3200" dirty="0">
              <a:solidFill>
                <a:srgbClr val="000000"/>
              </a:solidFill>
              <a:latin typeface="Times New Roman" pitchFamily="18" charset="0" panose="02020603050405020304"/>
            </a:endParaRPr>
          </a:p>
          <a:p>
            <a:r>
              <a:rPr lang="en-US" sz="3200" dirty="0" err="1">
                <a:solidFill>
                  <a:srgbClr val="000000"/>
                </a:solidFill>
                <a:latin typeface="Times New Roman" pitchFamily="18" charset="0" panose="02020603050405020304"/>
              </a:rPr>
              <a:t>Буфер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 panose="02020603050405020304"/>
              </a:rPr>
              <a:t> 2: C(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 panose="02020603050405020304"/>
              </a:rPr>
              <a:t>Трис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 panose="02020603050405020304"/>
              </a:rPr>
              <a:t>–HCl) = 20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 panose="02020603050405020304"/>
              </a:rPr>
              <a:t>мМ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 panose="02020603050405020304"/>
              </a:rPr>
              <a:t>, 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 panose="02020603050405020304"/>
              </a:rPr>
              <a:t>С(LiCl) = 150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 panose="02020603050405020304"/>
              </a:rPr>
              <a:t>мМ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 panose="02020603050405020304"/>
              </a:rPr>
              <a:t>, 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 panose="02020603050405020304"/>
              </a:rPr>
              <a:t>pH = 7,1</a:t>
            </a:r>
            <a:endParaRPr lang="en-US" sz="3200" dirty="0"/>
          </a:p>
        </p:txBody>
      </p:sp>
      <p:sp>
        <p:nvSpPr>
          <p:cNvPr id="164" name="TextBox 163"/>
          <p:cNvSpPr txBox="1"/>
          <p:nvPr/>
        </p:nvSpPr>
        <p:spPr>
          <a:xfrm>
            <a:off x="11696700" y="8806336"/>
            <a:ext cx="44718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3200" dirty="0"/>
          </a:p>
        </p:txBody>
      </p:sp>
      <p:sp>
        <p:nvSpPr>
          <p:cNvPr id="165" name="TextBox 164"/>
          <p:cNvSpPr txBox="1"/>
          <p:nvPr/>
        </p:nvSpPr>
        <p:spPr>
          <a:xfrm>
            <a:off x="10834854" y="17086066"/>
            <a:ext cx="36685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itchFamily="18" charset="0" panose="02020603050405020304"/>
              </a:rPr>
              <a:t>Предполагаемая пространственная структура biG3T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itchFamily="18" charset="0" panose="02020603050405020304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 panose="02020603050405020304"/>
              </a:rPr>
              <a:t>[3]</a:t>
            </a:r>
            <a:endParaRPr lang="en-US" sz="2400" dirty="0"/>
          </a:p>
        </p:txBody>
      </p:sp>
      <p:sp>
        <p:nvSpPr>
          <p:cNvPr id="166" name="TextBox 16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011958" y="4432481"/>
            <a:ext cx="16920000" cy="4569200"/>
          </a:xfrm>
          <a:prstGeom prst="rect">
            <a:avLst/>
          </a:prstGeom>
          <a:blipFill>
            <a:blip r:embed="rId4"/>
            <a:srcRect l="0" t="0" r="0" b="0"/>
            <a:stretch>
              <a:fillRect l="-901" t="-1869" r="-937" b="0"/>
            </a:stretch>
          </a:blipFill>
          <a:ln>
            <a:noFill/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67" name="TextBox 16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898306" y="9001681"/>
            <a:ext cx="13033652" cy="4533485"/>
          </a:xfrm>
          <a:prstGeom prst="rect">
            <a:avLst/>
          </a:prstGeom>
          <a:blipFill>
            <a:blip r:embed="rId5"/>
            <a:srcRect l="0" t="0" r="0" b="0"/>
            <a:stretch>
              <a:fillRect l="-1310" t="-2153" r="-1310" b="0"/>
            </a:stretch>
          </a:blipFill>
          <a:ln>
            <a:noFill/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70" name="Google Shape;74;p1"/>
          <p:cNvSpPr txBox="1"/>
          <p:nvPr/>
        </p:nvSpPr>
        <p:spPr>
          <a:xfrm>
            <a:off x="17907000" y="36870570"/>
            <a:ext cx="10694639" cy="2923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675" rIns="0" bIns="0" anchor="t">
            <a:spAutoFit/>
          </a:bodyPr>
          <a:lstStyle/>
          <a:p>
            <a:pPr algn="just"/>
            <a:r>
              <a:rPr lang="ru-RU" sz="24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1) Долинная Н. Г. и др., Структура, свойства и биологическое значение G-квадруплексов ДНК и РНК. Взгляд через 50 лет после их открытия //Успехи биологической химии. 2016. Т. 56. С. 53-154</a:t>
            </a:r>
          </a:p>
          <a:p>
            <a:pPr algn="just"/>
            <a:r>
              <a:rPr lang="ru-RU" sz="24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2) </a:t>
            </a:r>
            <a:r>
              <a:rPr lang="ru-RU" sz="2400" dirty="0" err="1">
                <a:latin typeface="Times New Roman" pitchFamily="18" charset="0" panose="02020603050405020304"/>
                <a:cs typeface="Times New Roman" pitchFamily="18" charset="0" panose="02020603050405020304"/>
              </a:rPr>
              <a:t>Yang</a:t>
            </a:r>
            <a:r>
              <a:rPr lang="ru-RU" sz="24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 D.  //G-</a:t>
            </a:r>
            <a:r>
              <a:rPr lang="ru-RU" sz="2400" dirty="0" err="1">
                <a:latin typeface="Times New Roman" pitchFamily="18" charset="0" panose="02020603050405020304"/>
                <a:cs typeface="Times New Roman" pitchFamily="18" charset="0" panose="02020603050405020304"/>
              </a:rPr>
              <a:t>Quadruplex</a:t>
            </a:r>
            <a:r>
              <a:rPr lang="ru-RU" sz="24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 </a:t>
            </a:r>
            <a:r>
              <a:rPr lang="ru-RU" sz="2400" dirty="0" err="1">
                <a:latin typeface="Times New Roman" pitchFamily="18" charset="0" panose="02020603050405020304"/>
                <a:cs typeface="Times New Roman" pitchFamily="18" charset="0" panose="02020603050405020304"/>
              </a:rPr>
              <a:t>Nucleic</a:t>
            </a:r>
            <a:r>
              <a:rPr lang="ru-RU" sz="24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 </a:t>
            </a:r>
            <a:r>
              <a:rPr lang="ru-RU" sz="2400" dirty="0" err="1">
                <a:latin typeface="Times New Roman" pitchFamily="18" charset="0" panose="02020603050405020304"/>
                <a:cs typeface="Times New Roman" pitchFamily="18" charset="0" panose="02020603050405020304"/>
              </a:rPr>
              <a:t>Acids</a:t>
            </a:r>
            <a:r>
              <a:rPr lang="ru-RU" sz="24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: </a:t>
            </a:r>
            <a:r>
              <a:rPr lang="ru-RU" sz="2400" dirty="0" err="1">
                <a:latin typeface="Times New Roman" pitchFamily="18" charset="0" panose="02020603050405020304"/>
                <a:cs typeface="Times New Roman" pitchFamily="18" charset="0" panose="02020603050405020304"/>
              </a:rPr>
              <a:t>Methods</a:t>
            </a:r>
            <a:r>
              <a:rPr lang="ru-RU" sz="24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 </a:t>
            </a:r>
            <a:r>
              <a:rPr lang="ru-RU" sz="2400" dirty="0" err="1">
                <a:latin typeface="Times New Roman" pitchFamily="18" charset="0" panose="02020603050405020304"/>
                <a:cs typeface="Times New Roman" pitchFamily="18" charset="0" panose="02020603050405020304"/>
              </a:rPr>
              <a:t>and</a:t>
            </a:r>
            <a:r>
              <a:rPr lang="ru-RU" sz="24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 </a:t>
            </a:r>
            <a:r>
              <a:rPr lang="ru-RU" sz="2400" dirty="0" err="1">
                <a:latin typeface="Times New Roman" pitchFamily="18" charset="0" panose="02020603050405020304"/>
                <a:cs typeface="Times New Roman" pitchFamily="18" charset="0" panose="02020603050405020304"/>
              </a:rPr>
              <a:t>Protocols</a:t>
            </a:r>
            <a:r>
              <a:rPr lang="ru-RU" sz="24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. 2019. С. 1-24.</a:t>
            </a:r>
          </a:p>
          <a:p>
            <a:pPr algn="just"/>
            <a:r>
              <a:rPr lang="ru-RU" sz="24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3)</a:t>
            </a:r>
            <a:r>
              <a:rPr lang="ru-RU" sz="2400" dirty="0" err="1">
                <a:latin typeface="Times New Roman" pitchFamily="18" charset="0" panose="02020603050405020304"/>
                <a:cs typeface="Times New Roman" pitchFamily="18" charset="0" panose="02020603050405020304"/>
              </a:rPr>
              <a:t>Легатова</a:t>
            </a:r>
            <a:r>
              <a:rPr lang="ru-RU" sz="24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 В.А. Токсичность комплексов G-квадруплексов с противоопухолевыми агентами для клеток глиом - дипломная работа // М.: МГУ, Химический факультет, 2020</a:t>
            </a:r>
          </a:p>
          <a:p>
            <a:pPr marL="571500" indent="-571500" algn="just">
              <a:buFont typeface="Arial" pitchFamily="34" charset="0" panose="020B0604020202020204"/>
              <a:buChar char="•"/>
            </a:pPr>
            <a:endParaRPr lang="ru-RU" sz="2400" baseline="30000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  <p:cxnSp>
        <p:nvCxnSpPr>
          <p:cNvPr id="171" name="Прямая соединительная линия 170"/>
          <p:cNvCxnSpPr/>
          <p:nvPr/>
        </p:nvCxnSpPr>
        <p:spPr>
          <a:xfrm flipV="1">
            <a:off x="17729200" y="36794369"/>
            <a:ext cx="10872439" cy="25380"/>
          </a:xfrm>
          <a:prstGeom prst="line">
            <a:avLst/>
          </a:prstGeom>
          <a:ln w="66675">
            <a:solidFill>
              <a:srgbClr val="00AC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22021574" y="36149185"/>
            <a:ext cx="2871889" cy="720000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r>
              <a:rPr lang="ru-RU" sz="3900" b="1" dirty="0">
                <a:latin typeface="Times New Roman" pitchFamily="18" charset="0" panose="02020603050405020304"/>
                <a:cs typeface="Times New Roman" pitchFamily="18" charset="0" panose="02020603050405020304"/>
              </a:rPr>
              <a:t>Литература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710461" y="12259231"/>
            <a:ext cx="9729537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900" b="1" dirty="0">
                <a:latin typeface="Times New Roman" pitchFamily="18" charset="0" panose="02020603050405020304"/>
                <a:cs typeface="Times New Roman" pitchFamily="18" charset="0" panose="02020603050405020304"/>
              </a:rPr>
              <a:t>Объекты исследования</a:t>
            </a:r>
            <a:endParaRPr lang="en-US" sz="3900" dirty="0"/>
          </a:p>
        </p:txBody>
      </p:sp>
      <p:cxnSp>
        <p:nvCxnSpPr>
          <p:cNvPr id="189" name="Прямая соединительная линия 188"/>
          <p:cNvCxnSpPr/>
          <p:nvPr/>
        </p:nvCxnSpPr>
        <p:spPr>
          <a:xfrm>
            <a:off x="719999" y="12909850"/>
            <a:ext cx="9720000" cy="0"/>
          </a:xfrm>
          <a:prstGeom prst="line">
            <a:avLst/>
          </a:prstGeom>
          <a:ln w="66675">
            <a:solidFill>
              <a:srgbClr val="00AC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-1416663" y="18422870"/>
            <a:ext cx="28800000" cy="720000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ru-RU" sz="3900" b="1" dirty="0">
                <a:latin typeface="Times New Roman" pitchFamily="18" charset="0" panose="02020603050405020304"/>
                <a:ea typeface="Arial" pitchFamily="34" charset="0" panose="020B0604020202020204"/>
                <a:cs typeface="Times New Roman" pitchFamily="18" charset="0" panose="02020603050405020304"/>
                <a:sym typeface="Arial" pitchFamily="34" charset="0" panose="020B0604020202020204"/>
              </a:rPr>
              <a:t>Результаты</a:t>
            </a:r>
            <a:endParaRPr lang="ru-RU" sz="3900" b="1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  <p:grpSp>
        <p:nvGrpSpPr>
          <p:cNvPr id="1152" name="Группа 1151"/>
          <p:cNvGrpSpPr/>
          <p:nvPr/>
        </p:nvGrpSpPr>
        <p:grpSpPr>
          <a:xfrm>
            <a:off x="828547" y="12858054"/>
            <a:ext cx="27360000" cy="6220914"/>
            <a:chOff x="720000" y="12858055"/>
            <a:chExt cx="27688182" cy="6221945"/>
          </a:xfrm>
        </p:grpSpPr>
        <p:pic>
          <p:nvPicPr>
            <p:cNvPr id="190" name="Изображение 55"/>
            <p:cNvPicPr>
              <a:picLocks noChangeAspect="1"/>
            </p:cNvPicPr>
            <p:nvPr/>
          </p:nvPicPr>
          <p:blipFill>
            <a:blip r:embed="rId6"/>
            <a:srcRect l="8087" t="7392" r="7584" b="3350"/>
            <a:stretch/>
          </p:blipFill>
          <p:spPr>
            <a:xfrm>
              <a:off x="15061983" y="12858055"/>
              <a:ext cx="7753827" cy="6206921"/>
            </a:xfrm>
            <a:prstGeom prst="rect">
              <a:avLst/>
            </a:prstGeom>
          </p:spPr>
        </p:pic>
        <p:cxnSp>
          <p:nvCxnSpPr>
            <p:cNvPr id="110" name="Прямая соединительная линия 109"/>
            <p:cNvCxnSpPr/>
            <p:nvPr/>
          </p:nvCxnSpPr>
          <p:spPr>
            <a:xfrm>
              <a:off x="720000" y="19080000"/>
              <a:ext cx="27688182" cy="0"/>
            </a:xfrm>
            <a:prstGeom prst="line">
              <a:avLst/>
            </a:prstGeom>
            <a:ln w="66675">
              <a:solidFill>
                <a:srgbClr val="00AC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TextBox 181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1266436" y="13823054"/>
              <a:ext cx="6658996" cy="1077397"/>
            </a:xfrm>
            <a:prstGeom prst="rect">
              <a:avLst/>
            </a:prstGeom>
            <a:blipFill>
              <a:blip r:embed="rId7"/>
              <a:srcRect l="0" t="0" r="0" b="0"/>
              <a:stretch>
                <a:fillRect l="-2410" t="-7955" r="-1576" b="0"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183" name="Прямоугольник 182"/>
            <p:cNvSpPr/>
            <p:nvPr/>
          </p:nvSpPr>
          <p:spPr>
            <a:xfrm>
              <a:off x="20460946" y="12993708"/>
              <a:ext cx="2081094" cy="525514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53" name="TextBox 1152"/>
          <p:cNvSpPr txBox="1"/>
          <p:nvPr/>
        </p:nvSpPr>
        <p:spPr>
          <a:xfrm>
            <a:off x="3580687" y="19802475"/>
            <a:ext cx="3678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biG3T+K</a:t>
            </a:r>
            <a:r>
              <a:rPr lang="en-US" sz="3600" b="1" baseline="30000" dirty="0"/>
              <a:t>+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12669152" y="19800498"/>
            <a:ext cx="3678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biG3T+Li</a:t>
            </a:r>
            <a:r>
              <a:rPr lang="en-US" sz="3600" b="1" baseline="30000" dirty="0"/>
              <a:t>+</a:t>
            </a:r>
          </a:p>
        </p:txBody>
      </p:sp>
      <p:grpSp>
        <p:nvGrpSpPr>
          <p:cNvPr id="1156" name="Группа 1155"/>
          <p:cNvGrpSpPr/>
          <p:nvPr/>
        </p:nvGrpSpPr>
        <p:grpSpPr>
          <a:xfrm>
            <a:off x="352384" y="19550484"/>
            <a:ext cx="17858263" cy="14806649"/>
            <a:chOff x="23336" y="19374896"/>
            <a:chExt cx="17858263" cy="14806649"/>
          </a:xfrm>
        </p:grpSpPr>
        <p:pic>
          <p:nvPicPr>
            <p:cNvPr id="195" name="Изображение 49"/>
            <p:cNvPicPr>
              <a:picLocks noChangeAspect="1"/>
            </p:cNvPicPr>
            <p:nvPr/>
          </p:nvPicPr>
          <p:blipFill>
            <a:blip r:embed="rId8"/>
            <a:srcRect l="11983" t="2749" r="4085" b="11162"/>
            <a:stretch/>
          </p:blipFill>
          <p:spPr>
            <a:xfrm>
              <a:off x="762000" y="19374896"/>
              <a:ext cx="8661400" cy="6584751"/>
            </a:xfrm>
            <a:prstGeom prst="rect">
              <a:avLst/>
            </a:prstGeom>
          </p:spPr>
        </p:pic>
        <p:pic>
          <p:nvPicPr>
            <p:cNvPr id="196" name="Изображение 50"/>
            <p:cNvPicPr>
              <a:picLocks noChangeAspect="1"/>
            </p:cNvPicPr>
            <p:nvPr/>
          </p:nvPicPr>
          <p:blipFill>
            <a:blip r:embed="rId9"/>
            <a:srcRect l="11637" t="2148" r="9256" b="9759"/>
            <a:stretch/>
          </p:blipFill>
          <p:spPr>
            <a:xfrm>
              <a:off x="9717946" y="19430606"/>
              <a:ext cx="8163653" cy="6650777"/>
            </a:xfrm>
            <a:prstGeom prst="rect">
              <a:avLst/>
            </a:prstGeom>
          </p:spPr>
        </p:pic>
        <p:pic>
          <p:nvPicPr>
            <p:cNvPr id="197" name="Рисунок 196"/>
            <p:cNvPicPr/>
            <p:nvPr/>
          </p:nvPicPr>
          <p:blipFill>
            <a:blip r:embed="rId10"/>
            <a:srcRect l="1154" t="12329" r="48997" b="12101"/>
            <a:stretch/>
          </p:blipFill>
          <p:spPr bwMode="auto">
            <a:xfrm>
              <a:off x="284303" y="26393739"/>
              <a:ext cx="8407401" cy="77878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54" name="TextBox 1153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3336" y="22172108"/>
              <a:ext cx="738664" cy="646331"/>
            </a:xfrm>
            <a:prstGeom prst="rect">
              <a:avLst/>
            </a:prstGeom>
            <a:blipFill>
              <a:blip r:embed="rId11"/>
              <a:srcRect l="0" t="0" r="0" b="0"/>
              <a:stretch>
                <a:fillRect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202" name="TextBox 201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9174915" y="22172108"/>
              <a:ext cx="738664" cy="646331"/>
            </a:xfrm>
            <a:prstGeom prst="rect">
              <a:avLst/>
            </a:prstGeom>
            <a:blipFill>
              <a:blip r:embed="rId12"/>
              <a:srcRect l="0" t="0" r="0" b="0"/>
              <a:stretch>
                <a:fillRect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  <p:pic>
          <p:nvPicPr>
            <p:cNvPr id="203" name="Рисунок 202"/>
            <p:cNvPicPr/>
            <p:nvPr/>
          </p:nvPicPr>
          <p:blipFill>
            <a:blip r:embed="rId10"/>
            <a:srcRect l="48866" t="12329" r="1285" b="12101"/>
            <a:stretch/>
          </p:blipFill>
          <p:spPr bwMode="auto">
            <a:xfrm>
              <a:off x="9169400" y="26378224"/>
              <a:ext cx="8407400" cy="77878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55" name="Прямоугольник 1154"/>
            <p:cNvSpPr/>
            <p:nvPr/>
          </p:nvSpPr>
          <p:spPr>
            <a:xfrm>
              <a:off x="8178800" y="28346400"/>
              <a:ext cx="646310" cy="271780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Прямоугольник 204"/>
            <p:cNvSpPr/>
            <p:nvPr/>
          </p:nvSpPr>
          <p:spPr>
            <a:xfrm>
              <a:off x="8931614" y="32239007"/>
              <a:ext cx="491786" cy="120351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7" name="TextBox 20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407122" y="25829776"/>
            <a:ext cx="1371155" cy="584775"/>
          </a:xfrm>
          <a:prstGeom prst="rect">
            <a:avLst/>
          </a:prstGeom>
          <a:blipFill>
            <a:blip r:embed="rId13"/>
            <a:srcRect l="0" t="0" r="0" b="0"/>
            <a:stretch>
              <a:fillRect l="0" t="-13542" r="0" b="-33333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08" name="TextBox 20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373100" y="25829776"/>
            <a:ext cx="1371155" cy="584775"/>
          </a:xfrm>
          <a:prstGeom prst="rect">
            <a:avLst/>
          </a:prstGeom>
          <a:blipFill>
            <a:blip r:embed="rId14"/>
            <a:srcRect l="0" t="0" r="0" b="0"/>
            <a:stretch>
              <a:fillRect l="0" t="-13542" r="0" b="-33333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graphicFrame>
        <p:nvGraphicFramePr>
          <p:cNvPr id="1157" name="Таблица 1157"/>
          <p:cNvGraphicFramePr>
            <a:graphicFrameLocks noGrp="1"/>
          </p:cNvGraphicFramePr>
          <p:nvPr/>
        </p:nvGraphicFramePr>
        <p:xfrm>
          <a:off x="12696235" y="34291880"/>
          <a:ext cx="4890163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1963"/>
                <a:gridCol w="1905000"/>
                <a:gridCol w="1473200"/>
              </a:tblGrid>
              <a:tr h="579120">
                <a:tc>
                  <a:txBody>
                    <a:bodyPr anchor="ctr"/>
                    <a:lstStyle/>
                    <a:p>
                      <a:pPr algn="ctr"/>
                      <a:r>
                        <a:rPr lang="en-US" sz="3200" b="1" dirty="0">
                          <a:latin typeface="Times New Roman" pitchFamily="18" charset="0" panose="02020603050405020304"/>
                          <a:cs typeface="Times New Roman" pitchFamily="18" charset="0" panose="02020603050405020304"/>
                        </a:rPr>
                        <a:t>GQ</a:t>
                      </a:r>
                    </a:p>
                  </a:txBody>
                  <a:tcPr anchor="ctr"/>
                </a:tc>
                <a:tc>
                  <a:txBody>
                    <a:bodyPr anchor="ctr"/>
                    <a:lstStyle/>
                    <a:p>
                      <a:pPr algn="ctr"/>
                      <a:r>
                        <a:rPr lang="ru-RU" sz="3200" b="1" dirty="0">
                          <a:latin typeface="Times New Roman" pitchFamily="18" charset="0" panose="02020603050405020304"/>
                          <a:cs typeface="Times New Roman" pitchFamily="18" charset="0" panose="02020603050405020304"/>
                        </a:rPr>
                        <a:t>Катион</a:t>
                      </a:r>
                      <a:endParaRPr lang="en-US" sz="3200" b="1" dirty="0">
                        <a:latin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anchor="ctr"/>
                </a:tc>
                <a:tc>
                  <a:txBody>
                    <a:bodyPr anchor="ctr"/>
                    <a:lstStyle/>
                    <a:p>
                      <a:endParaRPr lang="en-US"/>
                    </a:p>
                  </a:txBody>
                  <a:tcPr anchor="ctr">
                    <a:blipFill>
                      <a:blip r:embed="rId15"/>
                      <a:srcRect l="0" t="0" r="0" b="0"/>
                      <a:stretch>
                        <a:fillRect l="-232231" t="-14737" r="-826" b="-233684"/>
                      </a:stretch>
                    </a:blipFill>
                  </a:tcPr>
                </a:tc>
              </a:tr>
              <a:tr h="579120">
                <a:tc>
                  <a:txBody>
                    <a:bodyPr anchor="ctr"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 panose="02020603050405020304"/>
                          <a:cs typeface="Times New Roman" pitchFamily="18" charset="0" panose="02020603050405020304"/>
                        </a:rPr>
                        <a:t>biG3T</a:t>
                      </a:r>
                    </a:p>
                  </a:txBody>
                  <a:tcPr anchor="ctr"/>
                </a:tc>
                <a:tc>
                  <a:txBody>
                    <a:bodyPr anchor="ctr"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 panose="02020603050405020304"/>
                          <a:cs typeface="Times New Roman" pitchFamily="18" charset="0" panose="02020603050405020304"/>
                        </a:rPr>
                        <a:t>K</a:t>
                      </a:r>
                      <a:r>
                        <a:rPr lang="en-US" sz="3200" baseline="30000" dirty="0">
                          <a:latin typeface="Times New Roman" pitchFamily="18" charset="0" panose="02020603050405020304"/>
                          <a:cs typeface="Times New Roman" pitchFamily="18" charset="0" panose="02020603050405020304"/>
                        </a:rPr>
                        <a:t>+</a:t>
                      </a:r>
                    </a:p>
                  </a:txBody>
                  <a:tcPr anchor="ctr"/>
                </a:tc>
                <a:tc>
                  <a:txBody>
                    <a:bodyPr anchor="ctr"/>
                    <a:lstStyle/>
                    <a:p>
                      <a:pPr algn="ctr"/>
                      <a:r>
                        <a:rPr lang="ru-RU" sz="32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 panose="02020603050405020304"/>
                          <a:ea typeface="+mn-ea"/>
                          <a:cs typeface="Times New Roman" pitchFamily="18" charset="0" panose="02020603050405020304"/>
                        </a:rPr>
                        <a:t>&gt; 85</a:t>
                      </a:r>
                      <a:r>
                        <a:rPr lang="ru-RU" sz="320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 panose="02020603050405020304"/>
                          <a:ea typeface="+mn-ea"/>
                          <a:cs typeface="Times New Roman" pitchFamily="18" charset="0" panose="02020603050405020304"/>
                        </a:rPr>
                        <a:t> </a:t>
                      </a:r>
                      <a:r>
                        <a:rPr lang="ru-RU" sz="3200" kern="1200" baseline="30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 panose="02020603050405020304"/>
                          <a:ea typeface="+mn-ea"/>
                          <a:cs typeface="Times New Roman" pitchFamily="18" charset="0" panose="02020603050405020304"/>
                        </a:rPr>
                        <a:t>о</a:t>
                      </a:r>
                      <a:r>
                        <a:rPr lang="ru-RU" sz="32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 panose="02020603050405020304"/>
                          <a:ea typeface="+mn-ea"/>
                          <a:cs typeface="Times New Roman" pitchFamily="18" charset="0" panose="02020603050405020304"/>
                        </a:rPr>
                        <a:t>С</a:t>
                      </a:r>
                      <a:endParaRPr lang="en-US" sz="3200" dirty="0">
                        <a:latin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anchor="ctr"/>
                </a:tc>
              </a:tr>
              <a:tr h="579120">
                <a:tc>
                  <a:txBody>
                    <a:bodyPr anchor="ctr"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 panose="02020603050405020304"/>
                          <a:cs typeface="Times New Roman" pitchFamily="18" charset="0" panose="02020603050405020304"/>
                        </a:rPr>
                        <a:t>biG3T</a:t>
                      </a:r>
                    </a:p>
                  </a:txBody>
                  <a:tcPr anchor="ctr"/>
                </a:tc>
                <a:tc>
                  <a:txBody>
                    <a:bodyPr anchor="ctr"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 panose="02020603050405020304"/>
                          <a:cs typeface="Times New Roman" pitchFamily="18" charset="0" panose="02020603050405020304"/>
                        </a:rPr>
                        <a:t>Li</a:t>
                      </a:r>
                      <a:r>
                        <a:rPr lang="en-US" sz="3200" baseline="30000" dirty="0">
                          <a:latin typeface="Times New Roman" pitchFamily="18" charset="0" panose="02020603050405020304"/>
                          <a:cs typeface="Times New Roman" pitchFamily="18" charset="0" panose="02020603050405020304"/>
                        </a:rPr>
                        <a:t>+</a:t>
                      </a:r>
                      <a:endParaRPr lang="en-US" sz="3200" dirty="0">
                        <a:latin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anchor="ctr"/>
                </a:tc>
                <a:tc>
                  <a:txBody>
                    <a:bodyPr anchor="ctr"/>
                    <a:lstStyle/>
                    <a:p>
                      <a:pPr marL="0" marR="0" indent="0" algn="ctr" defTabSz="28803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32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 panose="02020603050405020304"/>
                          <a:ea typeface="+mn-ea"/>
                          <a:cs typeface="Times New Roman" pitchFamily="18" charset="0" panose="02020603050405020304"/>
                        </a:rPr>
                        <a:t>&gt; 80 </a:t>
                      </a:r>
                      <a:r>
                        <a:rPr lang="ru-RU" sz="3200" kern="1200" baseline="30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 panose="02020603050405020304"/>
                          <a:ea typeface="+mn-ea"/>
                          <a:cs typeface="Times New Roman" pitchFamily="18" charset="0" panose="02020603050405020304"/>
                        </a:rPr>
                        <a:t>о</a:t>
                      </a:r>
                      <a:r>
                        <a:rPr lang="ru-RU" sz="32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 panose="02020603050405020304"/>
                          <a:ea typeface="+mn-ea"/>
                          <a:cs typeface="Times New Roman" pitchFamily="18" charset="0" panose="02020603050405020304"/>
                        </a:rPr>
                        <a:t>С</a:t>
                      </a:r>
                      <a:endParaRPr lang="en-US" sz="3200" dirty="0">
                        <a:latin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11" name="TextBox 210"/>
          <p:cNvSpPr txBox="1"/>
          <p:nvPr/>
        </p:nvSpPr>
        <p:spPr>
          <a:xfrm>
            <a:off x="656014" y="34165842"/>
            <a:ext cx="11520410" cy="2056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kern="0" dirty="0">
                <a:effectLst/>
                <a:latin typeface="Times New Roman" pitchFamily="18" charset="0" panose="02020603050405020304"/>
                <a:ea typeface="Calibri" pitchFamily="34" charset="0" panose="020F0502020204030204"/>
              </a:rPr>
              <a:t>Для образцов biG3T с </a:t>
            </a:r>
            <a:r>
              <a:rPr lang="en-US" sz="3200" kern="0" dirty="0">
                <a:effectLst/>
                <a:latin typeface="Times New Roman" pitchFamily="18" charset="0" panose="02020603050405020304"/>
                <a:ea typeface="Calibri" pitchFamily="34" charset="0" panose="020F0502020204030204"/>
              </a:rPr>
              <a:t>K</a:t>
            </a:r>
            <a:r>
              <a:rPr lang="ru-RU" sz="3200" kern="0" baseline="30000" dirty="0">
                <a:effectLst/>
                <a:latin typeface="Times New Roman" pitchFamily="18" charset="0" panose="02020603050405020304"/>
                <a:ea typeface="Calibri" pitchFamily="34" charset="0" panose="020F0502020204030204"/>
              </a:rPr>
              <a:t>+</a:t>
            </a:r>
            <a:r>
              <a:rPr lang="ru-RU" sz="3200" kern="0" dirty="0">
                <a:effectLst/>
                <a:latin typeface="Times New Roman" pitchFamily="18" charset="0" panose="02020603050405020304"/>
                <a:ea typeface="Calibri" pitchFamily="34" charset="0" panose="020F0502020204030204"/>
              </a:rPr>
              <a:t> и </a:t>
            </a:r>
            <a:r>
              <a:rPr lang="en-US" sz="3200" kern="0" dirty="0">
                <a:effectLst/>
                <a:latin typeface="Times New Roman" pitchFamily="18" charset="0" panose="02020603050405020304"/>
                <a:ea typeface="Calibri" pitchFamily="34" charset="0" panose="020F0502020204030204"/>
              </a:rPr>
              <a:t>Li</a:t>
            </a:r>
            <a:r>
              <a:rPr lang="ru-RU" sz="3200" kern="0" baseline="30000" dirty="0">
                <a:effectLst/>
                <a:latin typeface="Times New Roman" pitchFamily="18" charset="0" panose="02020603050405020304"/>
                <a:ea typeface="Calibri" pitchFamily="34" charset="0" panose="020F0502020204030204"/>
              </a:rPr>
              <a:t>+ </a:t>
            </a:r>
            <a:r>
              <a:rPr lang="ru-RU" sz="3200" kern="0" dirty="0">
                <a:effectLst/>
                <a:latin typeface="Times New Roman" pitchFamily="18" charset="0" panose="02020603050405020304"/>
                <a:ea typeface="Calibri" pitchFamily="34" charset="0" panose="020F0502020204030204"/>
              </a:rPr>
              <a:t>не удалось рассчитать </a:t>
            </a:r>
            <a:r>
              <a:rPr lang="en-US" sz="3200" kern="0" dirty="0">
                <a:effectLst/>
                <a:latin typeface="Times New Roman" pitchFamily="18" charset="0" panose="02020603050405020304"/>
                <a:ea typeface="Calibri" pitchFamily="34" charset="0" panose="020F0502020204030204"/>
              </a:rPr>
              <a:t>T</a:t>
            </a:r>
            <a:r>
              <a:rPr lang="ru-RU" sz="3200" kern="0" baseline="-25000" dirty="0" err="1">
                <a:effectLst/>
                <a:latin typeface="Times New Roman" pitchFamily="18" charset="0" panose="02020603050405020304"/>
                <a:ea typeface="Calibri" pitchFamily="34" charset="0" panose="020F0502020204030204"/>
              </a:rPr>
              <a:t>пл</a:t>
            </a:r>
            <a:r>
              <a:rPr lang="ru-RU" sz="3200" kern="0" baseline="-25000" dirty="0">
                <a:effectLst/>
                <a:latin typeface="Times New Roman" pitchFamily="18" charset="0" panose="02020603050405020304"/>
                <a:ea typeface="Calibri" pitchFamily="34" charset="0" panose="020F0502020204030204"/>
              </a:rPr>
              <a:t> </a:t>
            </a:r>
            <a:r>
              <a:rPr lang="ru-RU" sz="3200" kern="0" dirty="0">
                <a:effectLst/>
                <a:latin typeface="Times New Roman" pitchFamily="18" charset="0" panose="02020603050405020304"/>
                <a:ea typeface="Calibri" pitchFamily="34" charset="0" panose="020F0502020204030204"/>
              </a:rPr>
              <a:t>из–за отсутствия нижнего плато, соответствующего полностью «расплавленной» структуре </a:t>
            </a:r>
            <a:r>
              <a:rPr lang="en-US" sz="3200" kern="0" dirty="0">
                <a:effectLst/>
                <a:latin typeface="Times New Roman" pitchFamily="18" charset="0" panose="02020603050405020304"/>
                <a:ea typeface="Calibri" pitchFamily="34" charset="0" panose="020F0502020204030204"/>
              </a:rPr>
              <a:t>GQ</a:t>
            </a:r>
            <a:r>
              <a:rPr lang="ru-RU" sz="3200" kern="0" dirty="0">
                <a:effectLst/>
                <a:latin typeface="Times New Roman" pitchFamily="18" charset="0" panose="02020603050405020304"/>
                <a:ea typeface="Calibri" pitchFamily="34" charset="0" panose="020F0502020204030204"/>
              </a:rPr>
              <a:t>. В присутствии K</a:t>
            </a:r>
            <a:r>
              <a:rPr lang="ru-RU" sz="3200" kern="0" baseline="30000" dirty="0">
                <a:effectLst/>
                <a:latin typeface="Times New Roman" pitchFamily="18" charset="0" panose="02020603050405020304"/>
                <a:ea typeface="Calibri" pitchFamily="34" charset="0" panose="020F0502020204030204"/>
              </a:rPr>
              <a:t>+</a:t>
            </a:r>
            <a:r>
              <a:rPr lang="ru-RU" sz="3200" kern="0" dirty="0">
                <a:effectLst/>
                <a:latin typeface="Times New Roman" pitchFamily="18" charset="0" panose="02020603050405020304"/>
                <a:ea typeface="Calibri" pitchFamily="34" charset="0" panose="020F0502020204030204"/>
              </a:rPr>
              <a:t> и </a:t>
            </a:r>
            <a:r>
              <a:rPr lang="en-US" sz="3200" kern="0" dirty="0">
                <a:effectLst/>
                <a:latin typeface="Times New Roman" pitchFamily="18" charset="0" panose="02020603050405020304"/>
                <a:ea typeface="Calibri" pitchFamily="34" charset="0" panose="020F0502020204030204"/>
              </a:rPr>
              <a:t>Li</a:t>
            </a:r>
            <a:r>
              <a:rPr lang="ru-RU" sz="3200" kern="0" baseline="30000" dirty="0">
                <a:effectLst/>
                <a:latin typeface="Times New Roman" pitchFamily="18" charset="0" panose="02020603050405020304"/>
                <a:ea typeface="Calibri" pitchFamily="34" charset="0" panose="020F0502020204030204"/>
              </a:rPr>
              <a:t>+ </a:t>
            </a:r>
            <a:r>
              <a:rPr lang="en-US" sz="3200" kern="0" dirty="0" err="1">
                <a:effectLst/>
                <a:latin typeface="Times New Roman" pitchFamily="18" charset="0" panose="02020603050405020304"/>
                <a:ea typeface="Calibri" pitchFamily="34" charset="0" panose="020F0502020204030204"/>
              </a:rPr>
              <a:t>biG</a:t>
            </a:r>
            <a:r>
              <a:rPr lang="ru-RU" sz="3200" kern="0" dirty="0">
                <a:effectLst/>
                <a:latin typeface="Times New Roman" pitchFamily="18" charset="0" panose="02020603050405020304"/>
                <a:ea typeface="Calibri" pitchFamily="34" charset="0" panose="020F0502020204030204"/>
              </a:rPr>
              <a:t>3</a:t>
            </a:r>
            <a:r>
              <a:rPr lang="en-US" sz="3200" kern="0" dirty="0">
                <a:effectLst/>
                <a:latin typeface="Times New Roman" pitchFamily="18" charset="0" panose="02020603050405020304"/>
                <a:ea typeface="Calibri" pitchFamily="34" charset="0" panose="020F0502020204030204"/>
              </a:rPr>
              <a:t>T</a:t>
            </a:r>
            <a:r>
              <a:rPr lang="ru-RU" sz="3200" kern="0" dirty="0">
                <a:effectLst/>
                <a:latin typeface="Times New Roman" pitchFamily="18" charset="0" panose="02020603050405020304"/>
                <a:ea typeface="Calibri" pitchFamily="34" charset="0" panose="020F0502020204030204"/>
              </a:rPr>
              <a:t> плавится при температуре больше 80</a:t>
            </a:r>
            <a:r>
              <a:rPr lang="ru-RU" sz="3200" kern="0" baseline="30000" dirty="0">
                <a:effectLst/>
                <a:latin typeface="Times New Roman" pitchFamily="18" charset="0" panose="02020603050405020304"/>
                <a:ea typeface="Calibri" pitchFamily="34" charset="0" panose="020F0502020204030204"/>
              </a:rPr>
              <a:t>о</a:t>
            </a:r>
            <a:r>
              <a:rPr lang="ru-RU" sz="3200" kern="0" dirty="0">
                <a:effectLst/>
                <a:latin typeface="Times New Roman" pitchFamily="18" charset="0" panose="02020603050405020304"/>
                <a:ea typeface="Calibri" pitchFamily="34" charset="0" panose="020F0502020204030204"/>
              </a:rPr>
              <a:t>С </a:t>
            </a:r>
            <a:endParaRPr lang="en-US" sz="3200" dirty="0"/>
          </a:p>
        </p:txBody>
      </p:sp>
      <p:cxnSp>
        <p:nvCxnSpPr>
          <p:cNvPr id="1160" name="Прямая соединительная линия 1159"/>
          <p:cNvCxnSpPr/>
          <p:nvPr/>
        </p:nvCxnSpPr>
        <p:spPr>
          <a:xfrm>
            <a:off x="18283096" y="19079979"/>
            <a:ext cx="0" cy="17147966"/>
          </a:xfrm>
          <a:prstGeom prst="line">
            <a:avLst/>
          </a:prstGeom>
          <a:ln w="76200">
            <a:solidFill>
              <a:srgbClr val="00ACB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4" name="Изображение 53"/>
          <p:cNvPicPr>
            <a:picLocks noChangeAspect="1"/>
          </p:cNvPicPr>
          <p:nvPr/>
        </p:nvPicPr>
        <p:blipFill>
          <a:blip r:embed="rId16"/>
          <a:srcRect l="13121" t="9905" r="11627" b="4613"/>
          <a:stretch/>
        </p:blipFill>
        <p:spPr>
          <a:xfrm>
            <a:off x="19489897" y="19275767"/>
            <a:ext cx="8306362" cy="7220330"/>
          </a:xfrm>
          <a:prstGeom prst="rect">
            <a:avLst/>
          </a:prstGeom>
        </p:spPr>
      </p:pic>
      <p:pic>
        <p:nvPicPr>
          <p:cNvPr id="215" name="Изображение 54"/>
          <p:cNvPicPr>
            <a:picLocks noChangeAspect="1"/>
          </p:cNvPicPr>
          <p:nvPr/>
        </p:nvPicPr>
        <p:blipFill>
          <a:blip r:embed="rId17"/>
          <a:srcRect l="12511" t="7491" r="12237" b="4614"/>
          <a:stretch/>
        </p:blipFill>
        <p:spPr>
          <a:xfrm>
            <a:off x="19471958" y="26576243"/>
            <a:ext cx="8306359" cy="7424269"/>
          </a:xfrm>
          <a:prstGeom prst="rect">
            <a:avLst/>
          </a:prstGeom>
        </p:spPr>
      </p:pic>
      <p:sp>
        <p:nvSpPr>
          <p:cNvPr id="216" name="TextBox 215"/>
          <p:cNvSpPr txBox="1"/>
          <p:nvPr/>
        </p:nvSpPr>
        <p:spPr>
          <a:xfrm>
            <a:off x="18794850" y="20808339"/>
            <a:ext cx="677108" cy="260159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3200" dirty="0"/>
              <a:t>Поглощение</a:t>
            </a:r>
            <a:endParaRPr lang="en-US" sz="3200" dirty="0"/>
          </a:p>
        </p:txBody>
      </p:sp>
      <p:sp>
        <p:nvSpPr>
          <p:cNvPr id="217" name="TextBox 216"/>
          <p:cNvSpPr txBox="1"/>
          <p:nvPr/>
        </p:nvSpPr>
        <p:spPr>
          <a:xfrm>
            <a:off x="18816496" y="28273689"/>
            <a:ext cx="677108" cy="260159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3200" dirty="0"/>
              <a:t>Поглощение</a:t>
            </a:r>
            <a:endParaRPr lang="en-US" sz="3200" dirty="0"/>
          </a:p>
        </p:txBody>
      </p:sp>
      <p:sp>
        <p:nvSpPr>
          <p:cNvPr id="1161" name="TextBox 116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3457518" y="19448780"/>
            <a:ext cx="2641600" cy="584775"/>
          </a:xfrm>
          <a:prstGeom prst="rect">
            <a:avLst/>
          </a:prstGeom>
          <a:blipFill>
            <a:blip r:embed="rId18"/>
            <a:srcRect l="0" t="0" r="0" b="0"/>
            <a:stretch>
              <a:fillRect l="0" t="-12500" r="0" b="-34375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graphicFrame>
        <p:nvGraphicFramePr>
          <p:cNvPr id="220" name="Таблица 1157"/>
          <p:cNvGraphicFramePr>
            <a:graphicFrameLocks noGrp="1"/>
          </p:cNvGraphicFramePr>
          <p:nvPr/>
        </p:nvGraphicFramePr>
        <p:xfrm>
          <a:off x="20530508" y="34263156"/>
          <a:ext cx="6774492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2877"/>
                <a:gridCol w="1893553"/>
                <a:gridCol w="1464347"/>
                <a:gridCol w="1913715"/>
              </a:tblGrid>
              <a:tr h="370840">
                <a:tc>
                  <a:txBody>
                    <a:bodyPr anchor="ctr"/>
                    <a:lstStyle/>
                    <a:p>
                      <a:pPr algn="ctr"/>
                      <a:r>
                        <a:rPr lang="en-US" sz="3200" b="1" dirty="0">
                          <a:latin typeface="Times New Roman" pitchFamily="18" charset="0" panose="02020603050405020304"/>
                          <a:cs typeface="Times New Roman" pitchFamily="18" charset="0" panose="02020603050405020304"/>
                        </a:rPr>
                        <a:t>GQ</a:t>
                      </a:r>
                    </a:p>
                  </a:txBody>
                  <a:tcPr anchor="ctr"/>
                </a:tc>
                <a:tc>
                  <a:txBody>
                    <a:bodyPr anchor="ctr"/>
                    <a:lstStyle/>
                    <a:p>
                      <a:pPr algn="ctr"/>
                      <a:r>
                        <a:rPr lang="ru-RU" sz="3200" b="1" dirty="0">
                          <a:latin typeface="Times New Roman" pitchFamily="18" charset="0" panose="02020603050405020304"/>
                          <a:cs typeface="Times New Roman" pitchFamily="18" charset="0" panose="02020603050405020304"/>
                        </a:rPr>
                        <a:t>Катион</a:t>
                      </a:r>
                      <a:endParaRPr lang="en-US" sz="3200" b="1" dirty="0">
                        <a:latin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anchor="ctr"/>
                </a:tc>
                <a:tc>
                  <a:txBody>
                    <a:bodyPr anchor="ctr"/>
                    <a:lstStyle/>
                    <a:p>
                      <a:pPr algn="ctr"/>
                      <a:r>
                        <a:rPr lang="en-US" sz="3200" b="1" dirty="0" err="1">
                          <a:latin typeface="Times New Roman" pitchFamily="18" charset="0" panose="02020603050405020304"/>
                          <a:cs typeface="Times New Roman" pitchFamily="18" charset="0" panose="02020603050405020304"/>
                        </a:rPr>
                        <a:t>Vr</a:t>
                      </a:r>
                      <a:endParaRPr lang="en-US" sz="3200" b="1" dirty="0">
                        <a:latin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anchor="ctr"/>
                </a:tc>
                <a:tc>
                  <a:txBody>
                    <a:bodyPr anchor="ctr"/>
                    <a:lstStyle/>
                    <a:p>
                      <a:pPr algn="ctr"/>
                      <a:r>
                        <a:rPr lang="en-US" sz="3200" b="1" dirty="0">
                          <a:latin typeface="Times New Roman" pitchFamily="18" charset="0" panose="02020603050405020304"/>
                          <a:cs typeface="Times New Roman" pitchFamily="18" charset="0" panose="02020603050405020304"/>
                        </a:rPr>
                        <a:t>M</a:t>
                      </a:r>
                    </a:p>
                  </a:txBody>
                  <a:tcPr anchor="ctr"/>
                </a:tc>
              </a:tr>
              <a:tr h="495641">
                <a:tc>
                  <a:txBody>
                    <a:bodyPr anchor="ctr"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 panose="02020603050405020304"/>
                          <a:cs typeface="Times New Roman" pitchFamily="18" charset="0" panose="02020603050405020304"/>
                        </a:rPr>
                        <a:t>biG3T</a:t>
                      </a:r>
                    </a:p>
                  </a:txBody>
                  <a:tcPr anchor="ctr"/>
                </a:tc>
                <a:tc>
                  <a:txBody>
                    <a:bodyPr anchor="ctr"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 panose="02020603050405020304"/>
                          <a:cs typeface="Times New Roman" pitchFamily="18" charset="0" panose="02020603050405020304"/>
                        </a:rPr>
                        <a:t>K</a:t>
                      </a:r>
                      <a:r>
                        <a:rPr lang="en-US" sz="3200" baseline="30000" dirty="0">
                          <a:latin typeface="Times New Roman" pitchFamily="18" charset="0" panose="02020603050405020304"/>
                          <a:cs typeface="Times New Roman" pitchFamily="18" charset="0" panose="02020603050405020304"/>
                        </a:rPr>
                        <a:t>+</a:t>
                      </a:r>
                    </a:p>
                  </a:txBody>
                  <a:tcPr anchor="ctr"/>
                </a:tc>
                <a:tc>
                  <a:txBody>
                    <a:bodyPr anchor="ctr"/>
                    <a:lstStyle/>
                    <a:p>
                      <a:pPr algn="ctr"/>
                      <a:r>
                        <a:rPr lang="ru-RU" sz="3200" dirty="0">
                          <a:latin typeface="Times New Roman" pitchFamily="18" charset="0" panose="02020603050405020304"/>
                          <a:cs typeface="Times New Roman" pitchFamily="18" charset="0" panose="02020603050405020304"/>
                        </a:rPr>
                        <a:t>8,88</a:t>
                      </a:r>
                      <a:endParaRPr lang="en-US" sz="3200" dirty="0">
                        <a:latin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anchor="ctr"/>
                </a:tc>
                <a:tc>
                  <a:txBody>
                    <a:bodyPr anchor="ctr"/>
                    <a:lstStyle/>
                    <a:p>
                      <a:pPr marL="0" marR="0" indent="0" algn="ctr" defTabSz="28803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3200" dirty="0">
                          <a:latin typeface="Times New Roman" pitchFamily="18" charset="0" panose="02020603050405020304"/>
                          <a:cs typeface="Times New Roman" pitchFamily="18" charset="0" panose="02020603050405020304"/>
                        </a:rPr>
                        <a:t>10037</a:t>
                      </a:r>
                      <a:r>
                        <a:rPr lang="ru-RU" sz="3200" dirty="0">
                          <a:highlight>
                            <a:srgbClr val="FFFF00"/>
                          </a:highlight>
                          <a:latin typeface="Times New Roman" pitchFamily="18" charset="0" panose="02020603050405020304"/>
                          <a:cs typeface="Times New Roman" pitchFamily="18" charset="0" panose="02020603050405020304"/>
                        </a:rPr>
                        <a:t> </a:t>
                      </a:r>
                      <a:endParaRPr lang="en-US" sz="3200" dirty="0">
                        <a:highlight>
                          <a:srgbClr val="FFFF00"/>
                        </a:highlight>
                        <a:latin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 anchor="ctr"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 panose="02020603050405020304"/>
                          <a:cs typeface="Times New Roman" pitchFamily="18" charset="0" panose="02020603050405020304"/>
                        </a:rPr>
                        <a:t>biG3T</a:t>
                      </a:r>
                    </a:p>
                  </a:txBody>
                  <a:tcPr anchor="ctr"/>
                </a:tc>
                <a:tc>
                  <a:txBody>
                    <a:bodyPr anchor="ctr"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 panose="02020603050405020304"/>
                          <a:cs typeface="Times New Roman" pitchFamily="18" charset="0" panose="02020603050405020304"/>
                        </a:rPr>
                        <a:t>Li</a:t>
                      </a:r>
                      <a:r>
                        <a:rPr lang="en-US" sz="3200" baseline="30000" dirty="0">
                          <a:latin typeface="Times New Roman" pitchFamily="18" charset="0" panose="02020603050405020304"/>
                          <a:cs typeface="Times New Roman" pitchFamily="18" charset="0" panose="02020603050405020304"/>
                        </a:rPr>
                        <a:t>+</a:t>
                      </a:r>
                      <a:endParaRPr lang="en-US" sz="3200" dirty="0">
                        <a:latin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anchor="ctr"/>
                </a:tc>
                <a:tc>
                  <a:txBody>
                    <a:bodyPr anchor="ctr"/>
                    <a:lstStyle/>
                    <a:p>
                      <a:pPr marL="0" marR="0" indent="0" algn="ctr" defTabSz="28803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3200" dirty="0">
                          <a:latin typeface="Times New Roman" pitchFamily="18" charset="0" panose="02020603050405020304"/>
                          <a:cs typeface="Times New Roman" pitchFamily="18" charset="0" panose="02020603050405020304"/>
                        </a:rPr>
                        <a:t>8,88</a:t>
                      </a:r>
                      <a:endParaRPr lang="en-US" sz="3200" dirty="0">
                        <a:latin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anchor="ctr"/>
                </a:tc>
                <a:tc>
                  <a:txBody>
                    <a:bodyPr anchor="ctr"/>
                    <a:lstStyle/>
                    <a:p>
                      <a:pPr marL="0" marR="0" indent="0" algn="ctr" defTabSz="28803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3200" kern="1200" dirty="0">
                          <a:solidFill>
                            <a:schemeClr val="tx1"/>
                          </a:solidFill>
                          <a:latin typeface="Times New Roman" pitchFamily="18" charset="0" panose="02020603050405020304"/>
                          <a:ea typeface="+mn-ea"/>
                          <a:cs typeface="Times New Roman" pitchFamily="18" charset="0" panose="02020603050405020304"/>
                        </a:rPr>
                        <a:t>10037</a:t>
                      </a:r>
                      <a:endParaRPr lang="en-US" sz="3200" kern="1200" dirty="0">
                        <a:solidFill>
                          <a:schemeClr val="tx1"/>
                        </a:solidFill>
                        <a:latin typeface="Times New Roman" pitchFamily="18" charset="0" panose="02020603050405020304"/>
                        <a:ea typeface="+mn-ea"/>
                        <a:cs typeface="Times New Roman" pitchFamily="18" charset="0" panose="02020603050405020304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8" name="Изображение 1267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>
            <a:off x="25594897" y="15142290"/>
            <a:ext cx="2813807" cy="3640579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164778" y="28509205"/>
            <a:ext cx="20993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K</a:t>
            </a:r>
            <a:r>
              <a:rPr lang="en-US" sz="3600" baseline="300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+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0196740" y="20122824"/>
            <a:ext cx="20993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K</a:t>
            </a:r>
            <a:r>
              <a:rPr lang="en-US" sz="3600" baseline="300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+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0486578" y="28539029"/>
            <a:ext cx="2099318" cy="631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Li</a:t>
            </a:r>
            <a:r>
              <a:rPr lang="en-US" sz="3600" baseline="300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+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0196740" y="28109449"/>
            <a:ext cx="20993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Li</a:t>
            </a:r>
            <a:r>
              <a:rPr lang="en-US" sz="3600" baseline="300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+</a:t>
            </a:r>
          </a:p>
        </p:txBody>
      </p:sp>
      <p:sp>
        <p:nvSpPr>
          <p:cNvPr id="1203" name="Текст. поле 1202"/>
          <p:cNvSpPr txBox="1"/>
          <p:nvPr/>
        </p:nvSpPr>
        <p:spPr>
          <a:xfrm>
            <a:off x="22564455" y="16962579"/>
            <a:ext cx="3714060" cy="155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/>
              <a:t>Схема "Гель проникающая хроматография"</a:t>
            </a:r>
            <a:endParaRPr lang="en-US" sz="3200"/>
          </a:p>
        </p:txBody>
      </p:sp>
      <p:grpSp>
        <p:nvGrpSpPr>
          <p:cNvPr id="1204" name="Группа 81"/>
          <p:cNvGrpSpPr/>
          <p:nvPr/>
        </p:nvGrpSpPr>
        <p:grpSpPr>
          <a:xfrm>
            <a:off x="11093779" y="9001681"/>
            <a:ext cx="3567070" cy="7620676"/>
            <a:chOff x="7321432" y="736548"/>
            <a:chExt cx="2463067" cy="5802364"/>
          </a:xfrm>
        </p:grpSpPr>
        <p:pic>
          <p:nvPicPr>
            <p:cNvPr id="1205" name="Рисунок 82"/>
            <p:cNvPicPr>
              <a:picLocks noChangeAspect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>
            <a:xfrm>
              <a:off x="7321432" y="736548"/>
              <a:ext cx="2463067" cy="5802364"/>
            </a:xfrm>
            <a:prstGeom prst="rect">
              <a:avLst/>
            </a:prstGeom>
          </p:spPr>
        </p:pic>
        <p:sp>
          <p:nvSpPr>
            <p:cNvPr id="1206" name="Овал 83"/>
            <p:cNvSpPr/>
            <p:nvPr/>
          </p:nvSpPr>
          <p:spPr>
            <a:xfrm>
              <a:off x="9273988" y="766877"/>
              <a:ext cx="210807" cy="21941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6000">
                  <a:srgbClr val="D56E6F"/>
                </a:gs>
                <a:gs pos="98000">
                  <a:srgbClr val="BE1F21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07" name="TextBox 84"/>
            <p:cNvSpPr txBox="1"/>
            <p:nvPr/>
          </p:nvSpPr>
          <p:spPr>
            <a:xfrm>
              <a:off x="8772890" y="1193846"/>
              <a:ext cx="402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/>
                <a:t>3</a:t>
              </a:r>
              <a:r>
                <a:rPr lang="en-US" sz="1400" dirty="0"/>
                <a:t>’</a:t>
              </a:r>
              <a:endParaRPr lang="ru-RU" sz="1400" dirty="0"/>
            </a:p>
          </p:txBody>
        </p:sp>
        <p:cxnSp>
          <p:nvCxnSpPr>
            <p:cNvPr id="1208" name="Прямая со стрелкой 85"/>
            <p:cNvCxnSpPr/>
            <p:nvPr/>
          </p:nvCxnSpPr>
          <p:spPr>
            <a:xfrm flipV="1">
              <a:off x="7548349" y="5788959"/>
              <a:ext cx="0" cy="28095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9" name="Прямая со стрелкой 86"/>
            <p:cNvCxnSpPr/>
            <p:nvPr/>
          </p:nvCxnSpPr>
          <p:spPr>
            <a:xfrm flipV="1">
              <a:off x="7561728" y="4751385"/>
              <a:ext cx="0" cy="28095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0" name="Прямая со стрелкой 87"/>
            <p:cNvCxnSpPr/>
            <p:nvPr/>
          </p:nvCxnSpPr>
          <p:spPr>
            <a:xfrm>
              <a:off x="7664824" y="4666129"/>
              <a:ext cx="87406" cy="2891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1" name="Прямая со стрелкой 88"/>
            <p:cNvCxnSpPr/>
            <p:nvPr/>
          </p:nvCxnSpPr>
          <p:spPr>
            <a:xfrm>
              <a:off x="7879977" y="5398994"/>
              <a:ext cx="64271" cy="22187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2" name="Прямая со стрелкой 89"/>
            <p:cNvCxnSpPr/>
            <p:nvPr/>
          </p:nvCxnSpPr>
          <p:spPr>
            <a:xfrm flipV="1">
              <a:off x="8047408" y="5509932"/>
              <a:ext cx="0" cy="22187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3" name="Прямая со стрелкой 90"/>
            <p:cNvCxnSpPr/>
            <p:nvPr/>
          </p:nvCxnSpPr>
          <p:spPr>
            <a:xfrm flipV="1">
              <a:off x="8049583" y="4506054"/>
              <a:ext cx="0" cy="22187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4" name="Прямая со стрелкой 91"/>
            <p:cNvCxnSpPr/>
            <p:nvPr/>
          </p:nvCxnSpPr>
          <p:spPr>
            <a:xfrm>
              <a:off x="8438029" y="4506054"/>
              <a:ext cx="122087" cy="16679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5" name="Прямая со стрелкой 92"/>
            <p:cNvCxnSpPr/>
            <p:nvPr/>
          </p:nvCxnSpPr>
          <p:spPr>
            <a:xfrm>
              <a:off x="9123628" y="5538117"/>
              <a:ext cx="122087" cy="16679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6" name="Прямая со стрелкой 93"/>
            <p:cNvCxnSpPr/>
            <p:nvPr/>
          </p:nvCxnSpPr>
          <p:spPr>
            <a:xfrm flipV="1">
              <a:off x="9383873" y="5379944"/>
              <a:ext cx="0" cy="28095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7" name="Прямая со стрелкой 94"/>
            <p:cNvCxnSpPr/>
            <p:nvPr/>
          </p:nvCxnSpPr>
          <p:spPr>
            <a:xfrm flipV="1">
              <a:off x="9390596" y="4365575"/>
              <a:ext cx="0" cy="28095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8" name="Прямая со стрелкой 95"/>
            <p:cNvCxnSpPr/>
            <p:nvPr/>
          </p:nvCxnSpPr>
          <p:spPr>
            <a:xfrm flipH="1">
              <a:off x="9252439" y="4270183"/>
              <a:ext cx="84371" cy="34680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9" name="Прямая со стрелкой 96"/>
            <p:cNvCxnSpPr/>
            <p:nvPr/>
          </p:nvCxnSpPr>
          <p:spPr>
            <a:xfrm flipH="1">
              <a:off x="9011568" y="5368836"/>
              <a:ext cx="90507" cy="42012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0" name="Прямая со стрелкой 97"/>
            <p:cNvCxnSpPr/>
            <p:nvPr/>
          </p:nvCxnSpPr>
          <p:spPr>
            <a:xfrm flipV="1">
              <a:off x="8888573" y="4646532"/>
              <a:ext cx="0" cy="28095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1" name="Прямая со стрелкой 98"/>
            <p:cNvCxnSpPr/>
            <p:nvPr/>
          </p:nvCxnSpPr>
          <p:spPr>
            <a:xfrm flipV="1">
              <a:off x="8907453" y="5669632"/>
              <a:ext cx="0" cy="28095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2" name="Прямая со стрелкой 99"/>
            <p:cNvCxnSpPr/>
            <p:nvPr/>
          </p:nvCxnSpPr>
          <p:spPr>
            <a:xfrm flipV="1">
              <a:off x="7555072" y="2801265"/>
              <a:ext cx="0" cy="28095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3" name="Прямая со стрелкой 100"/>
            <p:cNvCxnSpPr/>
            <p:nvPr/>
          </p:nvCxnSpPr>
          <p:spPr>
            <a:xfrm flipV="1">
              <a:off x="7561730" y="1797445"/>
              <a:ext cx="0" cy="28095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4" name="Прямая со стрелкой 101"/>
            <p:cNvCxnSpPr/>
            <p:nvPr/>
          </p:nvCxnSpPr>
          <p:spPr>
            <a:xfrm>
              <a:off x="7671548" y="1714500"/>
              <a:ext cx="72350" cy="2275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5" name="Прямая со стрелкой 102"/>
            <p:cNvCxnSpPr/>
            <p:nvPr/>
          </p:nvCxnSpPr>
          <p:spPr>
            <a:xfrm>
              <a:off x="7916222" y="2461168"/>
              <a:ext cx="64271" cy="22187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6" name="Прямая со стрелкой 103"/>
            <p:cNvCxnSpPr/>
            <p:nvPr/>
          </p:nvCxnSpPr>
          <p:spPr>
            <a:xfrm flipV="1">
              <a:off x="8029411" y="2442121"/>
              <a:ext cx="0" cy="27775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7" name="Прямая со стрелкой 104"/>
            <p:cNvCxnSpPr/>
            <p:nvPr/>
          </p:nvCxnSpPr>
          <p:spPr>
            <a:xfrm flipV="1">
              <a:off x="8049583" y="1462200"/>
              <a:ext cx="0" cy="22187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8" name="Прямая со стрелкой 105"/>
            <p:cNvCxnSpPr/>
            <p:nvPr/>
          </p:nvCxnSpPr>
          <p:spPr>
            <a:xfrm>
              <a:off x="8416673" y="1413063"/>
              <a:ext cx="117496" cy="20730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9" name="Прямая со стрелкой 106"/>
            <p:cNvCxnSpPr/>
            <p:nvPr/>
          </p:nvCxnSpPr>
          <p:spPr>
            <a:xfrm>
              <a:off x="9116903" y="2492475"/>
              <a:ext cx="119190" cy="1905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0" name="Прямая со стрелкой 107"/>
            <p:cNvCxnSpPr/>
            <p:nvPr/>
          </p:nvCxnSpPr>
          <p:spPr>
            <a:xfrm flipV="1">
              <a:off x="9345842" y="2407614"/>
              <a:ext cx="27381" cy="33219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1" name="Прямая со стрелкой 108"/>
            <p:cNvCxnSpPr/>
            <p:nvPr/>
          </p:nvCxnSpPr>
          <p:spPr>
            <a:xfrm flipV="1">
              <a:off x="9390596" y="1413063"/>
              <a:ext cx="0" cy="28095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2" name="Прямая со стрелкой 109"/>
            <p:cNvCxnSpPr/>
            <p:nvPr/>
          </p:nvCxnSpPr>
          <p:spPr>
            <a:xfrm flipH="1">
              <a:off x="9221973" y="1367880"/>
              <a:ext cx="84371" cy="34680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3" name="Прямая со стрелкой 110"/>
            <p:cNvCxnSpPr/>
            <p:nvPr/>
          </p:nvCxnSpPr>
          <p:spPr>
            <a:xfrm flipH="1">
              <a:off x="8995891" y="2436083"/>
              <a:ext cx="90507" cy="42012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4" name="Прямая со стрелкой 111"/>
            <p:cNvCxnSpPr/>
            <p:nvPr/>
          </p:nvCxnSpPr>
          <p:spPr>
            <a:xfrm flipV="1">
              <a:off x="8907453" y="2628104"/>
              <a:ext cx="0" cy="28095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5" name="Прямая со стрелкой 112"/>
            <p:cNvCxnSpPr/>
            <p:nvPr/>
          </p:nvCxnSpPr>
          <p:spPr>
            <a:xfrm flipH="1" flipV="1">
              <a:off x="8897471" y="1632152"/>
              <a:ext cx="2296" cy="6062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7" name="Текст. поле 1236"/>
          <p:cNvSpPr txBox="1"/>
          <p:nvPr/>
        </p:nvSpPr>
        <p:spPr>
          <a:xfrm>
            <a:off x="11011958" y="20948114"/>
            <a:ext cx="1647531" cy="642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Li</a:t>
            </a:r>
            <a:r>
              <a:rPr lang="en-US" sz="3600" baseline="30000"/>
              <a:t>+</a:t>
            </a:r>
          </a:p>
        </p:txBody>
      </p:sp>
      <p:sp>
        <p:nvSpPr>
          <p:cNvPr id="1238" name="Текст. поле 1237"/>
          <p:cNvSpPr txBox="1"/>
          <p:nvPr/>
        </p:nvSpPr>
        <p:spPr>
          <a:xfrm>
            <a:off x="2037830" y="21136249"/>
            <a:ext cx="871383" cy="631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K</a:t>
            </a:r>
            <a:r>
              <a:rPr lang="en-US" sz="3600" baseline="300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+</a:t>
            </a:r>
            <a:endParaRPr lang="en-US"/>
          </a:p>
        </p:txBody>
      </p:sp>
      <p:sp>
        <p:nvSpPr>
          <p:cNvPr id="1266" name="TextBox 116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3572661" y="26576246"/>
            <a:ext cx="2641600" cy="584775"/>
          </a:xfrm>
          <a:prstGeom prst="rect">
            <a:avLst/>
          </a:prstGeom>
          <a:blipFill>
            <a:blip r:embed="rId18"/>
            <a:srcRect l="0" t="0" r="0" b="0"/>
            <a:stretch>
              <a:fillRect l="0" t="-12500" r="0" b="-34375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3332</TotalTime>
  <Words>643</Words>
  <Application>Microsoft Office PowerPoint</Application>
  <PresentationFormat>Произвольный</PresentationFormat>
  <Paragraphs>75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Cambria Math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Boris Ivanov</dc:creator>
  <cp:lastModifiedBy>Magichka</cp:lastModifiedBy>
  <cp:revision>87</cp:revision>
  <cp:lastPrinted>2023-02-02T12:16:38Z</cp:lastPrinted>
  <dcterms:created xsi:type="dcterms:W3CDTF">2023-01-24T13:35:45Z</dcterms:created>
  <dcterms:modified xsi:type="dcterms:W3CDTF">2024-04-16T16:47:46Z</dcterms:modified>
</cp:coreProperties>
</file>