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71" r:id="rId6"/>
    <p:sldId id="272" r:id="rId7"/>
    <p:sldId id="259" r:id="rId8"/>
    <p:sldId id="260" r:id="rId9"/>
    <p:sldId id="261" r:id="rId10"/>
    <p:sldId id="264" r:id="rId11"/>
    <p:sldId id="262" r:id="rId12"/>
    <p:sldId id="26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D03F0-B859-0B10-93EC-2E4B5200D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18AF4C-83CF-B660-6AC1-A58BDD376F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213850-A12E-FC4B-ECB4-6875C5C54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A24B-2795-44ED-8D99-E56241C28E5A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E89101-D5A0-F29C-56FC-0CB575407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DAA9BF-BA24-FBA2-AE1E-E85D4F357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9283-183A-4D98-9645-BF2FB29D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235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D6C40-3D7E-F1A1-8FAA-8EA936BB4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26BBAB-FDBA-3251-4199-7CB2114BA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42CCCE-1815-3BE5-5C9E-523F7C3C2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A24B-2795-44ED-8D99-E56241C28E5A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EC5344-7363-48FB-54EE-D65648D1D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4BECEB-D492-F6EB-CEE6-4B70D5E54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9283-183A-4D98-9645-BF2FB29D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187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5382298-3149-3DFF-067E-88102A1F2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310000E-773D-0DD9-020E-6E6582991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17FDF9-F538-95C0-ACFE-C9645C73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A24B-2795-44ED-8D99-E56241C28E5A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B970FA-18D1-06F1-74AC-3B1FEAB50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1253EA-0BC1-BDA0-2FF1-2BBC43796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9283-183A-4D98-9645-BF2FB29D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505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4FB6A1-350A-E1B6-94E4-38FD1A9F4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CA8AEB-F878-5FC7-C535-CC7CC2EB5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4914A3-D8B1-AA9A-D778-AFC5E0F05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A24B-2795-44ED-8D99-E56241C28E5A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6AFA8A-66D9-0DC7-7D24-5AAD74902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FFCE87-D9E9-1D04-0FCB-DAF91976F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9283-183A-4D98-9645-BF2FB29D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592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B4DDE7-92C4-1E78-1693-01292D43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E673CF-FA0C-6B29-3165-2B17937B8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02734E-9D75-DC90-9584-1CE2ED0DC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A24B-2795-44ED-8D99-E56241C28E5A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D48F3B-EAF2-5590-4D89-6644FF33B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ABCE77-42FB-EF59-8E75-FD961F3B7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9283-183A-4D98-9645-BF2FB29D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7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D2B3E1-9A27-D52E-B683-13CFA26F9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B0B8EE-0EEB-019D-2B66-1D0391E12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987696-736E-FD06-D815-CA3BB5F7A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A69823-C32E-AFCC-7BCD-A669FDD58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A24B-2795-44ED-8D99-E56241C28E5A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B92239-D295-4621-B449-A31D864DA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95B159-026E-AEC0-9448-26F46CAC1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9283-183A-4D98-9645-BF2FB29D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93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8ABFC-572D-B55C-C715-2E72D4C6E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818E30-A93D-127E-141C-92FCDE134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68257C-878A-AF78-CC54-417010D67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6051D6-526C-BA97-B12A-A82A2248C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51AA7F-4573-684B-572F-0AE576F931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E7CB7F7-FD95-9E87-03F5-A35CF184E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A24B-2795-44ED-8D99-E56241C28E5A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4BE3B9-2E34-C5A8-545D-390EC2DCC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5A8781-47C1-3B55-2938-EFC64E3A7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9283-183A-4D98-9645-BF2FB29D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4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F623ED-C2A4-29D7-A027-9DFFFCA2C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647491-FB00-4DD6-8162-567BDDFBD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A24B-2795-44ED-8D99-E56241C28E5A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93D63A0-41F4-94F8-1052-E62E60940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515334A-2828-0FD4-06F7-375F0BE0F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9283-183A-4D98-9645-BF2FB29D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17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8EBAD87-9ECF-E0B8-6B97-F08627EC5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A24B-2795-44ED-8D99-E56241C28E5A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C2EC52-98D9-6856-DA6D-093233850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619669-B427-A56D-34B9-86F70E58A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9283-183A-4D98-9645-BF2FB29D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154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9273F-9694-B9C8-E4AB-79A36662D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8410D6-27B7-8FE3-7B3C-F418D968E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2E6C25-9C6C-A62F-CF66-5F058AB3F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361719-0057-0057-81E9-C067C919F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A24B-2795-44ED-8D99-E56241C28E5A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6F6230-E519-507D-A683-4FE89ECB1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8243ED-1256-E211-A740-B235EC64E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9283-183A-4D98-9645-BF2FB29D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394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BF4C0-1437-7564-F832-3DC34897C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1B092A-1FB0-61A3-3D84-3B92450D42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96B196-0A0A-8B9F-9F7D-2E1EEDF09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EF9794-849B-00E0-40E3-1549BA7E9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A24B-2795-44ED-8D99-E56241C28E5A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D4AD94-3ADB-AD1F-FC71-E456453FF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58D515-C345-8D2B-6F2B-EBEE5E993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9283-183A-4D98-9645-BF2FB29D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907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360263-13AE-55AF-2737-0C3353099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32F3FE-9E92-B1F6-03AD-EE2800499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2F9938-4A79-8693-08E3-354B36E295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8A24B-2795-44ED-8D99-E56241C28E5A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5A8B0-18BA-9616-3E04-16AC88AB94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A8118A-0CB1-DE4F-8C84-B2253974F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99283-183A-4D98-9645-BF2FB29D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00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7E198A-63CE-DE6E-52B8-62470F3510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dirty="0">
                <a:latin typeface="Palatino Linotype" panose="02040502050505030304" pitchFamily="18" charset="0"/>
              </a:rPr>
              <a:t>Использование</a:t>
            </a:r>
            <a:br>
              <a:rPr lang="en-US" sz="4000" dirty="0">
                <a:latin typeface="Palatino Linotype" panose="02040502050505030304" pitchFamily="18" charset="0"/>
              </a:rPr>
            </a:br>
            <a:r>
              <a:rPr lang="ru-RU" sz="4000" dirty="0">
                <a:latin typeface="Palatino Linotype" panose="02040502050505030304" pitchFamily="18" charset="0"/>
              </a:rPr>
              <a:t>экспериментальных методов</a:t>
            </a:r>
            <a:br>
              <a:rPr lang="en-US" sz="4000" dirty="0">
                <a:latin typeface="Palatino Linotype" panose="02040502050505030304" pitchFamily="18" charset="0"/>
              </a:rPr>
            </a:br>
            <a:r>
              <a:rPr lang="ru-RU" sz="4000" dirty="0">
                <a:latin typeface="Palatino Linotype" panose="02040502050505030304" pitchFamily="18" charset="0"/>
              </a:rPr>
              <a:t>для реконструкции праязыка: праиндоевропейское */s/</a:t>
            </a:r>
            <a:br>
              <a:rPr lang="en-US" sz="4000" dirty="0">
                <a:latin typeface="Palatino Linotype" panose="02040502050505030304" pitchFamily="18" charset="0"/>
              </a:rPr>
            </a:br>
            <a:r>
              <a:rPr lang="ru-RU" sz="4000" dirty="0">
                <a:latin typeface="Palatino Linotype" panose="02040502050505030304" pitchFamily="18" charset="0"/>
              </a:rPr>
              <a:t>и правило «руки»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02CCAA-1F8F-9BF5-87F9-9880DB6CF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205375"/>
          </a:xfrm>
        </p:spPr>
        <p:txBody>
          <a:bodyPr>
            <a:normAutofit fontScale="92500"/>
          </a:bodyPr>
          <a:lstStyle/>
          <a:p>
            <a:r>
              <a:rPr lang="ru-RU" dirty="0">
                <a:latin typeface="Palatino Linotype" panose="02040502050505030304" pitchFamily="18" charset="0"/>
              </a:rPr>
              <a:t>Международная научная конференция</a:t>
            </a:r>
            <a:br>
              <a:rPr lang="ru-RU" dirty="0">
                <a:latin typeface="Palatino Linotype" panose="02040502050505030304" pitchFamily="18" charset="0"/>
              </a:rPr>
            </a:br>
            <a:r>
              <a:rPr lang="ru-RU" dirty="0">
                <a:latin typeface="Palatino Linotype" panose="02040502050505030304" pitchFamily="18" charset="0"/>
              </a:rPr>
              <a:t>«Общая и прикладная фонетика: к 100-летию со дня рождения профессора Любови Владимировны </a:t>
            </a:r>
            <a:r>
              <a:rPr lang="ru-RU" dirty="0" err="1">
                <a:latin typeface="Palatino Linotype" panose="02040502050505030304" pitchFamily="18" charset="0"/>
              </a:rPr>
              <a:t>Златоустовой</a:t>
            </a:r>
            <a:r>
              <a:rPr lang="ru-RU" dirty="0">
                <a:latin typeface="Palatino Linotype" panose="02040502050505030304" pitchFamily="18" charset="0"/>
              </a:rPr>
              <a:t>» (10–12.</a:t>
            </a:r>
            <a:r>
              <a:rPr lang="en-US" dirty="0">
                <a:latin typeface="Palatino Linotype" panose="02040502050505030304" pitchFamily="18" charset="0"/>
              </a:rPr>
              <a:t>X.</a:t>
            </a:r>
            <a:r>
              <a:rPr lang="ru-RU" dirty="0">
                <a:latin typeface="Palatino Linotype" panose="02040502050505030304" pitchFamily="18" charset="0"/>
              </a:rPr>
              <a:t>2024)</a:t>
            </a:r>
          </a:p>
          <a:p>
            <a:endParaRPr lang="ru-RU" dirty="0">
              <a:latin typeface="Palatino Linotype" panose="02040502050505030304" pitchFamily="18" charset="0"/>
            </a:endParaRPr>
          </a:p>
          <a:p>
            <a:r>
              <a:rPr lang="ru-RU" dirty="0">
                <a:latin typeface="Palatino Linotype" panose="02040502050505030304" pitchFamily="18" charset="0"/>
              </a:rPr>
              <a:t>Тихон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ru-RU" dirty="0">
                <a:latin typeface="Palatino Linotype" panose="02040502050505030304" pitchFamily="18" charset="0"/>
              </a:rPr>
              <a:t>Георгиевич Давыдов, к. ф. н., ст. преп.</a:t>
            </a:r>
            <a:br>
              <a:rPr lang="ru-RU" dirty="0">
                <a:latin typeface="Palatino Linotype" panose="02040502050505030304" pitchFamily="18" charset="0"/>
              </a:rPr>
            </a:br>
            <a:r>
              <a:rPr lang="ru-RU" dirty="0">
                <a:latin typeface="Palatino Linotype" panose="02040502050505030304" pitchFamily="18" charset="0"/>
              </a:rPr>
              <a:t>кафедры классической филологии МГУ имени М. В. Ломоносова</a:t>
            </a:r>
          </a:p>
        </p:txBody>
      </p:sp>
    </p:spTree>
    <p:extLst>
      <p:ext uri="{BB962C8B-B14F-4D97-AF65-F5344CB8AC3E}">
        <p14:creationId xmlns:p14="http://schemas.microsoft.com/office/powerpoint/2010/main" val="1065767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2E82C-F4A1-B59D-37D9-83839AEC7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A266FF6-542B-FF2A-E529-B41628307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7814" y="539935"/>
            <a:ext cx="8776372" cy="5778129"/>
          </a:xfrm>
        </p:spPr>
      </p:pic>
    </p:spTree>
    <p:extLst>
      <p:ext uri="{BB962C8B-B14F-4D97-AF65-F5344CB8AC3E}">
        <p14:creationId xmlns:p14="http://schemas.microsoft.com/office/powerpoint/2010/main" val="200080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AE69B-CDBB-D41E-6EBC-47749802F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94117D-78FC-0430-648D-886B49268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Martinet 1970, </a:t>
            </a:r>
            <a:r>
              <a:rPr lang="en-US" dirty="0" err="1">
                <a:latin typeface="Palatino Linotype" panose="02040502050505030304" pitchFamily="18" charset="0"/>
              </a:rPr>
              <a:t>Vijūnas</a:t>
            </a:r>
            <a:r>
              <a:rPr lang="en-US" dirty="0">
                <a:latin typeface="Palatino Linotype" panose="02040502050505030304" pitchFamily="18" charset="0"/>
              </a:rPr>
              <a:t> 2010</a:t>
            </a:r>
            <a:endParaRPr lang="ru-RU" dirty="0">
              <a:latin typeface="Palatino Linotype" panose="0204050205050503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7CCF8A-9BF2-80FE-2E39-F93FCE8A6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Palatino Linotype" panose="02040502050505030304" pitchFamily="18" charset="0"/>
              </a:rPr>
              <a:t>Традиционная формулировка плохо объясняет начальную стадию процесса. Андре Мартине¹² одним из первых предположил, что праиндоевропейский */s/ был уже сдвинутым назад </a:t>
            </a:r>
            <a:r>
              <a:rPr lang="en-US" dirty="0">
                <a:latin typeface="Palatino Linotype" panose="02040502050505030304" pitchFamily="18" charset="0"/>
              </a:rPr>
              <a:t>— *</a:t>
            </a:r>
            <a:r>
              <a:rPr lang="ru-RU" dirty="0">
                <a:latin typeface="Palatino Linotype" panose="02040502050505030304" pitchFamily="18" charset="0"/>
              </a:rPr>
              <a:t>/sᶴ/.</a:t>
            </a:r>
            <a:endParaRPr lang="en-US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ru-RU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Palatino Linotype" panose="02040502050505030304" pitchFamily="18" charset="0"/>
              </a:rPr>
              <a:t>¹ </a:t>
            </a:r>
            <a:r>
              <a:rPr lang="fr-FR" cap="small" dirty="0">
                <a:latin typeface="Palatino Linotype" panose="02040502050505030304" pitchFamily="18" charset="0"/>
              </a:rPr>
              <a:t>Martinet</a:t>
            </a:r>
            <a:r>
              <a:rPr lang="fr-FR" dirty="0">
                <a:latin typeface="Palatino Linotype" panose="02040502050505030304" pitchFamily="18" charset="0"/>
              </a:rPr>
              <a:t>, André (1970). Économie des changements phonétiques. Traité de phonologie diachronique. Berne: A. Francke S. A. 3ᵉ éd.</a:t>
            </a:r>
            <a:endParaRPr lang="ru-RU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Palatino Linotype" panose="02040502050505030304" pitchFamily="18" charset="0"/>
              </a:rPr>
              <a:t>² </a:t>
            </a:r>
            <a:r>
              <a:rPr lang="fr-FR" cap="small" dirty="0">
                <a:latin typeface="Palatino Linotype" panose="02040502050505030304" pitchFamily="18" charset="0"/>
              </a:rPr>
              <a:t>Vijūnas</a:t>
            </a:r>
            <a:r>
              <a:rPr lang="fr-FR" dirty="0">
                <a:latin typeface="Palatino Linotype" panose="02040502050505030304" pitchFamily="18" charset="0"/>
              </a:rPr>
              <a:t>, Aurelijus (2010). The Proto-Indo-European Sibilant */s/. </a:t>
            </a:r>
            <a:r>
              <a:rPr lang="fr-FR" i="1" dirty="0">
                <a:latin typeface="Palatino Linotype" panose="02040502050505030304" pitchFamily="18" charset="0"/>
              </a:rPr>
              <a:t>Historische Sprachforschung </a:t>
            </a:r>
            <a:r>
              <a:rPr lang="fr-FR" dirty="0">
                <a:latin typeface="Palatino Linotype" panose="02040502050505030304" pitchFamily="18" charset="0"/>
              </a:rPr>
              <a:t>123, 40–55.</a:t>
            </a:r>
            <a:endParaRPr lang="ru-RU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19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74083-6311-6EAD-FE96-7B5E6C01D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C04E9-A388-FA2E-A01E-585E70BDF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Palatino Linotype" panose="02040502050505030304" pitchFamily="18" charset="0"/>
              </a:rPr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C140D2-941F-8516-9D4C-C7B6F0B45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8060"/>
            <a:ext cx="10515600" cy="490274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latin typeface="Palatino Linotype" panose="02040502050505030304" pitchFamily="18" charset="0"/>
              </a:rPr>
              <a:t>Если связать представления Мартине об артикуляции </a:t>
            </a:r>
            <a:r>
              <a:rPr lang="en-US" dirty="0">
                <a:latin typeface="Palatino Linotype" panose="02040502050505030304" pitchFamily="18" charset="0"/>
              </a:rPr>
              <a:t>*/s/ </a:t>
            </a:r>
            <a:r>
              <a:rPr lang="ru-RU" dirty="0">
                <a:latin typeface="Palatino Linotype" panose="02040502050505030304" pitchFamily="18" charset="0"/>
              </a:rPr>
              <a:t>с правилом «руки», необходимость в существовании первого этапа отпадает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  <a:r>
              <a:rPr lang="ru-RU" dirty="0">
                <a:latin typeface="Palatino Linotype" panose="02040502050505030304" pitchFamily="18" charset="0"/>
              </a:rPr>
              <a:t> Т. о.:</a:t>
            </a:r>
          </a:p>
          <a:p>
            <a:r>
              <a:rPr lang="ru-RU" dirty="0">
                <a:latin typeface="Palatino Linotype" panose="02040502050505030304" pitchFamily="18" charset="0"/>
              </a:rPr>
              <a:t>в некоторых языках (в т. ч. славянских, индоиранских) в определённых позициях произошёл переход */s/ в */š/</a:t>
            </a:r>
          </a:p>
          <a:p>
            <a:r>
              <a:rPr lang="ru-RU" dirty="0">
                <a:latin typeface="Palatino Linotype" panose="02040502050505030304" pitchFamily="18" charset="0"/>
              </a:rPr>
              <a:t>в других же языках — напр., в латинском, (древне)греческом и др. — */s/ сохранило прежнюю артикуляцию, которая была более распространена в Европе ещё в средние века и до сих пор сохраняется во многих языках (кастильский испанский, голландский, новогреческий и др.; из </a:t>
            </a:r>
            <a:r>
              <a:rPr lang="ru-RU" dirty="0" err="1">
                <a:latin typeface="Palatino Linotype" panose="02040502050505030304" pitchFamily="18" charset="0"/>
              </a:rPr>
              <a:t>не-и</a:t>
            </a:r>
            <a:r>
              <a:rPr lang="ru-RU" dirty="0">
                <a:latin typeface="Palatino Linotype" panose="02040502050505030304" pitchFamily="18" charset="0"/>
              </a:rPr>
              <a:t>.-е. языков — финский)</a:t>
            </a:r>
          </a:p>
          <a:p>
            <a:endParaRPr lang="ru-RU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fr-FR" cap="small" dirty="0">
                <a:latin typeface="Palatino Linotype" panose="02040502050505030304" pitchFamily="18" charset="0"/>
              </a:rPr>
              <a:t>Adams</a:t>
            </a:r>
            <a:r>
              <a:rPr lang="fr-FR" dirty="0">
                <a:latin typeface="Palatino Linotype" panose="02040502050505030304" pitchFamily="18" charset="0"/>
              </a:rPr>
              <a:t>, Douglas Quentin (1975). The Distribution of Retracted Sibilants in Medieval Europe. </a:t>
            </a:r>
            <a:r>
              <a:rPr lang="fr-FR" i="1" dirty="0">
                <a:latin typeface="Palatino Linotype" panose="02040502050505030304" pitchFamily="18" charset="0"/>
              </a:rPr>
              <a:t>Language</a:t>
            </a:r>
            <a:r>
              <a:rPr lang="fr-FR" dirty="0">
                <a:latin typeface="Palatino Linotype" panose="02040502050505030304" pitchFamily="18" charset="0"/>
              </a:rPr>
              <a:t> 51 (2), 282–292.</a:t>
            </a:r>
          </a:p>
          <a:p>
            <a:pPr marL="0" indent="0">
              <a:buNone/>
            </a:pPr>
            <a:r>
              <a:rPr lang="fr-FR" cap="small" dirty="0">
                <a:latin typeface="Palatino Linotype" panose="02040502050505030304" pitchFamily="18" charset="0"/>
              </a:rPr>
              <a:t>Allen</a:t>
            </a:r>
            <a:r>
              <a:rPr lang="fr-FR" dirty="0">
                <a:latin typeface="Palatino Linotype" panose="02040502050505030304" pitchFamily="18" charset="0"/>
              </a:rPr>
              <a:t>, William Sidney (1978). </a:t>
            </a:r>
            <a:r>
              <a:rPr lang="fr-FR" i="1" dirty="0">
                <a:latin typeface="Palatino Linotype" panose="02040502050505030304" pitchFamily="18" charset="0"/>
              </a:rPr>
              <a:t>Vox Latina</a:t>
            </a:r>
            <a:r>
              <a:rPr lang="fr-FR" dirty="0">
                <a:latin typeface="Palatino Linotype" panose="02040502050505030304" pitchFamily="18" charset="0"/>
              </a:rPr>
              <a:t>: A Guide to the Pronunciation of Classical Latin. Cambridge: Cambridge University Press. 2ⁿᵈ ed.</a:t>
            </a:r>
            <a:endParaRPr lang="ru-RU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707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D0E0CFC-1D73-07B0-3033-AFDD596EB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5566"/>
            <a:ext cx="10515600" cy="5661397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>
                <a:latin typeface="Palatino Linotype" panose="02040502050505030304" pitchFamily="18" charset="0"/>
              </a:rPr>
              <a:t>Сравнительно-историческое языкознание крайне редко пользуется достижениями экспериментальной фонетики, так как для реконструкции фонологического инвентаря необязательно учитывать акустические свойства фонем и их аллофонов. В то же время более детальное изучение особенностей артикуляции если не гарантировало бы разрешение проблем языковой реконструкции, то, по меньшей мере, позволило бы снять некоторые накопившиеся в индоевропеистике противоречия. В настоящем докладе ставится вопрос о применимости экспериментальных методов для реконструкции праязыкового состояния.</a:t>
            </a:r>
          </a:p>
        </p:txBody>
      </p:sp>
    </p:spTree>
    <p:extLst>
      <p:ext uri="{BB962C8B-B14F-4D97-AF65-F5344CB8AC3E}">
        <p14:creationId xmlns:p14="http://schemas.microsoft.com/office/powerpoint/2010/main" val="1121975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1BD14-205F-DF58-3619-0AC8518A7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E28229-BCC5-1F2B-8159-3245F9A59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Примеры применения экспериментальных методов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для исследования фонетики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древнегреческого языка ↓</a:t>
            </a:r>
          </a:p>
        </p:txBody>
      </p:sp>
    </p:spTree>
    <p:extLst>
      <p:ext uri="{BB962C8B-B14F-4D97-AF65-F5344CB8AC3E}">
        <p14:creationId xmlns:p14="http://schemas.microsoft.com/office/powerpoint/2010/main" val="1027113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48792"/>
            <a:ext cx="10515600" cy="5828171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Palatino Linotype" panose="02040502050505030304" pitchFamily="18" charset="0"/>
              </a:rPr>
              <a:t>                                </a:t>
            </a:r>
            <a:r>
              <a:rPr lang="en-US" dirty="0">
                <a:latin typeface="Palatino Linotype" panose="02040502050505030304" pitchFamily="18" charset="0"/>
              </a:rPr>
              <a:t>/</a:t>
            </a:r>
            <a:r>
              <a:rPr lang="en-US" dirty="0" err="1">
                <a:latin typeface="Times New Roman Star" panose="02020603050305020304" pitchFamily="18" charset="-126"/>
                <a:ea typeface="Times New Roman Star" panose="02020603050305020304" pitchFamily="18" charset="-126"/>
              </a:rPr>
              <a:t>r̥</a:t>
            </a:r>
            <a:r>
              <a:rPr lang="en-US" dirty="0" err="1">
                <a:latin typeface="Palatino Linotype" panose="02040502050505030304" pitchFamily="18" charset="0"/>
              </a:rPr>
              <a:t>ʰ</a:t>
            </a:r>
            <a:r>
              <a:rPr lang="en-US" dirty="0">
                <a:latin typeface="Palatino Linotype" panose="02040502050505030304" pitchFamily="18" charset="0"/>
              </a:rPr>
              <a:t>/</a:t>
            </a:r>
            <a:r>
              <a:rPr lang="ru-RU" dirty="0">
                <a:latin typeface="Palatino Linotype" panose="02040502050505030304" pitchFamily="18" charset="0"/>
              </a:rPr>
              <a:t>         </a:t>
            </a:r>
            <a:r>
              <a:rPr lang="en-US" dirty="0">
                <a:latin typeface="Palatino Linotype" panose="02040502050505030304" pitchFamily="18" charset="0"/>
              </a:rPr>
              <a:t>     </a:t>
            </a:r>
            <a:r>
              <a:rPr lang="el-GR" b="1" dirty="0">
                <a:latin typeface="Palatino Linotype" panose="02040502050505030304" pitchFamily="18" charset="0"/>
              </a:rPr>
              <a:t>ῥήτωρ</a:t>
            </a:r>
            <a:r>
              <a:rPr lang="en-US" dirty="0">
                <a:latin typeface="Palatino Linotype" panose="02040502050505030304" pitchFamily="18" charset="0"/>
              </a:rPr>
              <a:t>    /</a:t>
            </a:r>
            <a:r>
              <a:rPr lang="en-US" dirty="0">
                <a:latin typeface="Times New Roman Star" panose="02020603050305020304" pitchFamily="18" charset="-126"/>
                <a:ea typeface="Times New Roman Star" panose="02020603050305020304" pitchFamily="18" charset="-126"/>
              </a:rPr>
              <a:t>r̥</a:t>
            </a:r>
            <a:r>
              <a:rPr lang="en-US" dirty="0">
                <a:latin typeface="Palatino Linotype" panose="02040502050505030304" pitchFamily="18" charset="0"/>
              </a:rPr>
              <a:t>/</a:t>
            </a:r>
            <a:endParaRPr lang="ru-RU" dirty="0">
              <a:latin typeface="Palatino Linotype" panose="020405020505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680" y="824136"/>
            <a:ext cx="10264639" cy="603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04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52487"/>
            <a:ext cx="10515600" cy="572447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Palatino Linotype" panose="02040502050505030304" pitchFamily="18" charset="0"/>
              </a:rPr>
              <a:t>                           /r/            /ɾ/            /</a:t>
            </a:r>
            <a:r>
              <a:rPr lang="en-US" dirty="0" err="1">
                <a:latin typeface="Times New Roman Star" panose="02020603050305020304" pitchFamily="18" charset="-126"/>
                <a:ea typeface="Times New Roman Star" panose="02020603050305020304" pitchFamily="18" charset="-126"/>
              </a:rPr>
              <a:t>r̥</a:t>
            </a:r>
            <a:r>
              <a:rPr lang="en-US" dirty="0" err="1">
                <a:latin typeface="Palatino Linotype" panose="02040502050505030304" pitchFamily="18" charset="0"/>
              </a:rPr>
              <a:t>ʰ</a:t>
            </a:r>
            <a:r>
              <a:rPr lang="en-US" dirty="0">
                <a:latin typeface="Palatino Linotype" panose="02040502050505030304" pitchFamily="18" charset="0"/>
              </a:rPr>
              <a:t>/           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en-US" dirty="0">
                <a:latin typeface="Palatino Linotype" panose="02040502050505030304" pitchFamily="18" charset="0"/>
              </a:rPr>
              <a:t>    /</a:t>
            </a:r>
            <a:r>
              <a:rPr lang="en-US" dirty="0">
                <a:latin typeface="Times New Roman Star" panose="02020603050305020304" pitchFamily="18" charset="-126"/>
                <a:ea typeface="Times New Roman Star" panose="02020603050305020304" pitchFamily="18" charset="-126"/>
              </a:rPr>
              <a:t>r̥</a:t>
            </a:r>
            <a:r>
              <a:rPr lang="en-US" dirty="0">
                <a:latin typeface="Palatino Linotype" panose="02040502050505030304" pitchFamily="18" charset="0"/>
              </a:rPr>
              <a:t>/</a:t>
            </a:r>
            <a:endParaRPr lang="ru-RU" dirty="0">
              <a:latin typeface="Palatino Linotype" panose="020405020505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41" y="915315"/>
            <a:ext cx="10093317" cy="594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84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F2BE7-91D8-F25E-6B85-CFC7A7231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20305" cy="13255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/ʀ/</a:t>
            </a:r>
            <a:br>
              <a:rPr lang="ru-RU" dirty="0">
                <a:latin typeface="Palatino Linotype" panose="02040502050505030304" pitchFamily="18" charset="0"/>
              </a:rPr>
            </a:br>
            <a:r>
              <a:rPr lang="ru-RU" sz="3200" dirty="0">
                <a:latin typeface="Palatino Linotype" panose="02040502050505030304" pitchFamily="18" charset="0"/>
              </a:rPr>
              <a:t>увулярный дрожащий</a:t>
            </a:r>
            <a:endParaRPr lang="ru-RU" dirty="0">
              <a:latin typeface="Palatino Linotype" panose="0204050205050503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A4EA79-8E6B-3986-2972-D0A82730C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4181805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8F7DE0-F536-6045-F859-0A222E9F1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05" y="1690688"/>
            <a:ext cx="3238500" cy="32385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0994AC-647A-2257-A579-AB0CDC0ABD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505" y="1690688"/>
            <a:ext cx="3238500" cy="323850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F4FED682-EE5F-1C00-B407-D98E4DD7F9E6}"/>
              </a:ext>
            </a:extLst>
          </p:cNvPr>
          <p:cNvSpPr txBox="1">
            <a:spLocks/>
          </p:cNvSpPr>
          <p:nvPr/>
        </p:nvSpPr>
        <p:spPr>
          <a:xfrm>
            <a:off x="8258505" y="365125"/>
            <a:ext cx="3238500" cy="13255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Palatino Linotype" panose="02040502050505030304" pitchFamily="18" charset="0"/>
              </a:rPr>
              <a:t>/ʁ/</a:t>
            </a:r>
            <a:br>
              <a:rPr lang="ru-RU" dirty="0">
                <a:latin typeface="Palatino Linotype" panose="02040502050505030304" pitchFamily="18" charset="0"/>
              </a:rPr>
            </a:br>
            <a:r>
              <a:rPr lang="ru-RU" sz="2400" dirty="0">
                <a:latin typeface="Palatino Linotype" panose="02040502050505030304" pitchFamily="18" charset="0"/>
              </a:rPr>
              <a:t>увулярный спирант</a:t>
            </a:r>
            <a:endParaRPr lang="ru-RU" dirty="0">
              <a:latin typeface="Palatino Linotype" panose="02040502050505030304" pitchFamily="18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F458995-1735-B6CA-8665-C056C67F2512}"/>
              </a:ext>
            </a:extLst>
          </p:cNvPr>
          <p:cNvSpPr/>
          <p:nvPr/>
        </p:nvSpPr>
        <p:spPr>
          <a:xfrm>
            <a:off x="3190672" y="3429000"/>
            <a:ext cx="9144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19F6AB77-E49A-3BF1-294E-A794BFCF0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0" b="6085"/>
          <a:stretch/>
        </p:blipFill>
        <p:spPr bwMode="auto">
          <a:xfrm>
            <a:off x="5020005" y="4621652"/>
            <a:ext cx="2378615" cy="223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593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3466D-FE25-1335-3FE5-24D72EA7D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1A9535-B5A7-9592-E180-D476D5048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60" y="866678"/>
            <a:ext cx="5923620" cy="21823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E55749-508B-D34A-6545-748221C54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61" y="3033073"/>
            <a:ext cx="5923619" cy="6001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E7EB69-9028-F2D9-5E4C-99077CCCA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472" y="3633263"/>
            <a:ext cx="4448796" cy="14098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42C668-6708-82AB-407C-1C3F878C0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680" y="884624"/>
            <a:ext cx="5288601" cy="13210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212F67-99E6-A6DD-3D70-531A024C2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0109" y="2223601"/>
            <a:ext cx="4099742" cy="10249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E72EECB-689C-D21E-01E1-83A84FD45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1361" y="3326485"/>
            <a:ext cx="5112920" cy="565958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787890E-0E24-840D-14A8-B258B3BFC3BB}"/>
              </a:ext>
            </a:extLst>
          </p:cNvPr>
          <p:cNvCxnSpPr/>
          <p:nvPr/>
        </p:nvCxnSpPr>
        <p:spPr>
          <a:xfrm>
            <a:off x="6345680" y="866678"/>
            <a:ext cx="0" cy="27427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716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CBDA8-C456-A2A6-F24D-ABF64D79E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34C18B-14BB-9E01-2D5B-9376C641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Palatino Linotype" panose="02040502050505030304" pitchFamily="18" charset="0"/>
              </a:rPr>
              <a:t>Закон Педерсена</a:t>
            </a:r>
            <a:r>
              <a:rPr lang="en-US" sz="4000" dirty="0">
                <a:latin typeface="Palatino Linotype" panose="02040502050505030304" pitchFamily="18" charset="0"/>
              </a:rPr>
              <a:t> (1895)</a:t>
            </a:r>
            <a:r>
              <a:rPr lang="ru-RU" sz="4000" dirty="0">
                <a:latin typeface="Palatino Linotype" panose="02040502050505030304" pitchFamily="18" charset="0"/>
              </a:rPr>
              <a:t> = правило «руки»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DDB53A-673B-FE8A-A727-BEBC1F3CE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Традиционная формулировка:</a:t>
            </a:r>
          </a:p>
          <a:p>
            <a:pPr marL="0" indent="0" algn="ctr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Palatino Linotype" panose="02040502050505030304" pitchFamily="18" charset="0"/>
              </a:rPr>
              <a:t>В языках группы </a:t>
            </a:r>
            <a:r>
              <a:rPr lang="fr-FR" i="1" dirty="0">
                <a:latin typeface="Palatino Linotype" panose="02040502050505030304" pitchFamily="18" charset="0"/>
              </a:rPr>
              <a:t>satəm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ru-RU" dirty="0">
                <a:latin typeface="Palatino Linotype" panose="02040502050505030304" pitchFamily="18" charset="0"/>
              </a:rPr>
              <a:t>и.-е. </a:t>
            </a:r>
            <a:r>
              <a:rPr lang="en-US" dirty="0">
                <a:latin typeface="Palatino Linotype" panose="02040502050505030304" pitchFamily="18" charset="0"/>
              </a:rPr>
              <a:t>*/s/ </a:t>
            </a:r>
            <a:r>
              <a:rPr lang="ru-RU" dirty="0">
                <a:latin typeface="Palatino Linotype" panose="02040502050505030304" pitchFamily="18" charset="0"/>
              </a:rPr>
              <a:t>прошло два этапа:</a:t>
            </a:r>
            <a:br>
              <a:rPr lang="ru-RU" dirty="0">
                <a:latin typeface="Palatino Linotype" panose="02040502050505030304" pitchFamily="18" charset="0"/>
              </a:rPr>
            </a:br>
            <a:r>
              <a:rPr lang="ru-RU" dirty="0">
                <a:latin typeface="Palatino Linotype" panose="02040502050505030304" pitchFamily="18" charset="0"/>
              </a:rPr>
              <a:t>①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ru-RU" dirty="0">
                <a:latin typeface="Palatino Linotype" panose="02040502050505030304" pitchFamily="18" charset="0"/>
              </a:rPr>
              <a:t>сдвиг назад и ② переход в ретрофлексный.</a:t>
            </a:r>
          </a:p>
          <a:p>
            <a:pPr marL="0" indent="0">
              <a:buNone/>
            </a:pPr>
            <a:r>
              <a:rPr lang="ru-RU" dirty="0">
                <a:latin typeface="Palatino Linotype" panose="02040502050505030304" pitchFamily="18" charset="0"/>
              </a:rPr>
              <a:t>В </a:t>
            </a:r>
            <a:r>
              <a:rPr lang="ru-RU" dirty="0" err="1">
                <a:latin typeface="Palatino Linotype" panose="02040502050505030304" pitchFamily="18" charset="0"/>
              </a:rPr>
              <a:t>праслав</a:t>
            </a:r>
            <a:r>
              <a:rPr lang="ru-RU" dirty="0">
                <a:latin typeface="Palatino Linotype" panose="02040502050505030304" pitchFamily="18" charset="0"/>
              </a:rPr>
              <a:t>. ещё ③</a:t>
            </a:r>
            <a:r>
              <a:rPr lang="en-US" dirty="0">
                <a:latin typeface="Palatino Linotype" panose="02040502050505030304" pitchFamily="18" charset="0"/>
              </a:rPr>
              <a:t>:</a:t>
            </a:r>
            <a:r>
              <a:rPr lang="ru-RU" dirty="0">
                <a:latin typeface="Palatino Linotype" panose="02040502050505030304" pitchFamily="18" charset="0"/>
              </a:rPr>
              <a:t> → </a:t>
            </a:r>
            <a:r>
              <a:rPr lang="en-US" dirty="0">
                <a:latin typeface="Palatino Linotype" panose="02040502050505030304" pitchFamily="18" charset="0"/>
              </a:rPr>
              <a:t>*/x/.</a:t>
            </a:r>
            <a:endParaRPr lang="ru-RU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en-US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Palatino Linotype" panose="02040502050505030304" pitchFamily="18" charset="0"/>
              </a:rPr>
              <a:t>Пример:</a:t>
            </a:r>
            <a:r>
              <a:rPr lang="ru-RU" dirty="0">
                <a:latin typeface="Palatino Linotype" panose="02040502050505030304" pitchFamily="18" charset="0"/>
              </a:rPr>
              <a:t> и.-е. </a:t>
            </a:r>
            <a:r>
              <a:rPr lang="fr-FR" b="1" dirty="0">
                <a:latin typeface="Palatino Linotype" panose="02040502050505030304" pitchFamily="18" charset="0"/>
              </a:rPr>
              <a:t>*h₂ṓws </a:t>
            </a:r>
            <a:r>
              <a:rPr lang="fr-FR" dirty="0">
                <a:latin typeface="Palatino Linotype" panose="02040502050505030304" pitchFamily="18" charset="0"/>
              </a:rPr>
              <a:t>→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скр</a:t>
            </a:r>
            <a:r>
              <a:rPr lang="ru-RU" dirty="0">
                <a:latin typeface="Palatino Linotype" panose="02040502050505030304" pitchFamily="18" charset="0"/>
              </a:rPr>
              <a:t>. </a:t>
            </a:r>
            <a:r>
              <a:rPr lang="fr-FR" b="1" i="1" dirty="0">
                <a:latin typeface="Palatino Linotype" panose="02040502050505030304" pitchFamily="18" charset="0"/>
              </a:rPr>
              <a:t>uṣás</a:t>
            </a:r>
            <a:r>
              <a:rPr lang="ru-RU" dirty="0">
                <a:latin typeface="Palatino Linotype" panose="02040502050505030304" pitchFamily="18" charset="0"/>
              </a:rPr>
              <a:t>, перс. </a:t>
            </a:r>
            <a:r>
              <a:rPr lang="fr-FR" b="1" i="1" dirty="0">
                <a:latin typeface="Palatino Linotype" panose="02040502050505030304" pitchFamily="18" charset="0"/>
              </a:rPr>
              <a:t>huš</a:t>
            </a:r>
            <a:r>
              <a:rPr lang="ru-RU" dirty="0">
                <a:latin typeface="Palatino Linotype" panose="02040502050505030304" pitchFamily="18" charset="0"/>
              </a:rPr>
              <a:t>, рус. </a:t>
            </a:r>
            <a:r>
              <a:rPr lang="ru-RU" b="1" dirty="0">
                <a:latin typeface="Palatino Linotype" panose="02040502050505030304" pitchFamily="18" charset="0"/>
              </a:rPr>
              <a:t>ухо</a:t>
            </a:r>
            <a:br>
              <a:rPr lang="ru-RU" dirty="0">
                <a:latin typeface="Palatino Linotype" panose="02040502050505030304" pitchFamily="18" charset="0"/>
              </a:rPr>
            </a:br>
            <a:r>
              <a:rPr lang="ru-RU" dirty="0">
                <a:latin typeface="Palatino Linotype" panose="02040502050505030304" pitchFamily="18" charset="0"/>
              </a:rPr>
              <a:t>при лат. </a:t>
            </a:r>
            <a:r>
              <a:rPr lang="en-US" b="1" dirty="0">
                <a:latin typeface="Palatino Linotype" panose="02040502050505030304" pitchFamily="18" charset="0"/>
              </a:rPr>
              <a:t>auris</a:t>
            </a:r>
            <a:r>
              <a:rPr lang="en-US" dirty="0">
                <a:latin typeface="Palatino Linotype" panose="02040502050505030304" pitchFamily="18" charset="0"/>
              </a:rPr>
              <a:t> (&lt; </a:t>
            </a:r>
            <a:r>
              <a:rPr lang="en-US" b="1" dirty="0">
                <a:latin typeface="Palatino Linotype" panose="02040502050505030304" pitchFamily="18" charset="0"/>
              </a:rPr>
              <a:t>*</a:t>
            </a:r>
            <a:r>
              <a:rPr lang="en-US" b="1" dirty="0" err="1">
                <a:latin typeface="Palatino Linotype" panose="02040502050505030304" pitchFamily="18" charset="0"/>
              </a:rPr>
              <a:t>ausis</a:t>
            </a:r>
            <a:r>
              <a:rPr lang="en-US" dirty="0">
                <a:latin typeface="Palatino Linotype" panose="02040502050505030304" pitchFamily="18" charset="0"/>
              </a:rPr>
              <a:t>), </a:t>
            </a:r>
            <a:r>
              <a:rPr lang="ru-RU" dirty="0">
                <a:latin typeface="Palatino Linotype" panose="02040502050505030304" pitchFamily="18" charset="0"/>
              </a:rPr>
              <a:t>гр. </a:t>
            </a:r>
            <a:r>
              <a:rPr lang="el-GR" b="1" dirty="0">
                <a:latin typeface="Palatino Linotype" panose="02040502050505030304" pitchFamily="18" charset="0"/>
              </a:rPr>
              <a:t>οὖς</a:t>
            </a:r>
            <a:endParaRPr lang="ru-RU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494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B1CA1-6F6B-6D3F-A9AF-85220C50A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53576-0A59-61BA-1A6A-8624D5390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Palatino Linotype" panose="02040502050505030304" pitchFamily="18" charset="0"/>
              </a:rPr>
              <a:t>Longerich</a:t>
            </a:r>
            <a:r>
              <a:rPr lang="en-US" dirty="0">
                <a:latin typeface="Palatino Linotype" panose="02040502050505030304" pitchFamily="18" charset="0"/>
              </a:rPr>
              <a:t> 1998</a:t>
            </a:r>
            <a:endParaRPr lang="ru-RU" dirty="0">
              <a:latin typeface="Palatino Linotype" panose="0204050205050503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533FC15-2B7B-ED19-C1C3-AD0041BE7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230" y="1666369"/>
            <a:ext cx="9783540" cy="425826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675B96-47F0-3562-6ED4-3CCAEC8E5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937" y="5200637"/>
            <a:ext cx="7256833" cy="7240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5502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523</Words>
  <Application>Microsoft Office PowerPoint</Application>
  <PresentationFormat>Широкоэкранный</PresentationFormat>
  <Paragraphs>30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Palatino Linotype</vt:lpstr>
      <vt:lpstr>Times New Roman Star</vt:lpstr>
      <vt:lpstr>Тема Office</vt:lpstr>
      <vt:lpstr>Использование экспериментальных методов для реконструкции праязыка: праиндоевропейское */s/ и правило «руки»</vt:lpstr>
      <vt:lpstr>Презентация PowerPoint</vt:lpstr>
      <vt:lpstr>Примеры применения экспериментальных методов для исследования фонетики древнегреческого языка ↓</vt:lpstr>
      <vt:lpstr>Презентация PowerPoint</vt:lpstr>
      <vt:lpstr>Презентация PowerPoint</vt:lpstr>
      <vt:lpstr>/ʀ/ увулярный дрожащий</vt:lpstr>
      <vt:lpstr>Презентация PowerPoint</vt:lpstr>
      <vt:lpstr>Закон Педерсена (1895) = правило «руки»</vt:lpstr>
      <vt:lpstr>Longerich 1998</vt:lpstr>
      <vt:lpstr>Презентация PowerPoint</vt:lpstr>
      <vt:lpstr>Martinet 1970, Vijūnas 2010</vt:lpstr>
      <vt:lpstr>Выводы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Tycho Davydov</dc:creator>
  <cp:lastModifiedBy>Tycho Davydov</cp:lastModifiedBy>
  <cp:revision>80</cp:revision>
  <dcterms:created xsi:type="dcterms:W3CDTF">2024-10-11T12:45:03Z</dcterms:created>
  <dcterms:modified xsi:type="dcterms:W3CDTF">2024-10-12T10:38:58Z</dcterms:modified>
</cp:coreProperties>
</file>