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67" r:id="rId2"/>
    <p:sldId id="268" r:id="rId3"/>
    <p:sldId id="258" r:id="rId4"/>
    <p:sldId id="270" r:id="rId5"/>
    <p:sldId id="271" r:id="rId6"/>
    <p:sldId id="272" r:id="rId7"/>
    <p:sldId id="274" r:id="rId8"/>
    <p:sldId id="275" r:id="rId9"/>
    <p:sldId id="276" r:id="rId10"/>
    <p:sldId id="277" r:id="rId11"/>
    <p:sldId id="278" r:id="rId12"/>
    <p:sldId id="279" r:id="rId13"/>
    <p:sldId id="269" r:id="rId14"/>
  </p:sldIdLst>
  <p:sldSz cx="9144000" cy="6858000" type="screen4x3"/>
  <p:notesSz cx="6772275" cy="9902825"/>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4F4"/>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7371" autoAdjust="0"/>
  </p:normalViewPr>
  <p:slideViewPr>
    <p:cSldViewPr snapToGrid="0" snapToObjects="1">
      <p:cViewPr>
        <p:scale>
          <a:sx n="120" d="100"/>
          <a:sy n="120" d="100"/>
        </p:scale>
        <p:origin x="-48" y="2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34653" cy="495141"/>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836056" y="0"/>
            <a:ext cx="2934653" cy="495141"/>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fld id="{F4EC791A-3C4B-4D0A-9586-F846332187B5}" type="datetimeFigureOut">
              <a:rPr lang="en-US"/>
              <a:pPr/>
              <a:t>11/19/2014</a:t>
            </a:fld>
            <a:endParaRPr lang="en-US"/>
          </a:p>
        </p:txBody>
      </p:sp>
      <p:sp>
        <p:nvSpPr>
          <p:cNvPr id="4" name="Footer Placeholder 3"/>
          <p:cNvSpPr>
            <a:spLocks noGrp="1"/>
          </p:cNvSpPr>
          <p:nvPr>
            <p:ph type="ftr" sz="quarter" idx="2"/>
          </p:nvPr>
        </p:nvSpPr>
        <p:spPr>
          <a:xfrm>
            <a:off x="1" y="9405966"/>
            <a:ext cx="2934653" cy="495141"/>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836056" y="9405966"/>
            <a:ext cx="2934653" cy="495141"/>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4A8EDF2B-3CB1-471B-A6F6-F09AF0210B02}" type="slidenum">
              <a:rPr lang="en-US"/>
              <a:pPr/>
              <a:t>‹#›</a:t>
            </a:fld>
            <a:endParaRPr lang="en-US"/>
          </a:p>
        </p:txBody>
      </p:sp>
    </p:spTree>
    <p:extLst>
      <p:ext uri="{BB962C8B-B14F-4D97-AF65-F5344CB8AC3E}">
        <p14:creationId xmlns:p14="http://schemas.microsoft.com/office/powerpoint/2010/main" val="4174793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34653" cy="495141"/>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836056" y="0"/>
            <a:ext cx="2934653" cy="495141"/>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fld id="{BED020B5-C273-4EC3-85A5-61655B6C1A38}" type="datetimeFigureOut">
              <a:rPr lang="en-US"/>
              <a:pPr/>
              <a:t>11/19/2014</a:t>
            </a:fld>
            <a:endParaRPr lang="en-US"/>
          </a:p>
        </p:txBody>
      </p:sp>
      <p:sp>
        <p:nvSpPr>
          <p:cNvPr id="4" name="Slide Image Placeholder 3"/>
          <p:cNvSpPr>
            <a:spLocks noGrp="1" noRot="1" noChangeAspect="1"/>
          </p:cNvSpPr>
          <p:nvPr>
            <p:ph type="sldImg" idx="2"/>
          </p:nvPr>
        </p:nvSpPr>
        <p:spPr>
          <a:xfrm>
            <a:off x="911225" y="742950"/>
            <a:ext cx="4949825" cy="3713163"/>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77228" y="4703842"/>
            <a:ext cx="5417820" cy="4456271"/>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1" y="9405966"/>
            <a:ext cx="2934653" cy="495141"/>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836056" y="9405966"/>
            <a:ext cx="2934653" cy="495141"/>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2B0AE0D0-0319-40E5-B686-B858498D572E}" type="slidenum">
              <a:rPr lang="en-US"/>
              <a:pPr/>
              <a:t>‹#›</a:t>
            </a:fld>
            <a:endParaRPr lang="en-US"/>
          </a:p>
        </p:txBody>
      </p:sp>
    </p:spTree>
    <p:extLst>
      <p:ext uri="{BB962C8B-B14F-4D97-AF65-F5344CB8AC3E}">
        <p14:creationId xmlns:p14="http://schemas.microsoft.com/office/powerpoint/2010/main" val="6904314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878" y="0"/>
            <a:ext cx="9166757" cy="686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685800" y="1801091"/>
            <a:ext cx="5190836" cy="2516909"/>
          </a:xfrm>
          <a:prstGeom prst="rect">
            <a:avLst/>
          </a:prstGeom>
        </p:spPr>
        <p:txBody>
          <a:bodyPr tIns="234000" anchor="ctr">
            <a:noAutofit/>
          </a:bodyPr>
          <a:lstStyle>
            <a:lvl1pPr algn="l">
              <a:defRPr sz="3200" b="1" i="0" baseline="0">
                <a:latin typeface="Arial"/>
                <a:cs typeface="Arial"/>
              </a:defRPr>
            </a:lvl1pPr>
          </a:lstStyle>
          <a:p>
            <a:r>
              <a:rPr lang="ru-RU" dirty="0" smtClean="0"/>
              <a:t>ОБРАЗЕЦ ЗАГОЛОВКА</a:t>
            </a:r>
            <a:endParaRPr lang="en-US" dirty="0"/>
          </a:p>
        </p:txBody>
      </p:sp>
      <p:sp>
        <p:nvSpPr>
          <p:cNvPr id="3" name="Subtitle 2"/>
          <p:cNvSpPr>
            <a:spLocks noGrp="1"/>
          </p:cNvSpPr>
          <p:nvPr>
            <p:ph type="subTitle" idx="1"/>
          </p:nvPr>
        </p:nvSpPr>
        <p:spPr>
          <a:xfrm>
            <a:off x="685800" y="5311707"/>
            <a:ext cx="2974109" cy="831284"/>
          </a:xfrm>
          <a:prstGeom prst="rect">
            <a:avLst/>
          </a:prstGeom>
        </p:spPr>
        <p:txBody>
          <a:bodyPr>
            <a:normAutofit/>
          </a:bodyPr>
          <a:lstStyle>
            <a:lvl1pPr marL="0" indent="0" algn="l">
              <a:buNone/>
              <a:defRPr sz="16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grpSp>
        <p:nvGrpSpPr>
          <p:cNvPr id="5" name="Group 4"/>
          <p:cNvGrpSpPr/>
          <p:nvPr userDrawn="1"/>
        </p:nvGrpSpPr>
        <p:grpSpPr>
          <a:xfrm>
            <a:off x="685800" y="550061"/>
            <a:ext cx="3674211" cy="503994"/>
            <a:chOff x="685800" y="550061"/>
            <a:chExt cx="3674211" cy="503994"/>
          </a:xfrm>
        </p:grpSpPr>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62510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текст">
    <p:spTree>
      <p:nvGrpSpPr>
        <p:cNvPr id="1" name=""/>
        <p:cNvGrpSpPr/>
        <p:nvPr/>
      </p:nvGrpSpPr>
      <p:grpSpPr>
        <a:xfrm>
          <a:off x="0" y="0"/>
          <a:ext cx="0" cy="0"/>
          <a:chOff x="0" y="0"/>
          <a:chExt cx="0" cy="0"/>
        </a:xfrm>
      </p:grpSpPr>
      <p:sp>
        <p:nvSpPr>
          <p:cNvPr id="9" name="Rectangle 8"/>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sp>
        <p:nvSpPr>
          <p:cNvPr id="3" name="Content Placeholder 2"/>
          <p:cNvSpPr>
            <a:spLocks noGrp="1"/>
          </p:cNvSpPr>
          <p:nvPr>
            <p:ph idx="1"/>
          </p:nvPr>
        </p:nvSpPr>
        <p:spPr>
          <a:xfrm>
            <a:off x="457200" y="1270000"/>
            <a:ext cx="8229600" cy="4856163"/>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7" name="Slide Number Placeholder 5"/>
          <p:cNvSpPr>
            <a:spLocks noGrp="1"/>
          </p:cNvSpPr>
          <p:nvPr>
            <p:ph type="sldNum" sz="quarter" idx="10"/>
          </p:nvPr>
        </p:nvSpPr>
        <p:spPr/>
        <p:txBody>
          <a:bodyPr/>
          <a:lstStyle>
            <a:lvl1pPr>
              <a:defRPr/>
            </a:lvl1pPr>
          </a:lstStyle>
          <a:p>
            <a:fld id="{62E63539-54AB-48C3-A066-B9884B2FFD73}" type="slidenum">
              <a:rPr lang="en-US"/>
              <a:pPr/>
              <a:t>‹#›</a:t>
            </a:fld>
            <a:endParaRPr lang="en-US"/>
          </a:p>
        </p:txBody>
      </p:sp>
      <p:grpSp>
        <p:nvGrpSpPr>
          <p:cNvPr id="10" name="Group 9"/>
          <p:cNvGrpSpPr>
            <a:grpSpLocks noChangeAspect="1"/>
          </p:cNvGrpSpPr>
          <p:nvPr userDrawn="1"/>
        </p:nvGrpSpPr>
        <p:grpSpPr>
          <a:xfrm>
            <a:off x="532734" y="6447255"/>
            <a:ext cx="2361955" cy="323991"/>
            <a:chOff x="685800" y="550061"/>
            <a:chExt cx="3674211" cy="503994"/>
          </a:xfrm>
        </p:grpSpPr>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882805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аблица">
    <p:spTree>
      <p:nvGrpSpPr>
        <p:cNvPr id="1" name=""/>
        <p:cNvGrpSpPr/>
        <p:nvPr/>
      </p:nvGrpSpPr>
      <p:grpSpPr>
        <a:xfrm>
          <a:off x="0" y="0"/>
          <a:ext cx="0" cy="0"/>
          <a:chOff x="0" y="0"/>
          <a:chExt cx="0" cy="0"/>
        </a:xfrm>
      </p:grpSpPr>
      <p:sp>
        <p:nvSpPr>
          <p:cNvPr id="9" name="Rectangle 8"/>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2"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18" name="Content Placeholder 2"/>
          <p:cNvSpPr>
            <a:spLocks noGrp="1"/>
          </p:cNvSpPr>
          <p:nvPr>
            <p:ph idx="1"/>
          </p:nvPr>
        </p:nvSpPr>
        <p:spPr>
          <a:xfrm>
            <a:off x="457200" y="1270001"/>
            <a:ext cx="8229600" cy="1899920"/>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6" name="Group 15"/>
          <p:cNvGrpSpPr>
            <a:grpSpLocks noChangeAspect="1"/>
          </p:cNvGrpSpPr>
          <p:nvPr userDrawn="1"/>
        </p:nvGrpSpPr>
        <p:grpSpPr>
          <a:xfrm>
            <a:off x="532734" y="6447255"/>
            <a:ext cx="2361955" cy="323991"/>
            <a:chOff x="685800" y="550061"/>
            <a:chExt cx="3674211" cy="503994"/>
          </a:xfrm>
        </p:grpSpPr>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9" name="Picture 1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47599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График">
    <p:spTree>
      <p:nvGrpSpPr>
        <p:cNvPr id="1" name=""/>
        <p:cNvGrpSpPr/>
        <p:nvPr/>
      </p:nvGrpSpPr>
      <p:grpSpPr>
        <a:xfrm>
          <a:off x="0" y="0"/>
          <a:ext cx="0" cy="0"/>
          <a:chOff x="0" y="0"/>
          <a:chExt cx="0" cy="0"/>
        </a:xfrm>
      </p:grpSpPr>
      <p:sp>
        <p:nvSpPr>
          <p:cNvPr id="11" name="Rectangle 10"/>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4"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7" name="Group 16"/>
          <p:cNvGrpSpPr>
            <a:grpSpLocks noChangeAspect="1"/>
          </p:cNvGrpSpPr>
          <p:nvPr userDrawn="1"/>
        </p:nvGrpSpPr>
        <p:grpSpPr>
          <a:xfrm>
            <a:off x="532734" y="6447255"/>
            <a:ext cx="2361955" cy="323991"/>
            <a:chOff x="685800" y="550061"/>
            <a:chExt cx="3674211" cy="503994"/>
          </a:xfrm>
        </p:grpSpPr>
        <p:pic>
          <p:nvPicPr>
            <p:cNvPr id="18" name="Picture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9" name="Picture 1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203684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Диаграмма">
    <p:spTree>
      <p:nvGrpSpPr>
        <p:cNvPr id="1" name=""/>
        <p:cNvGrpSpPr/>
        <p:nvPr/>
      </p:nvGrpSpPr>
      <p:grpSpPr>
        <a:xfrm>
          <a:off x="0" y="0"/>
          <a:ext cx="0" cy="0"/>
          <a:chOff x="0" y="0"/>
          <a:chExt cx="0" cy="0"/>
        </a:xfrm>
      </p:grpSpPr>
      <p:sp>
        <p:nvSpPr>
          <p:cNvPr id="11" name="Rectangle 10"/>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4"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7" name="Group 16"/>
          <p:cNvGrpSpPr>
            <a:grpSpLocks noChangeAspect="1"/>
          </p:cNvGrpSpPr>
          <p:nvPr userDrawn="1"/>
        </p:nvGrpSpPr>
        <p:grpSpPr>
          <a:xfrm>
            <a:off x="532734" y="6447255"/>
            <a:ext cx="2361955" cy="323991"/>
            <a:chOff x="685800" y="550061"/>
            <a:chExt cx="3674211" cy="503994"/>
          </a:xfrm>
        </p:grpSpPr>
        <p:pic>
          <p:nvPicPr>
            <p:cNvPr id="18" name="Picture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9" name="Picture 1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899271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Новый раздел">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Slide Number Placeholder 3"/>
          <p:cNvSpPr>
            <a:spLocks noGrp="1"/>
          </p:cNvSpPr>
          <p:nvPr>
            <p:ph type="sldNum" sz="quarter" idx="11"/>
          </p:nvPr>
        </p:nvSpPr>
        <p:spPr/>
        <p:txBody>
          <a:bodyPr/>
          <a:lstStyle/>
          <a:p>
            <a:fld id="{E03778E1-B64E-4CF3-8BE4-5ADE77B61452}" type="slidenum">
              <a:rPr lang="en-US" smtClean="0"/>
              <a:pPr/>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80192" cy="6876000"/>
          </a:xfrm>
          <a:prstGeom prst="rect">
            <a:avLst/>
          </a:prstGeom>
        </p:spPr>
      </p:pic>
      <p:sp>
        <p:nvSpPr>
          <p:cNvPr id="13" name="Title 12"/>
          <p:cNvSpPr>
            <a:spLocks noGrp="1"/>
          </p:cNvSpPr>
          <p:nvPr>
            <p:ph type="title"/>
          </p:nvPr>
        </p:nvSpPr>
        <p:spPr>
          <a:xfrm>
            <a:off x="685800" y="1788478"/>
            <a:ext cx="5267960" cy="2641282"/>
          </a:xfrm>
          <a:prstGeom prst="rect">
            <a:avLst/>
          </a:prstGeom>
        </p:spPr>
        <p:txBody>
          <a:bodyPr anchor="ctr"/>
          <a:lstStyle/>
          <a:p>
            <a:r>
              <a:rPr lang="en-US" smtClean="0"/>
              <a:t>Click to edit Master title style</a:t>
            </a:r>
            <a:endParaRPr lang="en-US"/>
          </a:p>
        </p:txBody>
      </p:sp>
      <p:grpSp>
        <p:nvGrpSpPr>
          <p:cNvPr id="12" name="Group 11"/>
          <p:cNvGrpSpPr/>
          <p:nvPr userDrawn="1"/>
        </p:nvGrpSpPr>
        <p:grpSpPr>
          <a:xfrm>
            <a:off x="685800" y="550061"/>
            <a:ext cx="3674211" cy="503994"/>
            <a:chOff x="685800" y="550061"/>
            <a:chExt cx="3674211" cy="503994"/>
          </a:xfrm>
        </p:grpSpPr>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5" name="Picture 1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69860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объекта">
    <p:spTree>
      <p:nvGrpSpPr>
        <p:cNvPr id="1" name=""/>
        <p:cNvGrpSpPr/>
        <p:nvPr/>
      </p:nvGrpSpPr>
      <p:grpSpPr>
        <a:xfrm>
          <a:off x="0" y="0"/>
          <a:ext cx="0" cy="0"/>
          <a:chOff x="0" y="0"/>
          <a:chExt cx="0" cy="0"/>
        </a:xfrm>
      </p:grpSpPr>
      <p:sp>
        <p:nvSpPr>
          <p:cNvPr id="9" name="Rectangle 8"/>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3"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sp>
        <p:nvSpPr>
          <p:cNvPr id="21" name="Content Placeholder 2"/>
          <p:cNvSpPr>
            <a:spLocks noGrp="1"/>
          </p:cNvSpPr>
          <p:nvPr>
            <p:ph idx="11"/>
          </p:nvPr>
        </p:nvSpPr>
        <p:spPr>
          <a:xfrm>
            <a:off x="471424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6" name="Group 15"/>
          <p:cNvGrpSpPr>
            <a:grpSpLocks noChangeAspect="1"/>
          </p:cNvGrpSpPr>
          <p:nvPr userDrawn="1"/>
        </p:nvGrpSpPr>
        <p:grpSpPr>
          <a:xfrm>
            <a:off x="532734" y="6447255"/>
            <a:ext cx="2361955" cy="323991"/>
            <a:chOff x="685800" y="550061"/>
            <a:chExt cx="3674211" cy="503994"/>
          </a:xfrm>
        </p:grpSpPr>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79381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1293849"/>
            <a:ext cx="8229599" cy="3958871"/>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457200" y="5483086"/>
            <a:ext cx="8229600" cy="54973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9"/>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3"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1"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grpSp>
        <p:nvGrpSpPr>
          <p:cNvPr id="16" name="Group 15"/>
          <p:cNvGrpSpPr>
            <a:grpSpLocks noChangeAspect="1"/>
          </p:cNvGrpSpPr>
          <p:nvPr userDrawn="1"/>
        </p:nvGrpSpPr>
        <p:grpSpPr>
          <a:xfrm>
            <a:off x="532734" y="6447255"/>
            <a:ext cx="2361955" cy="323991"/>
            <a:chOff x="685800" y="550061"/>
            <a:chExt cx="3674211" cy="503994"/>
          </a:xfrm>
        </p:grpSpPr>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281112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Пустой слайд">
    <p:spTree>
      <p:nvGrpSpPr>
        <p:cNvPr id="1" name=""/>
        <p:cNvGrpSpPr/>
        <p:nvPr/>
      </p:nvGrpSpPr>
      <p:grpSpPr>
        <a:xfrm>
          <a:off x="0" y="0"/>
          <a:ext cx="0" cy="0"/>
          <a:chOff x="0" y="0"/>
          <a:chExt cx="0" cy="0"/>
        </a:xfrm>
      </p:grpSpPr>
      <p:sp>
        <p:nvSpPr>
          <p:cNvPr id="8" name="Rectangle 7"/>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1"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grpSp>
        <p:nvGrpSpPr>
          <p:cNvPr id="15" name="Group 14"/>
          <p:cNvGrpSpPr>
            <a:grpSpLocks noChangeAspect="1"/>
          </p:cNvGrpSpPr>
          <p:nvPr userDrawn="1"/>
        </p:nvGrpSpPr>
        <p:grpSpPr>
          <a:xfrm>
            <a:off x="532734" y="6447255"/>
            <a:ext cx="2361955" cy="323991"/>
            <a:chOff x="685800" y="550061"/>
            <a:chExt cx="3674211" cy="503994"/>
          </a:xfrm>
        </p:grpSpPr>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7" name="Pictur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4098982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defRPr>
            </a:lvl1pPr>
          </a:lstStyle>
          <a:p>
            <a:fld id="{E03778E1-B64E-4CF3-8BE4-5ADE77B6145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31" r:id="rId6"/>
    <p:sldLayoutId id="2147483727" r:id="rId7"/>
    <p:sldLayoutId id="2147483729" r:id="rId8"/>
    <p:sldLayoutId id="2147483730" r:id="rId9"/>
  </p:sldLayoutIdLst>
  <p:hf hdr="0" dt="0"/>
  <p:txStyles>
    <p:titleStyle>
      <a:lvl1pPr algn="l" defTabSz="457200" rtl="0" eaLnBrk="1" fontAlgn="base" hangingPunct="1">
        <a:spcBef>
          <a:spcPct val="0"/>
        </a:spcBef>
        <a:spcAft>
          <a:spcPct val="0"/>
        </a:spcAft>
        <a:defRPr sz="3200" b="1" kern="1200">
          <a:solidFill>
            <a:schemeClr val="tx1"/>
          </a:solidFill>
          <a:latin typeface="Arial"/>
          <a:ea typeface="MS PGothic" pitchFamily="34" charset="-128"/>
          <a:cs typeface="Arial"/>
        </a:defRPr>
      </a:lvl1pPr>
      <a:lvl2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2pPr>
      <a:lvl3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3pPr>
      <a:lvl4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4pPr>
      <a:lvl5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5pPr>
      <a:lvl6pPr marL="4572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6pPr>
      <a:lvl7pPr marL="9144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7pPr>
      <a:lvl8pPr marL="13716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8pPr>
      <a:lvl9pPr marL="18288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Arial"/>
          <a:ea typeface="MS PGothic" pitchFamily="34" charset="-128"/>
          <a:cs typeface="Arial"/>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801091"/>
            <a:ext cx="5269727" cy="2516909"/>
          </a:xfrm>
        </p:spPr>
        <p:txBody>
          <a:bodyPr/>
          <a:lstStyle/>
          <a:p>
            <a:r>
              <a:rPr lang="ru-RU" sz="2400" dirty="0" smtClean="0"/>
              <a:t>Основные вопросы </a:t>
            </a:r>
            <a:r>
              <a:rPr lang="ru-RU" sz="2400" dirty="0"/>
              <a:t>регулирования сделок с заинтересованностью в России</a:t>
            </a:r>
            <a:endParaRPr lang="en-US" sz="2400" dirty="0"/>
          </a:p>
        </p:txBody>
      </p:sp>
      <p:sp>
        <p:nvSpPr>
          <p:cNvPr id="3" name="Subtitle 2"/>
          <p:cNvSpPr>
            <a:spLocks noGrp="1"/>
          </p:cNvSpPr>
          <p:nvPr>
            <p:ph type="subTitle" idx="1"/>
          </p:nvPr>
        </p:nvSpPr>
        <p:spPr>
          <a:xfrm>
            <a:off x="685800" y="4656602"/>
            <a:ext cx="3293347" cy="1181490"/>
          </a:xfrm>
        </p:spPr>
        <p:txBody>
          <a:bodyPr>
            <a:normAutofit/>
          </a:bodyPr>
          <a:lstStyle/>
          <a:p>
            <a:r>
              <a:rPr lang="ru-RU" dirty="0"/>
              <a:t>Алена Кучер, </a:t>
            </a:r>
            <a:r>
              <a:rPr lang="ru-RU" dirty="0" err="1"/>
              <a:t>к.ю.н</a:t>
            </a:r>
            <a:r>
              <a:rPr lang="ru-RU" dirty="0" smtClean="0"/>
              <a:t>.,</a:t>
            </a:r>
            <a:r>
              <a:rPr lang="en-US" dirty="0" smtClean="0"/>
              <a:t/>
            </a:r>
            <a:br>
              <a:rPr lang="en-US" dirty="0" smtClean="0"/>
            </a:br>
            <a:r>
              <a:rPr lang="ru-RU" dirty="0" smtClean="0"/>
              <a:t>Партнер</a:t>
            </a:r>
            <a:r>
              <a:rPr lang="en-US" dirty="0"/>
              <a:t/>
            </a:r>
            <a:br>
              <a:rPr lang="en-US" dirty="0"/>
            </a:br>
            <a:r>
              <a:rPr lang="en-US" dirty="0"/>
              <a:t>Debevoise &amp; Plimpton LLP </a:t>
            </a:r>
            <a:endParaRPr lang="ru-RU" dirty="0"/>
          </a:p>
        </p:txBody>
      </p:sp>
      <p:sp>
        <p:nvSpPr>
          <p:cNvPr id="5" name="Slide Number Placeholder 3"/>
          <p:cNvSpPr txBox="1">
            <a:spLocks/>
          </p:cNvSpPr>
          <p:nvPr/>
        </p:nvSpPr>
        <p:spPr>
          <a:xfrm>
            <a:off x="711200" y="1034143"/>
            <a:ext cx="3586842" cy="493773"/>
          </a:xfrm>
          <a:prstGeom prst="rect">
            <a:avLst/>
          </a:prstGeom>
        </p:spPr>
        <p:txBody>
          <a:bodyPr vert="horz" wrap="none" lIns="0" tIns="0" rIns="0" bIns="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080" b="1" i="0" u="none" strike="noStrike" kern="1200" cap="none" spc="-10" normalizeH="0" baseline="0" noProof="0" dirty="0" smtClean="0">
                <a:ln>
                  <a:noFill/>
                </a:ln>
                <a:solidFill>
                  <a:schemeClr val="accent5">
                    <a:lumMod val="75000"/>
                  </a:schemeClr>
                </a:solidFill>
                <a:uLnTx/>
                <a:uFillTx/>
                <a:latin typeface="Arial" pitchFamily="34" charset="0"/>
              </a:rPr>
              <a:t>OECD Russia Corporate Governance Roundtable</a:t>
            </a:r>
          </a:p>
          <a:p>
            <a:pPr marL="0" marR="0" lvl="0" indent="0" algn="ctr" defTabSz="457200" rtl="0" eaLnBrk="1" fontAlgn="base" latinLnBrk="0" hangingPunct="1">
              <a:lnSpc>
                <a:spcPct val="100000"/>
              </a:lnSpc>
              <a:spcBef>
                <a:spcPct val="0"/>
              </a:spcBef>
              <a:spcAft>
                <a:spcPct val="0"/>
              </a:spcAft>
              <a:buClrTx/>
              <a:buSzTx/>
              <a:buFontTx/>
              <a:buNone/>
              <a:tabLst/>
              <a:defRPr/>
            </a:pPr>
            <a:r>
              <a:rPr lang="en-GB" sz="1080" b="1" spc="-10" dirty="0" smtClean="0">
                <a:solidFill>
                  <a:schemeClr val="accent5">
                    <a:lumMod val="75000"/>
                  </a:schemeClr>
                </a:solidFill>
                <a:latin typeface="Arial" pitchFamily="34" charset="0"/>
              </a:rPr>
              <a:t>Moscow, 19 November 2014</a:t>
            </a:r>
            <a:endParaRPr kumimoji="0" lang="en-US" sz="1080" b="1" i="0" u="none" strike="noStrike" kern="1200" cap="none" spc="-10" normalizeH="0" baseline="0" noProof="0" dirty="0">
              <a:ln>
                <a:noFill/>
              </a:ln>
              <a:solidFill>
                <a:schemeClr val="accent5">
                  <a:lumMod val="75000"/>
                </a:schemeClr>
              </a:solidFill>
              <a:uLnTx/>
              <a:uFillTx/>
              <a:latin typeface="Arial" pitchFamily="34" charset="0"/>
            </a:endParaRPr>
          </a:p>
        </p:txBody>
      </p:sp>
    </p:spTree>
    <p:extLst>
      <p:ext uri="{BB962C8B-B14F-4D97-AF65-F5344CB8AC3E}">
        <p14:creationId xmlns:p14="http://schemas.microsoft.com/office/powerpoint/2010/main" val="2440013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z="2300" dirty="0"/>
              <a:t>Аффилированное лицо в практике российских судов </a:t>
            </a:r>
            <a:endParaRPr lang="en-US" sz="2300" dirty="0"/>
          </a:p>
        </p:txBody>
      </p:sp>
      <p:sp>
        <p:nvSpPr>
          <p:cNvPr id="3" name="Content Placeholder 2"/>
          <p:cNvSpPr>
            <a:spLocks noGrp="1"/>
          </p:cNvSpPr>
          <p:nvPr>
            <p:ph idx="1"/>
          </p:nvPr>
        </p:nvSpPr>
        <p:spPr>
          <a:xfrm>
            <a:off x="457200" y="1142779"/>
            <a:ext cx="8229600" cy="4856163"/>
          </a:xfrm>
        </p:spPr>
        <p:txBody>
          <a:bodyPr/>
          <a:lstStyle/>
          <a:p>
            <a:pPr lvl="0" algn="just" defTabSz="914400" eaLnBrk="0" hangingPunct="0">
              <a:spcBef>
                <a:spcPts val="0"/>
              </a:spcBef>
              <a:spcAft>
                <a:spcPts val="1800"/>
              </a:spcAft>
              <a:buClr>
                <a:srgbClr val="015A7D"/>
              </a:buClr>
              <a:buSzPct val="125000"/>
              <a:defRPr/>
            </a:pPr>
            <a:r>
              <a:rPr lang="ru-RU" sz="1400" kern="0" dirty="0">
                <a:cs typeface="Times New Roman" pitchFamily="18" charset="0"/>
              </a:rPr>
              <a:t>В настоящее время суды расширительно толкуют понятие «аффилированное лицо», определенное в  Законе РСФСР от 22 марта 1991 г. № 948-I «О конкуренции и ограничении монополистической деятельности на товарных рынках»:</a:t>
            </a:r>
          </a:p>
          <a:p>
            <a:pPr marL="287337" lvl="0" indent="-285750" algn="just" defTabSz="914400" eaLnBrk="0" hangingPunct="0">
              <a:spcBef>
                <a:spcPts val="0"/>
              </a:spcBef>
              <a:spcAft>
                <a:spcPts val="1800"/>
              </a:spcAft>
              <a:buSzPct val="100000"/>
              <a:buFont typeface="Arial" panose="020B0604020202020204" pitchFamily="34" charset="0"/>
              <a:buChar char="•"/>
              <a:defRPr/>
            </a:pPr>
            <a:r>
              <a:rPr lang="ru-RU" sz="1400" dirty="0"/>
              <a:t>Постановление</a:t>
            </a:r>
            <a:r>
              <a:rPr lang="ru-RU" sz="1400" kern="0" dirty="0">
                <a:cs typeface="Times New Roman" pitchFamily="18" charset="0"/>
              </a:rPr>
              <a:t> Президиума ВАС РФ от 22 марта 2012 г. №</a:t>
            </a:r>
            <a:r>
              <a:rPr lang="en-US" sz="1400" kern="0" dirty="0">
                <a:cs typeface="Times New Roman" pitchFamily="18" charset="0"/>
              </a:rPr>
              <a:t> 14613/11</a:t>
            </a:r>
            <a:r>
              <a:rPr lang="ru-RU" sz="1400" kern="0" dirty="0">
                <a:cs typeface="Times New Roman" pitchFamily="18" charset="0"/>
              </a:rPr>
              <a:t> по делу номер №</a:t>
            </a:r>
            <a:r>
              <a:rPr lang="en-US" sz="1400" kern="0" dirty="0">
                <a:cs typeface="Times New Roman" pitchFamily="18" charset="0"/>
              </a:rPr>
              <a:t> </a:t>
            </a:r>
            <a:r>
              <a:rPr lang="ru-RU" sz="1400" kern="0" dirty="0" smtClean="0">
                <a:cs typeface="Times New Roman" pitchFamily="18" charset="0"/>
              </a:rPr>
              <a:t>А60-41550/2010-С4:</a:t>
            </a:r>
          </a:p>
          <a:p>
            <a:pPr marL="517525" lvl="0" indent="-231775" algn="just" defTabSz="914400" eaLnBrk="0" hangingPunct="0">
              <a:spcBef>
                <a:spcPts val="0"/>
              </a:spcBef>
              <a:spcAft>
                <a:spcPts val="1800"/>
              </a:spcAft>
              <a:buSzPct val="100000"/>
              <a:buFont typeface="Arial" panose="020B0604020202020204" pitchFamily="34" charset="0"/>
              <a:buChar char="-"/>
              <a:defRPr/>
            </a:pPr>
            <a:r>
              <a:rPr lang="ru-RU" sz="1400" kern="0" dirty="0" smtClean="0">
                <a:cs typeface="Times New Roman" pitchFamily="18" charset="0"/>
              </a:rPr>
              <a:t>Суд </a:t>
            </a:r>
            <a:r>
              <a:rPr lang="ru-RU" sz="1400" kern="0" dirty="0">
                <a:cs typeface="Times New Roman" pitchFamily="18" charset="0"/>
              </a:rPr>
              <a:t>признал наличие заинтересованности генерального директора общества в сделке, заключенной между обществом и падчерицей (дочерью супруги) генерального директора. </a:t>
            </a:r>
          </a:p>
          <a:p>
            <a:pPr marL="285750" lvl="0" indent="-284163" algn="just" defTabSz="914400" eaLnBrk="0" hangingPunct="0">
              <a:spcBef>
                <a:spcPts val="0"/>
              </a:spcBef>
              <a:spcAft>
                <a:spcPts val="1800"/>
              </a:spcAft>
              <a:buSzPct val="100000"/>
              <a:buFontTx/>
              <a:buChar char="•"/>
              <a:defRPr/>
            </a:pPr>
            <a:r>
              <a:rPr lang="ru-RU" sz="1400" kern="0" dirty="0">
                <a:cs typeface="Times New Roman" pitchFamily="18" charset="0"/>
              </a:rPr>
              <a:t>Постановление Федерального арбитражного суда Дальневосточного округа от 29 апреля 2013 г. № Ф03-1314/2013 по делу №</a:t>
            </a:r>
            <a:r>
              <a:rPr lang="en-US" sz="1400" kern="0" dirty="0">
                <a:cs typeface="Times New Roman" pitchFamily="18" charset="0"/>
              </a:rPr>
              <a:t> </a:t>
            </a:r>
            <a:r>
              <a:rPr lang="ru-RU" sz="1400" kern="0" dirty="0">
                <a:cs typeface="Times New Roman" pitchFamily="18" charset="0"/>
              </a:rPr>
              <a:t>А59-4375/2010:</a:t>
            </a:r>
          </a:p>
          <a:p>
            <a:pPr marL="517525" lvl="0" indent="-231775" algn="just" defTabSz="914400" eaLnBrk="0" hangingPunct="0">
              <a:spcBef>
                <a:spcPts val="0"/>
              </a:spcBef>
              <a:spcAft>
                <a:spcPts val="1800"/>
              </a:spcAft>
              <a:buSzPct val="100000"/>
              <a:buFont typeface="Arial" panose="020B0604020202020204" pitchFamily="34" charset="0"/>
              <a:buChar char="-"/>
              <a:defRPr/>
            </a:pPr>
            <a:r>
              <a:rPr lang="ru-RU" sz="1400" kern="0" dirty="0">
                <a:cs typeface="Times New Roman" pitchFamily="18" charset="0"/>
              </a:rPr>
              <a:t>Суд признал племянника (сына сестры) генерального директора  аффилированным лицом генерального директора. </a:t>
            </a:r>
          </a:p>
          <a:p>
            <a:pPr marL="285750" lvl="0" indent="-285750" algn="just" defTabSz="914400" eaLnBrk="0" hangingPunct="0">
              <a:spcBef>
                <a:spcPts val="0"/>
              </a:spcBef>
              <a:spcAft>
                <a:spcPts val="1800"/>
              </a:spcAft>
              <a:buSzPct val="100000"/>
              <a:buFont typeface="Arial" pitchFamily="34" charset="0"/>
              <a:buChar char="•"/>
              <a:defRPr/>
            </a:pPr>
            <a:r>
              <a:rPr lang="ru-RU" sz="1400" kern="0" dirty="0">
                <a:cs typeface="Times New Roman" pitchFamily="18" charset="0"/>
              </a:rPr>
              <a:t>Постановление Федерального арбитражного суда Северо-Кавказского округа от 23 июля 2010 г. по делу № А01-1275/2009:</a:t>
            </a:r>
          </a:p>
          <a:p>
            <a:pPr marL="520700" lvl="0" indent="-234950" algn="just" defTabSz="914400" eaLnBrk="0" hangingPunct="0">
              <a:spcBef>
                <a:spcPts val="0"/>
              </a:spcBef>
              <a:spcAft>
                <a:spcPts val="1800"/>
              </a:spcAft>
              <a:buSzPct val="100000"/>
              <a:buFont typeface="Arial" panose="020B0604020202020204" pitchFamily="34" charset="0"/>
              <a:buChar char="-"/>
              <a:defRPr/>
            </a:pPr>
            <a:r>
              <a:rPr lang="ru-RU" sz="1400" kern="0" dirty="0">
                <a:cs typeface="Times New Roman" pitchFamily="18" charset="0"/>
              </a:rPr>
              <a:t>Суд признал племянника (сына сестры) генерального директора  аффилированным лицом генерального директора. </a:t>
            </a:r>
          </a:p>
          <a:p>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10</a:t>
            </a:fld>
            <a:endParaRPr lang="en-US"/>
          </a:p>
        </p:txBody>
      </p:sp>
    </p:spTree>
    <p:extLst>
      <p:ext uri="{BB962C8B-B14F-4D97-AF65-F5344CB8AC3E}">
        <p14:creationId xmlns:p14="http://schemas.microsoft.com/office/powerpoint/2010/main" val="2589337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Новеллы российского законодательства (1)</a:t>
            </a:r>
            <a:endParaRPr lang="en-US" dirty="0"/>
          </a:p>
        </p:txBody>
      </p:sp>
      <p:sp>
        <p:nvSpPr>
          <p:cNvPr id="3" name="Content Placeholder 2"/>
          <p:cNvSpPr>
            <a:spLocks noGrp="1"/>
          </p:cNvSpPr>
          <p:nvPr>
            <p:ph idx="1"/>
          </p:nvPr>
        </p:nvSpPr>
        <p:spPr>
          <a:xfrm>
            <a:off x="373711" y="1103023"/>
            <a:ext cx="8404529" cy="4856163"/>
          </a:xfrm>
        </p:spPr>
        <p:txBody>
          <a:bodyPr/>
          <a:lstStyle/>
          <a:p>
            <a:pPr algn="just">
              <a:spcBef>
                <a:spcPts val="0"/>
              </a:spcBef>
              <a:spcAft>
                <a:spcPts val="1800"/>
              </a:spcAft>
            </a:pPr>
            <a:r>
              <a:rPr lang="ru-RU" sz="1400" dirty="0" smtClean="0"/>
              <a:t>Необходимость переосмысления и переработки норм </a:t>
            </a:r>
            <a:r>
              <a:rPr lang="ru-RU" sz="1400" dirty="0"/>
              <a:t>о сделках с заинтересованностью </a:t>
            </a:r>
            <a:r>
              <a:rPr lang="ru-RU" sz="1400" dirty="0" smtClean="0"/>
              <a:t>в связи с:</a:t>
            </a:r>
          </a:p>
          <a:p>
            <a:pPr marL="285750" indent="-285750" algn="just">
              <a:spcBef>
                <a:spcPts val="0"/>
              </a:spcBef>
              <a:spcAft>
                <a:spcPts val="1800"/>
              </a:spcAft>
              <a:buFont typeface="Arial" panose="020B0604020202020204" pitchFamily="34" charset="0"/>
              <a:buChar char="•"/>
            </a:pPr>
            <a:r>
              <a:rPr lang="ru-RU" sz="1400" dirty="0" smtClean="0"/>
              <a:t>«ужесточением» ответственности членов органов </a:t>
            </a:r>
            <a:r>
              <a:rPr lang="ru-RU" sz="1400" dirty="0"/>
              <a:t>управления (Ст. 53 и ст. 53.1 ГК РФ и Постановление Пленума ВАС РФ от 30.07.2013 г. № 62 «О некоторых вопросах возмещения убытков лицами, входящими в состав органов юридического лица</a:t>
            </a:r>
            <a:r>
              <a:rPr lang="ru-RU" sz="1400" dirty="0" smtClean="0"/>
              <a:t>»);</a:t>
            </a:r>
          </a:p>
          <a:p>
            <a:pPr marL="285750" indent="-285750" algn="just">
              <a:spcBef>
                <a:spcPts val="0"/>
              </a:spcBef>
              <a:spcAft>
                <a:spcPts val="1800"/>
              </a:spcAft>
              <a:buFont typeface="Arial" panose="020B0604020202020204" pitchFamily="34" charset="0"/>
              <a:buChar char="•"/>
            </a:pPr>
            <a:r>
              <a:rPr lang="ru-RU" sz="1400" dirty="0"/>
              <a:t>введением </a:t>
            </a:r>
            <a:r>
              <a:rPr lang="ru-RU" sz="1400" dirty="0" smtClean="0"/>
              <a:t>в ГК института  «контролирующего лица» и ответственности  </a:t>
            </a:r>
            <a:r>
              <a:rPr lang="ru-RU" sz="1400" dirty="0"/>
              <a:t>«контролирующего лица</a:t>
            </a:r>
            <a:r>
              <a:rPr lang="ru-RU" sz="1400" dirty="0" smtClean="0"/>
              <a:t>»:</a:t>
            </a:r>
          </a:p>
          <a:p>
            <a:pPr marL="285750" algn="just">
              <a:spcBef>
                <a:spcPts val="0"/>
              </a:spcBef>
              <a:spcAft>
                <a:spcPts val="1800"/>
              </a:spcAft>
            </a:pPr>
            <a:r>
              <a:rPr lang="ru-RU" sz="1400" i="1" dirty="0" smtClean="0"/>
              <a:t>Лицо</a:t>
            </a:r>
            <a:r>
              <a:rPr lang="ru-RU" sz="1400" i="1" dirty="0"/>
              <a:t>, имеющее фактическую возможность определять действия юридического лица, в том числе возможность давать указания </a:t>
            </a:r>
            <a:r>
              <a:rPr lang="ru-RU" sz="1400" i="1" dirty="0" smtClean="0"/>
              <a:t>членам его органов управления, </a:t>
            </a:r>
            <a:r>
              <a:rPr lang="ru-RU" sz="1400" i="1" dirty="0"/>
              <a:t>обязано действовать </a:t>
            </a:r>
            <a:r>
              <a:rPr lang="ru-RU" sz="1400" b="1" i="1" u="sng" dirty="0"/>
              <a:t>в интересах юридического</a:t>
            </a:r>
            <a:r>
              <a:rPr lang="ru-RU" sz="1400" i="1" dirty="0"/>
              <a:t> лица </a:t>
            </a:r>
            <a:r>
              <a:rPr lang="ru-RU" sz="1400" b="1" i="1" u="sng" dirty="0"/>
              <a:t>разумно</a:t>
            </a:r>
            <a:r>
              <a:rPr lang="ru-RU" sz="1400" i="1" dirty="0"/>
              <a:t> и </a:t>
            </a:r>
            <a:r>
              <a:rPr lang="ru-RU" sz="1400" b="1" i="1" u="sng" dirty="0"/>
              <a:t>добросовестно</a:t>
            </a:r>
            <a:r>
              <a:rPr lang="ru-RU" sz="1400" i="1" dirty="0"/>
              <a:t> и несет ответственность за убытки, причиненные по его вине юридическому лицу (п. 3 ст. 53.1 ГК РФ</a:t>
            </a:r>
            <a:r>
              <a:rPr lang="ru-RU" sz="1400" i="1" dirty="0" smtClean="0"/>
              <a:t>).</a:t>
            </a:r>
          </a:p>
          <a:p>
            <a:pPr marL="285750" indent="-285750" algn="just">
              <a:spcBef>
                <a:spcPts val="0"/>
              </a:spcBef>
              <a:spcAft>
                <a:spcPts val="1800"/>
              </a:spcAft>
              <a:buFont typeface="Arial" panose="020B0604020202020204" pitchFamily="34" charset="0"/>
              <a:buChar char="•"/>
              <a:tabLst>
                <a:tab pos="285750" algn="l"/>
              </a:tabLst>
            </a:pPr>
            <a:r>
              <a:rPr lang="ru-RU" sz="1400" dirty="0" smtClean="0"/>
              <a:t>возможным «ужесточением» ответственности основного общества перед дочерним:</a:t>
            </a:r>
          </a:p>
          <a:p>
            <a:pPr marL="285750" algn="just">
              <a:spcBef>
                <a:spcPts val="0"/>
              </a:spcBef>
              <a:spcAft>
                <a:spcPts val="1800"/>
              </a:spcAft>
              <a:tabLst>
                <a:tab pos="285750" algn="l"/>
              </a:tabLst>
            </a:pPr>
            <a:r>
              <a:rPr lang="ru-RU" sz="1400" i="1" dirty="0"/>
              <a:t>Основное хозяйственное товарищество или общество отвечает солидарно с дочерним обществом по сделкам, заключенным последним во исполнение указаний или </a:t>
            </a:r>
            <a:r>
              <a:rPr lang="ru-RU" sz="1400" b="1" i="1" u="sng" dirty="0"/>
              <a:t>с согласия</a:t>
            </a:r>
            <a:r>
              <a:rPr lang="ru-RU" sz="1400" i="1" dirty="0"/>
              <a:t> основного хозяйственного товарищества или общества (</a:t>
            </a:r>
            <a:r>
              <a:rPr lang="ru-RU" sz="1400" i="1" dirty="0" smtClean="0"/>
              <a:t>п. 2 ст</a:t>
            </a:r>
            <a:r>
              <a:rPr lang="ru-RU" sz="1400" i="1" dirty="0"/>
              <a:t>. </a:t>
            </a:r>
            <a:r>
              <a:rPr lang="ru-RU" sz="1400" i="1" dirty="0" smtClean="0"/>
              <a:t>67.3 ГК РФ)</a:t>
            </a:r>
            <a:r>
              <a:rPr lang="ru-RU" sz="1400" dirty="0" smtClean="0"/>
              <a:t>.</a:t>
            </a:r>
          </a:p>
          <a:p>
            <a:pPr marL="285750" algn="just">
              <a:tabLst>
                <a:tab pos="285750" algn="l"/>
              </a:tabLst>
            </a:pPr>
            <a:endParaRPr lang="ru-RU" sz="1600"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11</a:t>
            </a:fld>
            <a:endParaRPr lang="en-US"/>
          </a:p>
        </p:txBody>
      </p:sp>
    </p:spTree>
    <p:extLst>
      <p:ext uri="{BB962C8B-B14F-4D97-AF65-F5344CB8AC3E}">
        <p14:creationId xmlns:p14="http://schemas.microsoft.com/office/powerpoint/2010/main" val="404088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Новеллы российского законодательства </a:t>
            </a:r>
            <a:r>
              <a:rPr lang="ru-RU" dirty="0" smtClean="0"/>
              <a:t>(2)</a:t>
            </a:r>
            <a:endParaRPr lang="en-US" dirty="0"/>
          </a:p>
        </p:txBody>
      </p:sp>
      <p:sp>
        <p:nvSpPr>
          <p:cNvPr id="3" name="Content Placeholder 2"/>
          <p:cNvSpPr>
            <a:spLocks noGrp="1"/>
          </p:cNvSpPr>
          <p:nvPr>
            <p:ph idx="1"/>
          </p:nvPr>
        </p:nvSpPr>
        <p:spPr/>
        <p:txBody>
          <a:bodyPr/>
          <a:lstStyle/>
          <a:p>
            <a:pPr marL="285750" indent="-285750" algn="just">
              <a:spcAft>
                <a:spcPts val="600"/>
              </a:spcAft>
              <a:buFont typeface="Arial" panose="020B0604020202020204" pitchFamily="34" charset="0"/>
              <a:buChar char="•"/>
            </a:pPr>
            <a:r>
              <a:rPr lang="ru-RU" sz="1400" dirty="0"/>
              <a:t>введением нового п. 2 ст. 174 ГК, позволяющего акционерам оспаривать сделку, заключенную в ущерб интересам общества</a:t>
            </a:r>
            <a:r>
              <a:rPr lang="ru-RU" sz="1400" dirty="0" smtClean="0"/>
              <a:t>:</a:t>
            </a:r>
          </a:p>
          <a:p>
            <a:pPr marL="285750" indent="-285750" algn="just">
              <a:spcAft>
                <a:spcPts val="600"/>
              </a:spcAft>
              <a:buFont typeface="Arial" panose="020B0604020202020204" pitchFamily="34" charset="0"/>
              <a:buChar char="•"/>
            </a:pPr>
            <a:endParaRPr lang="ru-RU" sz="1400" dirty="0"/>
          </a:p>
          <a:p>
            <a:pPr lvl="1" algn="just">
              <a:spcAft>
                <a:spcPts val="600"/>
              </a:spcAft>
            </a:pPr>
            <a:r>
              <a:rPr lang="ru-RU" sz="1400" dirty="0" smtClean="0"/>
              <a:t>Таким образом, в настоящее время (после недавних изменений в ГК РФ) сделка с заинтересованность может быть оспорена акционером:</a:t>
            </a:r>
          </a:p>
          <a:p>
            <a:pPr marL="1317625" lvl="1" indent="-285750" algn="just">
              <a:spcAft>
                <a:spcPts val="600"/>
              </a:spcAft>
              <a:buFont typeface="Arial" panose="020B0604020202020204" pitchFamily="34" charset="0"/>
              <a:buChar char="•"/>
            </a:pPr>
            <a:r>
              <a:rPr lang="ru-RU" sz="1400" dirty="0" smtClean="0"/>
              <a:t>в случаях, предусмотренных в </a:t>
            </a:r>
            <a:r>
              <a:rPr lang="ru-RU" sz="1400" dirty="0"/>
              <a:t>законе </a:t>
            </a:r>
            <a:r>
              <a:rPr lang="ru-RU" sz="1400" dirty="0" smtClean="0"/>
              <a:t>(ст. 84 ФЗ </a:t>
            </a:r>
            <a:r>
              <a:rPr lang="ru-RU" sz="1400" dirty="0"/>
              <a:t>№ 208-ФЗ «Об акционерных обществах», </a:t>
            </a:r>
            <a:r>
              <a:rPr lang="ru-RU" sz="1400" dirty="0" smtClean="0"/>
              <a:t>ст. 45 ФЗ № 14-ФЗ «Об </a:t>
            </a:r>
            <a:r>
              <a:rPr lang="ru-RU" sz="1400" dirty="0"/>
              <a:t>обществах с ограниченной </a:t>
            </a:r>
            <a:r>
              <a:rPr lang="ru-RU" sz="1400" dirty="0" smtClean="0"/>
              <a:t>ответственностью»);</a:t>
            </a:r>
            <a:endParaRPr lang="ru-RU" sz="1400" dirty="0"/>
          </a:p>
          <a:p>
            <a:pPr marL="1317625" lvl="1" indent="-285750">
              <a:spcAft>
                <a:spcPts val="600"/>
              </a:spcAft>
              <a:buFont typeface="Arial" panose="020B0604020202020204" pitchFamily="34" charset="0"/>
              <a:buChar char="•"/>
            </a:pPr>
            <a:r>
              <a:rPr lang="ru-RU" sz="1400" dirty="0"/>
              <a:t>в случаях, предусмотренных в ст. 174 </a:t>
            </a:r>
            <a:r>
              <a:rPr lang="ru-RU" sz="1400" dirty="0" smtClean="0"/>
              <a:t>ГК РФ.</a:t>
            </a:r>
          </a:p>
          <a:p>
            <a:pPr marL="801688" lvl="1" algn="just">
              <a:spcAft>
                <a:spcPts val="600"/>
              </a:spcAft>
            </a:pPr>
            <a:r>
              <a:rPr lang="ru-RU" sz="1400" dirty="0" smtClean="0"/>
              <a:t>Институт </a:t>
            </a:r>
            <a:r>
              <a:rPr lang="ru-RU" sz="1400" dirty="0"/>
              <a:t>сделок с заинтересованностью </a:t>
            </a:r>
            <a:r>
              <a:rPr lang="ru-RU" sz="1400" dirty="0" smtClean="0"/>
              <a:t>и </a:t>
            </a:r>
            <a:r>
              <a:rPr lang="ru-RU" sz="1400" dirty="0"/>
              <a:t>институт оспаривания сделки по ст. 174 ГК </a:t>
            </a:r>
            <a:r>
              <a:rPr lang="ru-RU" sz="1400" dirty="0" smtClean="0"/>
              <a:t>РФ (особенно </a:t>
            </a:r>
            <a:r>
              <a:rPr lang="ru-RU" sz="1400" dirty="0"/>
              <a:t>п. 2 – оспаривание сделки, совершенной органом юридического лица в ущерб интересам юридического лица) являются альтернативными институтами. Их параллельное существование грозит стабильности оборота (признанное в Информационном письме ВАС РФ № 28 от 16.05.2014</a:t>
            </a:r>
            <a:r>
              <a:rPr lang="ru-RU" sz="1400" dirty="0" smtClean="0"/>
              <a:t>) и не встречается в иных развитых юрисдикциях (см. приведенный выше пример Германии). </a:t>
            </a:r>
          </a:p>
          <a:p>
            <a:pPr marL="1588" algn="just">
              <a:spcAft>
                <a:spcPts val="600"/>
              </a:spcAft>
            </a:pPr>
            <a:endParaRPr lang="ru-RU" sz="1400" dirty="0" smtClean="0"/>
          </a:p>
          <a:p>
            <a:pPr marL="1588" algn="just">
              <a:spcAft>
                <a:spcPts val="600"/>
              </a:spcAft>
            </a:pPr>
            <a:r>
              <a:rPr lang="ru-RU" sz="1400" b="1" dirty="0" smtClean="0"/>
              <a:t>ВЫВОД: Необходимость кардинального переосмысления института сделок с заинтересованностью.</a:t>
            </a:r>
            <a:endParaRPr lang="ru-RU" sz="1400" b="1" dirty="0"/>
          </a:p>
          <a:p>
            <a:pPr marL="1588"/>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12</a:t>
            </a:fld>
            <a:endParaRPr lang="en-US"/>
          </a:p>
        </p:txBody>
      </p:sp>
    </p:spTree>
    <p:extLst>
      <p:ext uri="{BB962C8B-B14F-4D97-AF65-F5344CB8AC3E}">
        <p14:creationId xmlns:p14="http://schemas.microsoft.com/office/powerpoint/2010/main" val="1151159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Контакты</a:t>
            </a:r>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13</a:t>
            </a:fld>
            <a:endParaRPr lang="en-US"/>
          </a:p>
        </p:txBody>
      </p:sp>
      <p:sp>
        <p:nvSpPr>
          <p:cNvPr id="5" name="Rectangle 3"/>
          <p:cNvSpPr>
            <a:spLocks noGrp="1" noChangeArrowheads="1"/>
          </p:cNvSpPr>
          <p:nvPr>
            <p:ph idx="1"/>
          </p:nvPr>
        </p:nvSpPr>
        <p:spPr bwMode="auto">
          <a:xfrm>
            <a:off x="2854838" y="1458800"/>
            <a:ext cx="4213609" cy="215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lgn="l" eaLnBrk="0" hangingPunct="0">
              <a:spcBef>
                <a:spcPts val="600"/>
              </a:spcBef>
              <a:buFont typeface="Arial" charset="0"/>
              <a:buChar char="•"/>
              <a:defRPr sz="2000">
                <a:solidFill>
                  <a:schemeClr val="tx1"/>
                </a:solidFill>
                <a:latin typeface="Palatino Linotype" pitchFamily="18" charset="0"/>
                <a:cs typeface="Arial" charset="0"/>
              </a:defRPr>
            </a:lvl1pPr>
            <a:lvl2pPr marL="742950" indent="-285750" algn="l" eaLnBrk="0" hangingPunct="0">
              <a:spcBef>
                <a:spcPts val="600"/>
              </a:spcBef>
              <a:buFont typeface="Arial" charset="0"/>
              <a:buChar char="–"/>
              <a:defRPr sz="2000">
                <a:solidFill>
                  <a:schemeClr val="tx1"/>
                </a:solidFill>
                <a:latin typeface="Palatino Linotype" pitchFamily="18" charset="0"/>
                <a:cs typeface="Arial" charset="0"/>
              </a:defRPr>
            </a:lvl2pPr>
            <a:lvl3pPr marL="1143000" indent="-228600" algn="l" eaLnBrk="0" hangingPunct="0">
              <a:spcBef>
                <a:spcPts val="600"/>
              </a:spcBef>
              <a:buFont typeface="Arial" charset="0"/>
              <a:buChar char="•"/>
              <a:defRPr sz="2000">
                <a:solidFill>
                  <a:schemeClr val="tx1"/>
                </a:solidFill>
                <a:latin typeface="Palatino Linotype" pitchFamily="18" charset="0"/>
                <a:cs typeface="Arial" charset="0"/>
              </a:defRPr>
            </a:lvl3pPr>
            <a:lvl4pPr marL="1600200" indent="-228600" algn="l" eaLnBrk="0" hangingPunct="0">
              <a:spcBef>
                <a:spcPts val="600"/>
              </a:spcBef>
              <a:buFont typeface="Arial" charset="0"/>
              <a:buChar char="–"/>
              <a:defRPr sz="2000">
                <a:solidFill>
                  <a:schemeClr val="tx1"/>
                </a:solidFill>
                <a:latin typeface="Palatino Linotype" pitchFamily="18" charset="0"/>
                <a:cs typeface="Arial" charset="0"/>
              </a:defRPr>
            </a:lvl4pPr>
            <a:lvl5pPr marL="2057400" indent="-228600" algn="l" eaLnBrk="0" hangingPunct="0">
              <a:spcBef>
                <a:spcPts val="600"/>
              </a:spcBef>
              <a:buFont typeface="Arial" charset="0"/>
              <a:buChar char="»"/>
              <a:defRPr sz="2000">
                <a:solidFill>
                  <a:schemeClr val="tx1"/>
                </a:solidFill>
                <a:latin typeface="Palatino Linotype" pitchFamily="18" charset="0"/>
                <a:cs typeface="Arial" charset="0"/>
              </a:defRPr>
            </a:lvl5pPr>
            <a:lvl6pPr marL="2514600" indent="-228600" eaLnBrk="0" fontAlgn="base" hangingPunct="0">
              <a:spcBef>
                <a:spcPts val="600"/>
              </a:spcBef>
              <a:spcAft>
                <a:spcPct val="0"/>
              </a:spcAft>
              <a:buFont typeface="Arial" charset="0"/>
              <a:buChar char="»"/>
              <a:defRPr sz="2000">
                <a:solidFill>
                  <a:schemeClr val="tx1"/>
                </a:solidFill>
                <a:latin typeface="Palatino Linotype" pitchFamily="18" charset="0"/>
                <a:cs typeface="Arial" charset="0"/>
              </a:defRPr>
            </a:lvl6pPr>
            <a:lvl7pPr marL="2971800" indent="-228600" eaLnBrk="0" fontAlgn="base" hangingPunct="0">
              <a:spcBef>
                <a:spcPts val="600"/>
              </a:spcBef>
              <a:spcAft>
                <a:spcPct val="0"/>
              </a:spcAft>
              <a:buFont typeface="Arial" charset="0"/>
              <a:buChar char="»"/>
              <a:defRPr sz="2000">
                <a:solidFill>
                  <a:schemeClr val="tx1"/>
                </a:solidFill>
                <a:latin typeface="Palatino Linotype" pitchFamily="18" charset="0"/>
                <a:cs typeface="Arial" charset="0"/>
              </a:defRPr>
            </a:lvl7pPr>
            <a:lvl8pPr marL="3429000" indent="-228600" eaLnBrk="0" fontAlgn="base" hangingPunct="0">
              <a:spcBef>
                <a:spcPts val="600"/>
              </a:spcBef>
              <a:spcAft>
                <a:spcPct val="0"/>
              </a:spcAft>
              <a:buFont typeface="Arial" charset="0"/>
              <a:buChar char="»"/>
              <a:defRPr sz="2000">
                <a:solidFill>
                  <a:schemeClr val="tx1"/>
                </a:solidFill>
                <a:latin typeface="Palatino Linotype" pitchFamily="18" charset="0"/>
                <a:cs typeface="Arial" charset="0"/>
              </a:defRPr>
            </a:lvl8pPr>
            <a:lvl9pPr marL="3886200" indent="-228600" eaLnBrk="0" fontAlgn="base" hangingPunct="0">
              <a:spcBef>
                <a:spcPts val="600"/>
              </a:spcBef>
              <a:spcAft>
                <a:spcPct val="0"/>
              </a:spcAft>
              <a:buFont typeface="Arial" charset="0"/>
              <a:buChar char="»"/>
              <a:defRPr sz="2000">
                <a:solidFill>
                  <a:schemeClr val="tx1"/>
                </a:solidFill>
                <a:latin typeface="Palatino Linotype" pitchFamily="18" charset="0"/>
                <a:cs typeface="Arial" charset="0"/>
              </a:defRPr>
            </a:lvl9pPr>
          </a:lstStyle>
          <a:p>
            <a:pPr eaLnBrk="1" hangingPunct="1">
              <a:lnSpc>
                <a:spcPct val="90000"/>
              </a:lnSpc>
              <a:spcBef>
                <a:spcPct val="20000"/>
              </a:spcBef>
              <a:buClr>
                <a:schemeClr val="tx2"/>
              </a:buClr>
              <a:buSzPct val="125000"/>
              <a:buFontTx/>
              <a:buNone/>
            </a:pPr>
            <a:r>
              <a:rPr lang="ru-RU" altLang="en-US" sz="1600" b="1" dirty="0">
                <a:latin typeface="+mn-lt"/>
              </a:rPr>
              <a:t>Алена </a:t>
            </a:r>
            <a:r>
              <a:rPr lang="ru-RU" altLang="en-US" sz="1600" b="1" dirty="0" smtClean="0">
                <a:latin typeface="+mn-lt"/>
              </a:rPr>
              <a:t>Кучер</a:t>
            </a:r>
            <a:r>
              <a:rPr lang="en-US" altLang="en-US" sz="1600" b="1" dirty="0" smtClean="0">
                <a:latin typeface="+mn-lt"/>
              </a:rPr>
              <a:t/>
            </a:r>
            <a:br>
              <a:rPr lang="en-US" altLang="en-US" sz="1600" b="1" dirty="0" smtClean="0">
                <a:latin typeface="+mn-lt"/>
              </a:rPr>
            </a:br>
            <a:r>
              <a:rPr lang="en-US" altLang="en-US" sz="1600" b="1" dirty="0">
                <a:latin typeface="+mn-lt"/>
              </a:rPr>
              <a:t/>
            </a:r>
            <a:br>
              <a:rPr lang="en-US" altLang="en-US" sz="1600" b="1" dirty="0">
                <a:latin typeface="+mn-lt"/>
              </a:rPr>
            </a:br>
            <a:r>
              <a:rPr lang="en-US" altLang="en-US" sz="1400" dirty="0">
                <a:latin typeface="+mn-lt"/>
              </a:rPr>
              <a:t>Debevoise &amp; Plimpton LLP </a:t>
            </a:r>
            <a:br>
              <a:rPr lang="en-US" altLang="en-US" sz="1400" dirty="0">
                <a:latin typeface="+mn-lt"/>
              </a:rPr>
            </a:br>
            <a:r>
              <a:rPr lang="ru-RU" altLang="en-US" sz="1400" dirty="0" smtClean="0">
                <a:latin typeface="+mn-lt"/>
              </a:rPr>
              <a:t>Партнер</a:t>
            </a:r>
            <a:endParaRPr lang="ru-RU" altLang="en-US" sz="1400" dirty="0">
              <a:latin typeface="+mn-lt"/>
            </a:endParaRPr>
          </a:p>
          <a:p>
            <a:pPr eaLnBrk="1" hangingPunct="1">
              <a:lnSpc>
                <a:spcPct val="90000"/>
              </a:lnSpc>
              <a:spcBef>
                <a:spcPct val="20000"/>
              </a:spcBef>
              <a:buClr>
                <a:schemeClr val="tx2"/>
              </a:buClr>
              <a:buSzPct val="125000"/>
              <a:buFontTx/>
              <a:buNone/>
            </a:pPr>
            <a:endParaRPr lang="ru-RU" altLang="en-US" sz="1400" dirty="0">
              <a:latin typeface="+mn-lt"/>
            </a:endParaRPr>
          </a:p>
          <a:p>
            <a:pPr eaLnBrk="1" hangingPunct="1">
              <a:lnSpc>
                <a:spcPct val="90000"/>
              </a:lnSpc>
              <a:spcBef>
                <a:spcPct val="20000"/>
              </a:spcBef>
              <a:buClr>
                <a:schemeClr val="tx2"/>
              </a:buClr>
              <a:buSzPct val="125000"/>
              <a:buFontTx/>
              <a:buNone/>
            </a:pPr>
            <a:r>
              <a:rPr lang="ru-RU" altLang="en-US" sz="1400" dirty="0">
                <a:latin typeface="+mn-lt"/>
              </a:rPr>
              <a:t>Тел</a:t>
            </a:r>
            <a:r>
              <a:rPr lang="en-US" altLang="en-US" sz="1400" dirty="0">
                <a:latin typeface="+mn-lt"/>
              </a:rPr>
              <a:t>.: +7 (495) 956 3858</a:t>
            </a:r>
          </a:p>
          <a:p>
            <a:pPr eaLnBrk="1" hangingPunct="1">
              <a:lnSpc>
                <a:spcPct val="90000"/>
              </a:lnSpc>
              <a:spcBef>
                <a:spcPct val="20000"/>
              </a:spcBef>
              <a:buClr>
                <a:schemeClr val="tx2"/>
              </a:buClr>
              <a:buSzPct val="125000"/>
              <a:buFontTx/>
              <a:buNone/>
            </a:pPr>
            <a:r>
              <a:rPr lang="ru-RU" altLang="en-US" sz="1400" dirty="0">
                <a:latin typeface="+mn-lt"/>
              </a:rPr>
              <a:t>Факс</a:t>
            </a:r>
            <a:r>
              <a:rPr lang="en-US" altLang="en-US" sz="1400" dirty="0">
                <a:latin typeface="+mn-lt"/>
              </a:rPr>
              <a:t>: +7 (495) 956 3868</a:t>
            </a:r>
            <a:endParaRPr lang="ru-RU" altLang="en-US" sz="1400" dirty="0">
              <a:latin typeface="+mn-lt"/>
            </a:endParaRPr>
          </a:p>
          <a:p>
            <a:pPr eaLnBrk="1" hangingPunct="1">
              <a:lnSpc>
                <a:spcPct val="90000"/>
              </a:lnSpc>
              <a:spcBef>
                <a:spcPct val="20000"/>
              </a:spcBef>
              <a:buClr>
                <a:schemeClr val="tx2"/>
              </a:buClr>
              <a:buSzPct val="125000"/>
              <a:buFontTx/>
              <a:buNone/>
            </a:pPr>
            <a:r>
              <a:rPr lang="ru-RU" altLang="en-US" sz="1400" dirty="0">
                <a:latin typeface="+mn-lt"/>
              </a:rPr>
              <a:t>Моб.: +7 (916) 120 2000</a:t>
            </a:r>
            <a:endParaRPr lang="en-US" altLang="en-US" sz="1400" dirty="0">
              <a:latin typeface="+mn-lt"/>
            </a:endParaRPr>
          </a:p>
          <a:p>
            <a:pPr eaLnBrk="1" hangingPunct="1">
              <a:lnSpc>
                <a:spcPct val="90000"/>
              </a:lnSpc>
              <a:spcBef>
                <a:spcPct val="20000"/>
              </a:spcBef>
              <a:buClr>
                <a:schemeClr val="tx2"/>
              </a:buClr>
              <a:buSzPct val="125000"/>
              <a:buFontTx/>
              <a:buNone/>
            </a:pPr>
            <a:r>
              <a:rPr lang="en-US" altLang="en-US" sz="1400" dirty="0">
                <a:latin typeface="+mn-lt"/>
              </a:rPr>
              <a:t>E-mail: ankucher@debevoise.com</a:t>
            </a:r>
          </a:p>
        </p:txBody>
      </p:sp>
      <p:sp>
        <p:nvSpPr>
          <p:cNvPr id="6" name="Rectangle 18"/>
          <p:cNvSpPr>
            <a:spLocks noChangeArrowheads="1"/>
          </p:cNvSpPr>
          <p:nvPr/>
        </p:nvSpPr>
        <p:spPr bwMode="auto">
          <a:xfrm>
            <a:off x="1034248" y="3886138"/>
            <a:ext cx="4840288" cy="796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pPr algn="l">
              <a:spcBef>
                <a:spcPts val="1200"/>
              </a:spcBef>
              <a:defRPr/>
            </a:pPr>
            <a:r>
              <a:rPr lang="ru-RU" altLang="en-US" sz="1400" dirty="0">
                <a:latin typeface="+mn-lt"/>
              </a:rPr>
              <a:t>Деловой Центр «Моховая»</a:t>
            </a:r>
            <a:br>
              <a:rPr lang="ru-RU" altLang="en-US" sz="1400" dirty="0">
                <a:latin typeface="+mn-lt"/>
              </a:rPr>
            </a:br>
            <a:r>
              <a:rPr lang="ru-RU" altLang="en-US" sz="1400" dirty="0">
                <a:latin typeface="+mn-lt"/>
              </a:rPr>
              <a:t>Улица Воздвиженка, 4/7, строение 2</a:t>
            </a:r>
            <a:br>
              <a:rPr lang="ru-RU" altLang="en-US" sz="1400" dirty="0">
                <a:latin typeface="+mn-lt"/>
              </a:rPr>
            </a:br>
            <a:r>
              <a:rPr lang="ru-RU" altLang="en-US" sz="1400" dirty="0">
                <a:latin typeface="+mn-lt"/>
              </a:rPr>
              <a:t>Москва – 125009, </a:t>
            </a:r>
            <a:r>
              <a:rPr lang="ru-RU" altLang="en-US" sz="1400" dirty="0" smtClean="0">
                <a:latin typeface="+mn-lt"/>
              </a:rPr>
              <a:t>Россия</a:t>
            </a:r>
            <a:endParaRPr lang="ru-RU" sz="1200" dirty="0">
              <a:latin typeface="+mn-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243" y="1456680"/>
            <a:ext cx="13716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083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64867"/>
            <a:ext cx="3886200" cy="2620781"/>
          </a:xfrm>
        </p:spPr>
        <p:txBody>
          <a:bodyPr lIns="0" tIns="0" rIns="0" bIns="0" anchor="ctr" anchorCtr="0"/>
          <a:lstStyle/>
          <a:p>
            <a:r>
              <a:rPr lang="en-GB" sz="1800" b="0" dirty="0" smtClean="0"/>
              <a:t>Disclaimer: </a:t>
            </a:r>
            <a:r>
              <a:rPr lang="en-US" sz="1800" b="0" dirty="0" smtClean="0"/>
              <a:t>The views expressed in this presentation are those of the author and do not necessarily represent the opinion of the OECD Russia Corporate Governance Roundtable, the OECD or its Member countries, or of the Moscow Exchange.</a:t>
            </a:r>
            <a:endParaRPr lang="en-US" sz="1800" b="0" dirty="0"/>
          </a:p>
        </p:txBody>
      </p:sp>
      <p:sp>
        <p:nvSpPr>
          <p:cNvPr id="8" name="Slide Number Placeholder 3"/>
          <p:cNvSpPr txBox="1">
            <a:spLocks/>
          </p:cNvSpPr>
          <p:nvPr/>
        </p:nvSpPr>
        <p:spPr>
          <a:xfrm>
            <a:off x="711200" y="1034143"/>
            <a:ext cx="3586842" cy="493773"/>
          </a:xfrm>
          <a:prstGeom prst="rect">
            <a:avLst/>
          </a:prstGeom>
        </p:spPr>
        <p:txBody>
          <a:bodyPr vert="horz" wrap="none" lIns="0" tIns="0" rIns="0" bIns="0" numCol="1" anchor="ctr" anchorCtr="0" compatLnSpc="1">
            <a:prstTxWarp prst="textNoShape">
              <a:avLst/>
            </a:prstTxWarp>
          </a:bodyPr>
          <a:lstStyle/>
          <a:p>
            <a:pPr lvl="0" algn="ctr">
              <a:defRPr/>
            </a:pPr>
            <a:r>
              <a:rPr lang="en-GB" sz="1080" b="1" spc="-10" dirty="0">
                <a:solidFill>
                  <a:schemeClr val="accent5">
                    <a:lumMod val="75000"/>
                  </a:schemeClr>
                </a:solidFill>
                <a:latin typeface="Arial" pitchFamily="34" charset="0"/>
              </a:rPr>
              <a:t>OECD Russia Corporate Governance Roundtable</a:t>
            </a:r>
          </a:p>
          <a:p>
            <a:pPr lvl="0" algn="ctr">
              <a:defRPr/>
            </a:pPr>
            <a:r>
              <a:rPr lang="en-GB" sz="1080" b="1" spc="-10" dirty="0">
                <a:solidFill>
                  <a:schemeClr val="accent5">
                    <a:lumMod val="75000"/>
                  </a:schemeClr>
                </a:solidFill>
                <a:latin typeface="Arial" pitchFamily="34" charset="0"/>
              </a:rPr>
              <a:t>Moscow, 19 November 2014</a:t>
            </a:r>
            <a:endParaRPr lang="en-US" sz="1080" b="1" spc="-10" dirty="0">
              <a:solidFill>
                <a:schemeClr val="accent5">
                  <a:lumMod val="75000"/>
                </a:schemeClr>
              </a:solidFill>
              <a:latin typeface="Arial" pitchFamily="34" charset="0"/>
            </a:endParaRPr>
          </a:p>
        </p:txBody>
      </p:sp>
    </p:spTree>
    <p:extLst>
      <p:ext uri="{BB962C8B-B14F-4D97-AF65-F5344CB8AC3E}">
        <p14:creationId xmlns:p14="http://schemas.microsoft.com/office/powerpoint/2010/main" val="2440013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dirty="0" smtClean="0"/>
              <a:t>Введение</a:t>
            </a:r>
            <a:endParaRPr lang="en-US" dirty="0"/>
          </a:p>
        </p:txBody>
      </p:sp>
      <p:sp>
        <p:nvSpPr>
          <p:cNvPr id="3" name="Content Placeholder 2"/>
          <p:cNvSpPr>
            <a:spLocks noGrp="1"/>
          </p:cNvSpPr>
          <p:nvPr>
            <p:ph idx="1"/>
          </p:nvPr>
        </p:nvSpPr>
        <p:spPr/>
        <p:txBody>
          <a:bodyPr/>
          <a:lstStyle/>
          <a:p>
            <a:pPr marL="457200" indent="-457200" algn="just">
              <a:spcBef>
                <a:spcPts val="600"/>
              </a:spcBef>
              <a:spcAft>
                <a:spcPts val="1800"/>
              </a:spcAft>
              <a:buFont typeface="Arial" panose="020B0604020202020204" pitchFamily="34" charset="0"/>
              <a:buChar char="•"/>
            </a:pPr>
            <a:r>
              <a:rPr lang="ru-RU" sz="1400" dirty="0">
                <a:latin typeface="Arial" pitchFamily="34" charset="0"/>
              </a:rPr>
              <a:t>Концептуальный подход в регулировании сделок с заинтересованностью в российском законодательстве остается неизменным фактически с момента принятия в 1995 году ФЗ № 208-ФЗ «Об акционерных обществах</a:t>
            </a:r>
            <a:r>
              <a:rPr lang="ru-RU" sz="1400" dirty="0" smtClean="0">
                <a:latin typeface="Arial" pitchFamily="34" charset="0"/>
              </a:rPr>
              <a:t>».</a:t>
            </a:r>
            <a:endParaRPr lang="en-US" sz="1400" dirty="0" smtClean="0">
              <a:latin typeface="Arial" pitchFamily="34" charset="0"/>
            </a:endParaRPr>
          </a:p>
          <a:p>
            <a:pPr marL="457200" indent="-457200" algn="just">
              <a:spcBef>
                <a:spcPts val="600"/>
              </a:spcBef>
              <a:spcAft>
                <a:spcPts val="1800"/>
              </a:spcAft>
              <a:buFont typeface="Arial" panose="020B0604020202020204" pitchFamily="34" charset="0"/>
              <a:buChar char="•"/>
            </a:pPr>
            <a:r>
              <a:rPr lang="ru-RU" sz="1400" dirty="0">
                <a:latin typeface="Arial" pitchFamily="34" charset="0"/>
              </a:rPr>
              <a:t>Действующее регулирование сделок с заинтересованностью уже давно не отвечает потребностям оборота (сложившейся экономической модели), а также уровню развития корпоративных отношений в </a:t>
            </a:r>
            <a:r>
              <a:rPr lang="ru-RU" sz="1400" dirty="0" smtClean="0">
                <a:latin typeface="Arial" pitchFamily="34" charset="0"/>
              </a:rPr>
              <a:t>России и мировому опыту решения вопроса конфликта интересов в хозяйственных обществах.</a:t>
            </a:r>
            <a:endParaRPr lang="ru-RU" sz="1400" dirty="0">
              <a:latin typeface="Arial" pitchFamily="34" charset="0"/>
            </a:endParaRPr>
          </a:p>
          <a:p>
            <a:pPr marL="457200" indent="-457200" algn="just">
              <a:spcBef>
                <a:spcPts val="600"/>
              </a:spcBef>
              <a:spcAft>
                <a:spcPts val="1800"/>
              </a:spcAft>
              <a:buFont typeface="Arial" panose="020B0604020202020204" pitchFamily="34" charset="0"/>
              <a:buChar char="•"/>
            </a:pPr>
            <a:r>
              <a:rPr lang="ru-RU" sz="1400" dirty="0" smtClean="0">
                <a:latin typeface="Arial" pitchFamily="34" charset="0"/>
              </a:rPr>
              <a:t>Назрела потребность </a:t>
            </a:r>
            <a:r>
              <a:rPr lang="ru-RU" sz="1400" dirty="0">
                <a:latin typeface="Arial" pitchFamily="34" charset="0"/>
              </a:rPr>
              <a:t>реформирования института сделок  с заинтересованностью в свете недавних изменений в ГК (в частности, в части регулирования ответственности контролирующего лица и основного </a:t>
            </a:r>
            <a:r>
              <a:rPr lang="ru-RU" sz="1400" dirty="0" smtClean="0">
                <a:latin typeface="Arial" pitchFamily="34" charset="0"/>
              </a:rPr>
              <a:t>общества и в свете появления нового инструмента оспаривания сделок по ст. 174 ГК).</a:t>
            </a:r>
            <a:endParaRPr lang="ru-RU" sz="1400" dirty="0">
              <a:latin typeface="Arial" pitchFamily="34" charset="0"/>
            </a:endParaRPr>
          </a:p>
          <a:p>
            <a:pPr marL="457200" indent="-457200" algn="just">
              <a:spcBef>
                <a:spcPts val="600"/>
              </a:spcBef>
              <a:spcAft>
                <a:spcPts val="1800"/>
              </a:spcAft>
              <a:buFont typeface="Arial" panose="020B0604020202020204" pitchFamily="34" charset="0"/>
              <a:buChar char="•"/>
            </a:pPr>
            <a:r>
              <a:rPr lang="ru-RU" sz="1400" dirty="0">
                <a:latin typeface="Arial" pitchFamily="34" charset="0"/>
              </a:rPr>
              <a:t>Разрабатываемый в настоящее время Минэкономразвития России проект  Федерального закона «О внесении изменений в Федеральный закон «Об акционерных обществах» и отдельные законодательные акты Российской Федерации (в части приведения в соответствие с новой редакцией главы 4 Гражданского кодекса Российской Федерации</a:t>
            </a:r>
            <a:r>
              <a:rPr lang="ru-RU" sz="1400" dirty="0" smtClean="0">
                <a:latin typeface="Arial" pitchFamily="34" charset="0"/>
              </a:rPr>
              <a:t>)», насколько мы знаем,  </a:t>
            </a:r>
            <a:r>
              <a:rPr lang="ru-RU" sz="1400" dirty="0">
                <a:latin typeface="Arial" pitchFamily="34" charset="0"/>
              </a:rPr>
              <a:t>не предполагает какой-либо </a:t>
            </a:r>
            <a:r>
              <a:rPr lang="ru-RU" sz="1400" dirty="0" smtClean="0">
                <a:latin typeface="Arial" pitchFamily="34" charset="0"/>
              </a:rPr>
              <a:t>концептуальной переработки </a:t>
            </a:r>
            <a:r>
              <a:rPr lang="ru-RU" sz="1400" dirty="0">
                <a:latin typeface="Arial" pitchFamily="34" charset="0"/>
              </a:rPr>
              <a:t>института сделок с заинтересованностью.</a:t>
            </a:r>
          </a:p>
          <a:p>
            <a:pPr marL="457200" indent="-457200">
              <a:buFont typeface="+mj-lt"/>
              <a:buAutoNum type="arabicPeriod"/>
            </a:pPr>
            <a:endParaRPr lang="ru-RU" dirty="0" smtClean="0">
              <a:latin typeface="Arial" pitchFamily="34" charset="0"/>
            </a:endParaRPr>
          </a:p>
        </p:txBody>
      </p:sp>
      <p:sp>
        <p:nvSpPr>
          <p:cNvPr id="4" name="Slide Number Placeholder 3"/>
          <p:cNvSpPr>
            <a:spLocks noGrp="1"/>
          </p:cNvSpPr>
          <p:nvPr>
            <p:ph type="sldNum" sz="quarter" idx="10"/>
          </p:nvPr>
        </p:nvSpPr>
        <p:spPr/>
        <p:txBody>
          <a:bodyPr/>
          <a:lstStyle/>
          <a:p>
            <a:fld id="{62E63539-54AB-48C3-A066-B9884B2FFD73}" type="slidenum">
              <a:rPr lang="en-US" smtClean="0"/>
              <a:pPr/>
              <a:t>3</a:t>
            </a:fld>
            <a:endParaRPr lang="en-US"/>
          </a:p>
        </p:txBody>
      </p:sp>
    </p:spTree>
    <p:extLst>
      <p:ext uri="{BB962C8B-B14F-4D97-AF65-F5344CB8AC3E}">
        <p14:creationId xmlns:p14="http://schemas.microsoft.com/office/powerpoint/2010/main" val="3433381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ru-RU" dirty="0" smtClean="0"/>
              <a:t>Цели и механизм регулирования </a:t>
            </a:r>
            <a:endParaRPr lang="en-US" dirty="0"/>
          </a:p>
        </p:txBody>
      </p:sp>
      <p:sp>
        <p:nvSpPr>
          <p:cNvPr id="3" name="Content Placeholder 2"/>
          <p:cNvSpPr>
            <a:spLocks noGrp="1"/>
          </p:cNvSpPr>
          <p:nvPr>
            <p:ph idx="1"/>
          </p:nvPr>
        </p:nvSpPr>
        <p:spPr>
          <a:xfrm>
            <a:off x="385637" y="817362"/>
            <a:ext cx="8472115" cy="4856163"/>
          </a:xfrm>
        </p:spPr>
        <p:txBody>
          <a:bodyPr/>
          <a:lstStyle/>
          <a:p>
            <a:pPr marL="285750" indent="-285750" algn="just">
              <a:spcBef>
                <a:spcPts val="0"/>
              </a:spcBef>
              <a:spcAft>
                <a:spcPts val="1800"/>
              </a:spcAft>
              <a:buFont typeface="Arial" panose="020B0604020202020204" pitchFamily="34" charset="0"/>
              <a:buChar char="•"/>
            </a:pPr>
            <a:r>
              <a:rPr lang="ru-RU" sz="1400" dirty="0" smtClean="0"/>
              <a:t>Основной целью института сделок с заинтересованностью в российском законодательстве и законодательстве таких ведущих стран – членов ОЭСР, как Германия, Франция и Великобритания является </a:t>
            </a:r>
            <a:r>
              <a:rPr lang="ru-RU" sz="1400" b="1" i="1" dirty="0" smtClean="0"/>
              <a:t>преодоление/исключение </a:t>
            </a:r>
            <a:r>
              <a:rPr lang="ru-RU" sz="1400" b="1" i="1" dirty="0"/>
              <a:t>возможного </a:t>
            </a:r>
            <a:r>
              <a:rPr lang="ru-RU" sz="1400" b="1" i="1" dirty="0" smtClean="0"/>
              <a:t>конфликта между интересами компании и интересами определенных субъектов </a:t>
            </a:r>
            <a:r>
              <a:rPr lang="ru-RU" sz="1400" b="1" i="1" dirty="0"/>
              <a:t>корпоративных </a:t>
            </a:r>
            <a:r>
              <a:rPr lang="ru-RU" sz="1400" b="1" i="1" dirty="0" smtClean="0"/>
              <a:t>отношений (членов органов управления компании, крупных акционеров компании и пр.), имеющих возможность оказывать значительное влияние на принимаемые компанией решения</a:t>
            </a:r>
            <a:r>
              <a:rPr lang="ru-RU" sz="1400" i="1" dirty="0" smtClean="0"/>
              <a:t>.</a:t>
            </a:r>
          </a:p>
          <a:p>
            <a:pPr marL="285750" indent="-285750" algn="just">
              <a:spcBef>
                <a:spcPts val="0"/>
              </a:spcBef>
              <a:spcAft>
                <a:spcPts val="1800"/>
              </a:spcAft>
              <a:buFont typeface="Arial" panose="020B0604020202020204" pitchFamily="34" charset="0"/>
              <a:buChar char="•"/>
            </a:pPr>
            <a:r>
              <a:rPr lang="ru-RU" sz="1400" dirty="0" smtClean="0"/>
              <a:t>Механизм разрешения конфликта интересов институтом сделок с заинтересованностью – </a:t>
            </a:r>
            <a:r>
              <a:rPr lang="ru-RU" sz="1400" b="1" i="1" dirty="0" smtClean="0"/>
              <a:t>установление специального порядка одобрения заключаемых компанией сделок, в которых имеется или может иметься интерес </a:t>
            </a:r>
            <a:r>
              <a:rPr lang="ru-RU" sz="1400" b="1" i="1" dirty="0"/>
              <a:t>таких субъектов корпоративных </a:t>
            </a:r>
            <a:r>
              <a:rPr lang="ru-RU" sz="1400" b="1" i="1" dirty="0" smtClean="0"/>
              <a:t>отношений</a:t>
            </a:r>
            <a:r>
              <a:rPr lang="ru-RU" sz="1400" i="1" dirty="0" smtClean="0"/>
              <a:t>.</a:t>
            </a:r>
          </a:p>
          <a:p>
            <a:pPr marL="285750" indent="-285750" algn="just">
              <a:spcBef>
                <a:spcPts val="0"/>
              </a:spcBef>
              <a:spcAft>
                <a:spcPts val="1600"/>
              </a:spcAft>
              <a:buFont typeface="Arial" panose="020B0604020202020204" pitchFamily="34" charset="0"/>
              <a:buChar char="•"/>
            </a:pPr>
            <a:r>
              <a:rPr lang="ru-RU" sz="1400" dirty="0" smtClean="0"/>
              <a:t>В зависимости от юрисдикции перечень </a:t>
            </a:r>
            <a:r>
              <a:rPr lang="ru-RU" sz="1400" dirty="0"/>
              <a:t>таких </a:t>
            </a:r>
            <a:r>
              <a:rPr lang="ru-RU" sz="1400" dirty="0" smtClean="0"/>
              <a:t>субъектов </a:t>
            </a:r>
            <a:r>
              <a:rPr lang="ru-RU" sz="1400" dirty="0"/>
              <a:t>корпоративных </a:t>
            </a:r>
            <a:r>
              <a:rPr lang="ru-RU" sz="1400" dirty="0" smtClean="0"/>
              <a:t>отношений, равно как и перечень требующих специального одобрения сделок</a:t>
            </a:r>
            <a:r>
              <a:rPr lang="ru-RU" sz="1400" dirty="0"/>
              <a:t>, в которых имеется интерес таких субъектов корпоративных </a:t>
            </a:r>
            <a:r>
              <a:rPr lang="ru-RU" sz="1400" dirty="0" smtClean="0"/>
              <a:t>отношений, </a:t>
            </a:r>
            <a:r>
              <a:rPr lang="ru-RU" sz="1400" b="1" u="sng" dirty="0" smtClean="0"/>
              <a:t>существенно отличаются</a:t>
            </a:r>
            <a:r>
              <a:rPr lang="ru-RU" sz="1400" b="1" dirty="0" smtClean="0"/>
              <a:t> </a:t>
            </a:r>
            <a:r>
              <a:rPr lang="ru-RU" sz="1400" dirty="0" smtClean="0"/>
              <a:t>– т.к. защита интересов компании и ее акционеров (включая миноритарных) </a:t>
            </a:r>
            <a:r>
              <a:rPr lang="ru-RU" sz="1400" b="1" u="sng" dirty="0" smtClean="0"/>
              <a:t>достигается за счет разного набора иных правовых инструментов (помимо института сделок с заинтересованностью)</a:t>
            </a:r>
            <a:r>
              <a:rPr lang="ru-RU" sz="1400" dirty="0" smtClean="0"/>
              <a:t>, менее болезненных для оборота и третьих лиц, а именно:</a:t>
            </a:r>
          </a:p>
          <a:p>
            <a:pPr marL="1085850" lvl="1" indent="-285750" algn="just">
              <a:spcBef>
                <a:spcPts val="0"/>
              </a:spcBef>
              <a:spcAft>
                <a:spcPts val="1200"/>
              </a:spcAft>
              <a:buFont typeface="Arial" panose="020B0604020202020204" pitchFamily="34" charset="0"/>
              <a:buChar char="•"/>
            </a:pPr>
            <a:r>
              <a:rPr lang="ru-RU" sz="1400" dirty="0" smtClean="0"/>
              <a:t>механизм ответственности лица, действующего с конфликтом интересов (аналог нашей ст. 53.1 и ст. 67.3 ГК), и</a:t>
            </a:r>
          </a:p>
          <a:p>
            <a:pPr marL="1085850" lvl="1" indent="-285750" algn="just">
              <a:spcBef>
                <a:spcPts val="0"/>
              </a:spcBef>
              <a:spcAft>
                <a:spcPts val="1200"/>
              </a:spcAft>
              <a:buFont typeface="Arial" panose="020B0604020202020204" pitchFamily="34" charset="0"/>
              <a:buChar char="•"/>
            </a:pPr>
            <a:r>
              <a:rPr lang="ru-RU" sz="1400" dirty="0" smtClean="0"/>
              <a:t>механизм оспаривания сделки, если она была заключена в ущерб интересам общества и по факту причинила вред обществу (при условии, что вторая сторона сделки знала или должна была знать об этом)  - аналог нашей ст. 174 ГК (п.2)</a:t>
            </a:r>
          </a:p>
          <a:p>
            <a:pPr marL="342900" indent="-342900" algn="just">
              <a:buFont typeface="+mj-lt"/>
              <a:buAutoNum type="arabicPeriod"/>
            </a:pPr>
            <a:endParaRPr lang="ru-RU" dirty="0"/>
          </a:p>
          <a:p>
            <a:pPr algn="just"/>
            <a:endParaRPr lang="en-US" b="1"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4</a:t>
            </a:fld>
            <a:endParaRPr lang="en-US" dirty="0"/>
          </a:p>
        </p:txBody>
      </p:sp>
    </p:spTree>
    <p:extLst>
      <p:ext uri="{BB962C8B-B14F-4D97-AF65-F5344CB8AC3E}">
        <p14:creationId xmlns:p14="http://schemas.microsoft.com/office/powerpoint/2010/main" val="3479677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Примеры регулирования в странах ОЭСР (1)</a:t>
            </a:r>
            <a:endParaRPr lang="en-US" dirty="0"/>
          </a:p>
        </p:txBody>
      </p:sp>
      <p:sp>
        <p:nvSpPr>
          <p:cNvPr id="3" name="Content Placeholder 2"/>
          <p:cNvSpPr>
            <a:spLocks noGrp="1"/>
          </p:cNvSpPr>
          <p:nvPr>
            <p:ph idx="1"/>
          </p:nvPr>
        </p:nvSpPr>
        <p:spPr>
          <a:xfrm>
            <a:off x="457199" y="826936"/>
            <a:ext cx="8488018" cy="5529414"/>
          </a:xfrm>
        </p:spPr>
        <p:txBody>
          <a:bodyPr/>
          <a:lstStyle/>
          <a:p>
            <a:pPr marL="0" lvl="1" indent="0">
              <a:lnSpc>
                <a:spcPct val="70000"/>
              </a:lnSpc>
              <a:buClr>
                <a:schemeClr val="accent1"/>
              </a:buClr>
              <a:buSzPct val="125000"/>
              <a:buNone/>
              <a:defRPr/>
            </a:pPr>
            <a:r>
              <a:rPr lang="ru-RU" sz="1400" b="1" u="sng" dirty="0" smtClean="0"/>
              <a:t>Германия</a:t>
            </a:r>
            <a:endParaRPr lang="en-GB" sz="1400" b="1" u="sng" dirty="0"/>
          </a:p>
          <a:p>
            <a:pPr algn="just">
              <a:defRPr/>
            </a:pPr>
            <a:r>
              <a:rPr lang="en-US" sz="1200" i="1" u="sng" dirty="0"/>
              <a:t>Sec. 89 of the German Stock Corporation Act (Grant of Credit to Members of the Management Board)</a:t>
            </a:r>
            <a:endParaRPr lang="ru-RU" sz="1200" dirty="0"/>
          </a:p>
          <a:p>
            <a:pPr algn="just">
              <a:defRPr/>
            </a:pPr>
            <a:r>
              <a:rPr lang="en-US" sz="1200" dirty="0"/>
              <a:t>(1) The company may grant credit to members of the management board only pursuant to a resolution of the supervisory board</a:t>
            </a:r>
            <a:r>
              <a:rPr lang="en-US" sz="1200" dirty="0" smtClean="0"/>
              <a:t>.</a:t>
            </a:r>
            <a:r>
              <a:rPr lang="ru-RU" sz="1200" dirty="0" smtClean="0"/>
              <a:t> (…)</a:t>
            </a:r>
            <a:endParaRPr lang="ru-RU" sz="1200" dirty="0"/>
          </a:p>
          <a:p>
            <a:pPr algn="just">
              <a:defRPr/>
            </a:pPr>
            <a:r>
              <a:rPr lang="en-US" sz="1200" dirty="0"/>
              <a:t>(2) The company may grant credit to its registered authorized officers (</a:t>
            </a:r>
            <a:r>
              <a:rPr lang="en-US" sz="1200" i="1" dirty="0" err="1"/>
              <a:t>Prokuristen</a:t>
            </a:r>
            <a:r>
              <a:rPr lang="en-US" sz="1200" dirty="0"/>
              <a:t>) and general managers only with the consent of the supervisory board.  A controlling company may grant credit to legal representatives, registered authorized officers (</a:t>
            </a:r>
            <a:r>
              <a:rPr lang="en-US" sz="1200" i="1" dirty="0" err="1"/>
              <a:t>Prokuristen</a:t>
            </a:r>
            <a:r>
              <a:rPr lang="en-US" sz="1200" dirty="0"/>
              <a:t>) or general managers of a controlled enterprise only with the consent of its supervisory board; a controlled company may grant credit to legal representatives, registered authorized officers (</a:t>
            </a:r>
            <a:r>
              <a:rPr lang="en-US" sz="1200" i="1" dirty="0" err="1"/>
              <a:t>Prokuristen</a:t>
            </a:r>
            <a:r>
              <a:rPr lang="en-US" sz="1200" dirty="0"/>
              <a:t>) or general managers of the controlling enterprise only with the consent of the supervisory board of the controlling enterprise.  Para. 1 sentences 2 to 5 shall apply analogously.</a:t>
            </a:r>
            <a:endParaRPr lang="ru-RU" sz="1200" dirty="0"/>
          </a:p>
          <a:p>
            <a:pPr algn="just">
              <a:spcAft>
                <a:spcPts val="600"/>
              </a:spcAft>
              <a:defRPr/>
            </a:pPr>
            <a:r>
              <a:rPr lang="en-US" sz="1200" dirty="0"/>
              <a:t>(3) Para. 2 shall also apply to credits to the spouse or a minor child of a member of the management board, or other legal representatives, registered authorized officers (</a:t>
            </a:r>
            <a:r>
              <a:rPr lang="en-US" sz="1200" i="1" dirty="0" err="1"/>
              <a:t>Prokuristen</a:t>
            </a:r>
            <a:r>
              <a:rPr lang="en-US" sz="1200" dirty="0"/>
              <a:t>) or general managers.  Moreover, such shall apply to credits granted to any third party acting on behalf of any such persons or on behalf of a member of the management board, other legal representative, registered authorized officers (</a:t>
            </a:r>
            <a:r>
              <a:rPr lang="en-US" sz="1200" i="1" dirty="0" err="1"/>
              <a:t>Prokuristen</a:t>
            </a:r>
            <a:r>
              <a:rPr lang="en-US" sz="1200" dirty="0"/>
              <a:t>) or general manager. </a:t>
            </a:r>
            <a:r>
              <a:rPr lang="en-US" sz="1200" dirty="0" smtClean="0"/>
              <a:t>(…)</a:t>
            </a:r>
            <a:endParaRPr lang="ru-RU" sz="1200" dirty="0" smtClean="0"/>
          </a:p>
          <a:p>
            <a:pPr algn="just">
              <a:spcAft>
                <a:spcPts val="600"/>
              </a:spcAft>
              <a:defRPr/>
            </a:pPr>
            <a:endParaRPr lang="ru-RU" sz="1200" dirty="0" smtClean="0"/>
          </a:p>
          <a:p>
            <a:pPr marL="171450" indent="-171450" algn="just">
              <a:spcBef>
                <a:spcPts val="0"/>
              </a:spcBef>
              <a:spcAft>
                <a:spcPts val="1800"/>
              </a:spcAft>
              <a:buFont typeface="Arial" panose="020B0604020202020204" pitchFamily="34" charset="0"/>
              <a:buChar char="•"/>
              <a:defRPr/>
            </a:pPr>
            <a:r>
              <a:rPr lang="ru-RU" sz="1400" dirty="0" smtClean="0"/>
              <a:t>Одобрения совета директоров требует предоставление компанией займа члену правления, управляющему (единоличному исполнительному органу), а также прокуристу компании, их родственникам (супругу/е и несовершеннолетним детям), а также представителям.</a:t>
            </a:r>
          </a:p>
          <a:p>
            <a:pPr marL="171450" indent="-171450" algn="just">
              <a:spcBef>
                <a:spcPts val="0"/>
              </a:spcBef>
              <a:spcAft>
                <a:spcPts val="1800"/>
              </a:spcAft>
              <a:buFont typeface="Arial" panose="020B0604020202020204" pitchFamily="34" charset="0"/>
              <a:buChar char="•"/>
              <a:defRPr/>
            </a:pPr>
            <a:r>
              <a:rPr lang="ru-RU" sz="1400" dirty="0" smtClean="0"/>
              <a:t>Нет требований об обязательном одобрении каких-либо иных сделок, заключаемых с членами органов управления или акционерами компании (за исключением ряда экстраординарных сделок, прямо поименованных в законе).</a:t>
            </a:r>
          </a:p>
          <a:p>
            <a:pPr marL="171450" indent="-171450" algn="just">
              <a:spcBef>
                <a:spcPts val="0"/>
              </a:spcBef>
              <a:spcAft>
                <a:spcPts val="1800"/>
              </a:spcAft>
              <a:buFont typeface="Arial" panose="020B0604020202020204" pitchFamily="34" charset="0"/>
              <a:buChar char="•"/>
              <a:defRPr/>
            </a:pPr>
            <a:r>
              <a:rPr lang="ru-RU" sz="1400" dirty="0" smtClean="0"/>
              <a:t>Контроль </a:t>
            </a:r>
            <a:r>
              <a:rPr lang="ru-RU" sz="1400" dirty="0"/>
              <a:t>за </a:t>
            </a:r>
            <a:r>
              <a:rPr lang="ru-RU" sz="1400" dirty="0" smtClean="0"/>
              <a:t>конфликтом интересов осуществляется </a:t>
            </a:r>
            <a:r>
              <a:rPr lang="ru-RU" sz="1400" dirty="0"/>
              <a:t>преимущественно через механизм ответственности членов </a:t>
            </a:r>
            <a:r>
              <a:rPr lang="ru-RU" sz="1400" dirty="0" smtClean="0"/>
              <a:t>органов управления </a:t>
            </a:r>
            <a:r>
              <a:rPr lang="ru-RU" sz="1400" dirty="0"/>
              <a:t>(обязанность действовать в интересах компании</a:t>
            </a:r>
            <a:r>
              <a:rPr lang="ru-RU" sz="1400" dirty="0" smtClean="0"/>
              <a:t>) и отчасти </a:t>
            </a:r>
            <a:r>
              <a:rPr lang="ru-RU" sz="1400" dirty="0" err="1" smtClean="0"/>
              <a:t>механзим</a:t>
            </a:r>
            <a:r>
              <a:rPr lang="ru-RU" sz="1400" dirty="0" smtClean="0"/>
              <a:t>, аналогичный нашей ст. 174 ГК.</a:t>
            </a:r>
            <a:endParaRPr lang="ru-RU" sz="1400" dirty="0"/>
          </a:p>
          <a:p>
            <a:pPr marL="171450" indent="-171450" algn="just">
              <a:buFont typeface="Arial" panose="020B0604020202020204" pitchFamily="34" charset="0"/>
              <a:buChar char="•"/>
              <a:defRPr/>
            </a:pPr>
            <a:endParaRPr lang="ru-RU" sz="1400" dirty="0" smtClean="0"/>
          </a:p>
          <a:p>
            <a:pPr marL="171450" indent="-171450" algn="just">
              <a:buFont typeface="Arial" panose="020B0604020202020204" pitchFamily="34" charset="0"/>
              <a:buChar char="•"/>
              <a:defRPr/>
            </a:pPr>
            <a:endParaRPr lang="en-GB" sz="1000" b="1" u="sng" dirty="0" smtClean="0"/>
          </a:p>
          <a:p>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5</a:t>
            </a:fld>
            <a:endParaRPr lang="en-US"/>
          </a:p>
        </p:txBody>
      </p:sp>
    </p:spTree>
    <p:extLst>
      <p:ext uri="{BB962C8B-B14F-4D97-AF65-F5344CB8AC3E}">
        <p14:creationId xmlns:p14="http://schemas.microsoft.com/office/powerpoint/2010/main" val="2841529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Примеры регулирования в странах ОЭСР </a:t>
            </a:r>
            <a:r>
              <a:rPr lang="ru-RU" dirty="0" smtClean="0"/>
              <a:t>(2)</a:t>
            </a:r>
            <a:endParaRPr lang="en-US" dirty="0"/>
          </a:p>
        </p:txBody>
      </p:sp>
      <p:sp>
        <p:nvSpPr>
          <p:cNvPr id="3" name="Content Placeholder 2"/>
          <p:cNvSpPr>
            <a:spLocks noGrp="1"/>
          </p:cNvSpPr>
          <p:nvPr>
            <p:ph idx="1"/>
          </p:nvPr>
        </p:nvSpPr>
        <p:spPr>
          <a:xfrm>
            <a:off x="365759" y="787179"/>
            <a:ext cx="8468139" cy="5116348"/>
          </a:xfrm>
        </p:spPr>
        <p:txBody>
          <a:bodyPr/>
          <a:lstStyle/>
          <a:p>
            <a:pPr marL="0" lvl="1" indent="0">
              <a:lnSpc>
                <a:spcPct val="70000"/>
              </a:lnSpc>
              <a:spcAft>
                <a:spcPts val="600"/>
              </a:spcAft>
              <a:buClr>
                <a:schemeClr val="accent1"/>
              </a:buClr>
              <a:buSzPct val="125000"/>
              <a:buNone/>
              <a:defRPr/>
            </a:pPr>
            <a:r>
              <a:rPr lang="ru-RU" sz="1400" b="1" u="sng" dirty="0" smtClean="0">
                <a:latin typeface="+mn-lt"/>
              </a:rPr>
              <a:t>Франция</a:t>
            </a:r>
            <a:endParaRPr lang="en-GB" sz="1400" b="1" u="sng" dirty="0">
              <a:latin typeface="+mn-lt"/>
            </a:endParaRPr>
          </a:p>
          <a:p>
            <a:pPr>
              <a:defRPr/>
            </a:pPr>
            <a:r>
              <a:rPr lang="en-US" sz="1150" b="1" i="1" dirty="0">
                <a:latin typeface="+mn-lt"/>
              </a:rPr>
              <a:t>Article L225-38 of the French Commercial Code</a:t>
            </a:r>
            <a:endParaRPr lang="ru-RU" sz="1150" dirty="0">
              <a:latin typeface="+mn-lt"/>
            </a:endParaRPr>
          </a:p>
          <a:p>
            <a:pPr algn="just">
              <a:defRPr/>
            </a:pPr>
            <a:r>
              <a:rPr lang="en-US" sz="1150" dirty="0">
                <a:latin typeface="+mn-lt"/>
              </a:rPr>
              <a:t>Any agreement entered into, either directly or through an intermediary, between the company and its general manager (</a:t>
            </a:r>
            <a:r>
              <a:rPr lang="en-US" sz="1150" dirty="0" err="1">
                <a:latin typeface="+mn-lt"/>
              </a:rPr>
              <a:t>directeur</a:t>
            </a:r>
            <a:r>
              <a:rPr lang="en-US" sz="1150" dirty="0">
                <a:latin typeface="+mn-lt"/>
              </a:rPr>
              <a:t> </a:t>
            </a:r>
            <a:r>
              <a:rPr lang="en-US" sz="1150" dirty="0" err="1">
                <a:latin typeface="+mn-lt"/>
              </a:rPr>
              <a:t>général</a:t>
            </a:r>
            <a:r>
              <a:rPr lang="en-US" sz="1150" dirty="0">
                <a:latin typeface="+mn-lt"/>
              </a:rPr>
              <a:t>), one of its deputy general managers (</a:t>
            </a:r>
            <a:r>
              <a:rPr lang="en-US" sz="1150" dirty="0" err="1">
                <a:latin typeface="+mn-lt"/>
              </a:rPr>
              <a:t>directeur</a:t>
            </a:r>
            <a:r>
              <a:rPr lang="en-US" sz="1150" dirty="0">
                <a:latin typeface="+mn-lt"/>
              </a:rPr>
              <a:t> general </a:t>
            </a:r>
            <a:r>
              <a:rPr lang="en-US" sz="1150" dirty="0" err="1">
                <a:latin typeface="+mn-lt"/>
              </a:rPr>
              <a:t>délégué</a:t>
            </a:r>
            <a:r>
              <a:rPr lang="en-US" sz="1150" dirty="0">
                <a:latin typeface="+mn-lt"/>
              </a:rPr>
              <a:t>), one of its directors, one of its shareholders holding a fraction of the voting rights greater than 10%, or in the case of a corporate shareholder, the company which controls it within the meaning of Article L233-3, must obtain prior consent of the board of directors.</a:t>
            </a:r>
            <a:endParaRPr lang="ru-RU" sz="1150" dirty="0">
              <a:latin typeface="+mn-lt"/>
            </a:endParaRPr>
          </a:p>
          <a:p>
            <a:pPr algn="just">
              <a:defRPr/>
            </a:pPr>
            <a:r>
              <a:rPr lang="en-US" sz="1150" dirty="0">
                <a:latin typeface="+mn-lt"/>
              </a:rPr>
              <a:t>The same applies to agreements in which a person referred to in the previous paragraph has an indirect interest.</a:t>
            </a:r>
            <a:endParaRPr lang="ru-RU" sz="1150" dirty="0">
              <a:latin typeface="+mn-lt"/>
            </a:endParaRPr>
          </a:p>
          <a:p>
            <a:pPr algn="just">
              <a:defRPr/>
            </a:pPr>
            <a:r>
              <a:rPr lang="en-US" sz="1150" dirty="0">
                <a:latin typeface="+mn-lt"/>
              </a:rPr>
              <a:t>Agreements entered into between the company and another firm are also subject to prior consent if the company's general manager, one of its deputy general managers, or one of its directors, is the owner, a fully liable partner, a manager, a director, a member of that firm's supervisory board or, more generally, is in any way involved in its management</a:t>
            </a:r>
            <a:r>
              <a:rPr lang="en-US" sz="1150" dirty="0" smtClean="0">
                <a:latin typeface="+mn-lt"/>
              </a:rPr>
              <a:t>.</a:t>
            </a:r>
            <a:endParaRPr lang="ru-RU" sz="1150" dirty="0" smtClean="0">
              <a:latin typeface="+mn-lt"/>
            </a:endParaRPr>
          </a:p>
          <a:p>
            <a:pPr algn="just">
              <a:defRPr/>
            </a:pPr>
            <a:r>
              <a:rPr lang="en-US" sz="1150" b="1" i="1" dirty="0" smtClean="0">
                <a:latin typeface="+mn-lt"/>
              </a:rPr>
              <a:t>Article L225-39</a:t>
            </a:r>
            <a:r>
              <a:rPr lang="ru-RU" sz="1150" b="1" i="1" dirty="0" smtClean="0">
                <a:latin typeface="+mn-lt"/>
              </a:rPr>
              <a:t> </a:t>
            </a:r>
            <a:r>
              <a:rPr lang="en-US" sz="1150" b="1" i="1" dirty="0">
                <a:latin typeface="+mn-lt"/>
              </a:rPr>
              <a:t>of the French Commercial Code</a:t>
            </a:r>
          </a:p>
          <a:p>
            <a:pPr algn="just">
              <a:defRPr/>
            </a:pPr>
            <a:r>
              <a:rPr lang="en-US" sz="1150" dirty="0" smtClean="0">
                <a:latin typeface="+mn-lt"/>
              </a:rPr>
              <a:t>The </a:t>
            </a:r>
            <a:r>
              <a:rPr lang="en-US" sz="1150" dirty="0">
                <a:latin typeface="+mn-lt"/>
              </a:rPr>
              <a:t>provisions of Article 225-38 are not applicable to agreements relating to current operations entered into </a:t>
            </a:r>
            <a:r>
              <a:rPr lang="en-US" sz="1150" dirty="0" smtClean="0">
                <a:latin typeface="+mn-lt"/>
              </a:rPr>
              <a:t>under</a:t>
            </a:r>
            <a:r>
              <a:rPr lang="ru-RU" sz="1150" dirty="0" smtClean="0">
                <a:latin typeface="+mn-lt"/>
              </a:rPr>
              <a:t> </a:t>
            </a:r>
            <a:r>
              <a:rPr lang="en-US" sz="1150" dirty="0" smtClean="0">
                <a:latin typeface="+mn-lt"/>
              </a:rPr>
              <a:t>normal </a:t>
            </a:r>
            <a:r>
              <a:rPr lang="en-US" sz="1150" dirty="0">
                <a:latin typeface="+mn-lt"/>
              </a:rPr>
              <a:t>terms and </a:t>
            </a:r>
            <a:r>
              <a:rPr lang="en-US" sz="1150" dirty="0" smtClean="0">
                <a:latin typeface="+mn-lt"/>
              </a:rPr>
              <a:t>conditions.</a:t>
            </a:r>
            <a:r>
              <a:rPr lang="ru-RU" sz="1150" dirty="0" smtClean="0">
                <a:latin typeface="+mn-lt"/>
              </a:rPr>
              <a:t> </a:t>
            </a:r>
            <a:r>
              <a:rPr lang="en-US" sz="1150" dirty="0" smtClean="0">
                <a:latin typeface="+mn-lt"/>
              </a:rPr>
              <a:t>Such </a:t>
            </a:r>
            <a:r>
              <a:rPr lang="en-US" sz="1150" dirty="0">
                <a:latin typeface="+mn-lt"/>
              </a:rPr>
              <a:t>agreements are nevertheless made known to the chairman of the board of directors by the interested </a:t>
            </a:r>
            <a:r>
              <a:rPr lang="en-US" sz="1150" dirty="0" smtClean="0">
                <a:latin typeface="+mn-lt"/>
              </a:rPr>
              <a:t>party</a:t>
            </a:r>
            <a:r>
              <a:rPr lang="ru-RU" sz="1150" dirty="0" smtClean="0">
                <a:latin typeface="+mn-lt"/>
              </a:rPr>
              <a:t> </a:t>
            </a:r>
            <a:r>
              <a:rPr lang="en-US" sz="1150" dirty="0" smtClean="0">
                <a:latin typeface="+mn-lt"/>
              </a:rPr>
              <a:t>unless </a:t>
            </a:r>
            <a:r>
              <a:rPr lang="en-US" sz="1150" dirty="0">
                <a:latin typeface="+mn-lt"/>
              </a:rPr>
              <a:t>they are of no significance to any party, given their objective or their financial implications. A list of </a:t>
            </a:r>
            <a:r>
              <a:rPr lang="en-US" sz="1150" dirty="0" smtClean="0">
                <a:latin typeface="+mn-lt"/>
              </a:rPr>
              <a:t>such</a:t>
            </a:r>
            <a:r>
              <a:rPr lang="ru-RU" sz="1150" dirty="0" smtClean="0">
                <a:latin typeface="+mn-lt"/>
              </a:rPr>
              <a:t> </a:t>
            </a:r>
            <a:r>
              <a:rPr lang="en-US" sz="1150" dirty="0" smtClean="0">
                <a:latin typeface="+mn-lt"/>
              </a:rPr>
              <a:t>agreements </a:t>
            </a:r>
            <a:r>
              <a:rPr lang="en-US" sz="1150" dirty="0">
                <a:latin typeface="+mn-lt"/>
              </a:rPr>
              <a:t>and their objectives is sent to the members of the board of directors and to the auditors by the chairman</a:t>
            </a:r>
            <a:r>
              <a:rPr lang="en-US" sz="1150" dirty="0" smtClean="0">
                <a:latin typeface="+mn-lt"/>
              </a:rPr>
              <a:t>.</a:t>
            </a:r>
            <a:endParaRPr lang="ru-RU" sz="1150" dirty="0" smtClean="0">
              <a:latin typeface="+mn-lt"/>
            </a:endParaRPr>
          </a:p>
          <a:p>
            <a:pPr algn="just">
              <a:defRPr/>
            </a:pPr>
            <a:r>
              <a:rPr lang="en-US" sz="1150" b="1" i="1" dirty="0">
                <a:latin typeface="+mn-lt"/>
              </a:rPr>
              <a:t>Article </a:t>
            </a:r>
            <a:r>
              <a:rPr lang="en-US" sz="1150" b="1" i="1" dirty="0" smtClean="0">
                <a:latin typeface="+mn-lt"/>
              </a:rPr>
              <a:t>L225-40</a:t>
            </a:r>
            <a:r>
              <a:rPr lang="ru-RU" sz="1150" b="1" i="1" dirty="0" smtClean="0">
                <a:latin typeface="+mn-lt"/>
              </a:rPr>
              <a:t> </a:t>
            </a:r>
            <a:r>
              <a:rPr lang="en-US" sz="1150" b="1" i="1" dirty="0" smtClean="0">
                <a:latin typeface="+mn-lt"/>
              </a:rPr>
              <a:t>of </a:t>
            </a:r>
            <a:r>
              <a:rPr lang="en-US" sz="1150" b="1" i="1" dirty="0">
                <a:latin typeface="+mn-lt"/>
              </a:rPr>
              <a:t>the French Commercial Code</a:t>
            </a:r>
          </a:p>
          <a:p>
            <a:pPr algn="just">
              <a:defRPr/>
            </a:pPr>
            <a:r>
              <a:rPr lang="en-US" sz="1150" dirty="0" smtClean="0">
                <a:latin typeface="+mn-lt"/>
              </a:rPr>
              <a:t>The </a:t>
            </a:r>
            <a:r>
              <a:rPr lang="en-US" sz="1150" dirty="0">
                <a:latin typeface="+mn-lt"/>
              </a:rPr>
              <a:t>interested party must inform the board immediately upon becoming aware of an agreement to which Article </a:t>
            </a:r>
            <a:r>
              <a:rPr lang="en-US" sz="1150" dirty="0" smtClean="0">
                <a:latin typeface="+mn-lt"/>
              </a:rPr>
              <a:t>L.</a:t>
            </a:r>
            <a:r>
              <a:rPr lang="ru-RU" sz="1150" dirty="0" smtClean="0">
                <a:latin typeface="+mn-lt"/>
              </a:rPr>
              <a:t> </a:t>
            </a:r>
            <a:r>
              <a:rPr lang="en-US" sz="1150" dirty="0" smtClean="0">
                <a:latin typeface="+mn-lt"/>
              </a:rPr>
              <a:t>225-38 </a:t>
            </a:r>
            <a:r>
              <a:rPr lang="en-US" sz="1150" dirty="0">
                <a:latin typeface="+mn-lt"/>
              </a:rPr>
              <a:t>applies. They may not participate in the vote on the requested prior approval of the Board. The chairman of </a:t>
            </a:r>
            <a:r>
              <a:rPr lang="en-US" sz="1150" dirty="0" smtClean="0">
                <a:latin typeface="+mn-lt"/>
              </a:rPr>
              <a:t>the</a:t>
            </a:r>
            <a:r>
              <a:rPr lang="ru-RU" sz="1150" dirty="0" smtClean="0">
                <a:latin typeface="+mn-lt"/>
              </a:rPr>
              <a:t> </a:t>
            </a:r>
            <a:r>
              <a:rPr lang="en-US" sz="1150" dirty="0" smtClean="0">
                <a:latin typeface="+mn-lt"/>
              </a:rPr>
              <a:t>board </a:t>
            </a:r>
            <a:r>
              <a:rPr lang="en-US" sz="1150" dirty="0">
                <a:latin typeface="+mn-lt"/>
              </a:rPr>
              <a:t>of directors shall advise the auditors of all agreements </a:t>
            </a:r>
            <a:r>
              <a:rPr lang="en-US" sz="1150" dirty="0" err="1">
                <a:latin typeface="+mn-lt"/>
              </a:rPr>
              <a:t>authorised</a:t>
            </a:r>
            <a:r>
              <a:rPr lang="en-US" sz="1150" dirty="0">
                <a:latin typeface="+mn-lt"/>
              </a:rPr>
              <a:t> and shall submit them to the general </a:t>
            </a:r>
            <a:r>
              <a:rPr lang="en-US" sz="1150" dirty="0" smtClean="0">
                <a:latin typeface="+mn-lt"/>
              </a:rPr>
              <a:t>meeting</a:t>
            </a:r>
            <a:r>
              <a:rPr lang="ru-RU" sz="1150" dirty="0" smtClean="0">
                <a:latin typeface="+mn-lt"/>
              </a:rPr>
              <a:t> </a:t>
            </a:r>
            <a:r>
              <a:rPr lang="en-US" sz="1150" dirty="0" smtClean="0">
                <a:latin typeface="+mn-lt"/>
              </a:rPr>
              <a:t>for </a:t>
            </a:r>
            <a:r>
              <a:rPr lang="en-US" sz="1150" dirty="0">
                <a:latin typeface="+mn-lt"/>
              </a:rPr>
              <a:t>approval</a:t>
            </a:r>
            <a:r>
              <a:rPr lang="en-US" sz="1150" dirty="0" smtClean="0">
                <a:latin typeface="+mn-lt"/>
              </a:rPr>
              <a:t>.</a:t>
            </a:r>
            <a:r>
              <a:rPr lang="ru-RU" sz="1150" dirty="0" smtClean="0">
                <a:latin typeface="+mn-lt"/>
              </a:rPr>
              <a:t> (…)</a:t>
            </a:r>
          </a:p>
          <a:p>
            <a:pPr algn="just">
              <a:defRPr/>
            </a:pPr>
            <a:endParaRPr lang="en-US" sz="1150" dirty="0">
              <a:latin typeface="+mn-lt"/>
            </a:endParaRPr>
          </a:p>
          <a:p>
            <a:pPr marL="285750" indent="-285750" algn="just">
              <a:buFont typeface="Arial" panose="020B0604020202020204" pitchFamily="34" charset="0"/>
              <a:buChar char="•"/>
            </a:pPr>
            <a:r>
              <a:rPr lang="ru-RU" sz="1400" dirty="0" smtClean="0"/>
              <a:t>Предварительного одобрения совета директоров и последующего одобрения незаинтересованных акционеров требует любая сделка компании (за исключением сделок, относящихся к обычной хозяйственной деятельности и заключаемых на обычных условиях), в которой имеется интерес (прямой или косвенный</a:t>
            </a:r>
            <a:r>
              <a:rPr lang="ru-RU" sz="1400" dirty="0"/>
              <a:t>) </a:t>
            </a:r>
            <a:r>
              <a:rPr lang="ru-RU" sz="1400" dirty="0" smtClean="0"/>
              <a:t>управляющего </a:t>
            </a:r>
            <a:r>
              <a:rPr lang="ru-RU" sz="1400" dirty="0"/>
              <a:t>(</a:t>
            </a:r>
            <a:r>
              <a:rPr lang="ru-RU" sz="1400" dirty="0" smtClean="0"/>
              <a:t>единоличного исполнительного органа), заместителя управляющего, члена совета директоров, акционера, владеющего более 10% голосов в компании,</a:t>
            </a:r>
            <a:r>
              <a:rPr lang="en-US" sz="1400" dirty="0" smtClean="0"/>
              <a:t> </a:t>
            </a:r>
            <a:r>
              <a:rPr lang="ru-RU" sz="1400" dirty="0" smtClean="0"/>
              <a:t>или лица, контролирующего такого акционера.</a:t>
            </a:r>
            <a:endParaRPr lang="en-US" sz="1400"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6</a:t>
            </a:fld>
            <a:endParaRPr lang="en-US"/>
          </a:p>
        </p:txBody>
      </p:sp>
    </p:spTree>
    <p:extLst>
      <p:ext uri="{BB962C8B-B14F-4D97-AF65-F5344CB8AC3E}">
        <p14:creationId xmlns:p14="http://schemas.microsoft.com/office/powerpoint/2010/main" val="709649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Примеры регулирования в странах ОЭСР </a:t>
            </a:r>
            <a:r>
              <a:rPr lang="ru-RU" dirty="0" smtClean="0"/>
              <a:t>(3)</a:t>
            </a:r>
            <a:endParaRPr lang="en-US" dirty="0"/>
          </a:p>
        </p:txBody>
      </p:sp>
      <p:sp>
        <p:nvSpPr>
          <p:cNvPr id="3" name="Content Placeholder 2"/>
          <p:cNvSpPr>
            <a:spLocks noGrp="1"/>
          </p:cNvSpPr>
          <p:nvPr>
            <p:ph idx="1"/>
          </p:nvPr>
        </p:nvSpPr>
        <p:spPr>
          <a:xfrm>
            <a:off x="385637" y="842840"/>
            <a:ext cx="8472115" cy="5049078"/>
          </a:xfrm>
        </p:spPr>
        <p:txBody>
          <a:bodyPr/>
          <a:lstStyle/>
          <a:p>
            <a:pPr marL="0" lvl="1" indent="0">
              <a:lnSpc>
                <a:spcPct val="70000"/>
              </a:lnSpc>
              <a:spcAft>
                <a:spcPts val="1200"/>
              </a:spcAft>
              <a:buClr>
                <a:schemeClr val="accent1"/>
              </a:buClr>
              <a:buSzPct val="125000"/>
              <a:buNone/>
              <a:defRPr/>
            </a:pPr>
            <a:r>
              <a:rPr lang="ru-RU" sz="1600" b="1" u="sng" dirty="0" smtClean="0"/>
              <a:t>Великобритания</a:t>
            </a:r>
            <a:endParaRPr lang="en-GB" sz="1600" b="1" u="sng" dirty="0"/>
          </a:p>
          <a:p>
            <a:pPr>
              <a:defRPr/>
            </a:pPr>
            <a:r>
              <a:rPr lang="en-US" sz="1200" b="1" i="1" dirty="0"/>
              <a:t>Sec. 190 of the Companies Act 2006 – Substantial property transactions: requirement of members’ approval</a:t>
            </a:r>
            <a:endParaRPr lang="ru-RU" sz="1200" dirty="0"/>
          </a:p>
          <a:p>
            <a:pPr>
              <a:defRPr/>
            </a:pPr>
            <a:r>
              <a:rPr lang="en-US" sz="1200" dirty="0"/>
              <a:t>(1) A company may not enter into an arrangement under which—</a:t>
            </a:r>
            <a:endParaRPr lang="ru-RU" sz="1200" dirty="0"/>
          </a:p>
          <a:p>
            <a:pPr>
              <a:defRPr/>
            </a:pPr>
            <a:r>
              <a:rPr lang="en-US" sz="1200" dirty="0"/>
              <a:t>(a) a director of the company or of its holding company, or a person connected with such a director, acquires or is to acquire from the company (directly or indirectly) a substantial non-cash asset, or</a:t>
            </a:r>
            <a:endParaRPr lang="ru-RU" sz="1200" dirty="0"/>
          </a:p>
          <a:p>
            <a:pPr>
              <a:defRPr/>
            </a:pPr>
            <a:r>
              <a:rPr lang="en-US" sz="1200" dirty="0"/>
              <a:t>(b) the company acquires or is to acquire a substantial non-cash asset (directly or indirectly) from such a director or a person so connected, </a:t>
            </a:r>
            <a:endParaRPr lang="ru-RU" sz="1200" dirty="0"/>
          </a:p>
          <a:p>
            <a:pPr>
              <a:defRPr/>
            </a:pPr>
            <a:r>
              <a:rPr lang="en-US" sz="1200" dirty="0"/>
              <a:t>unless the arrangement has been approved by a resolution of the members of the company or is conditional on such approval being obtained.</a:t>
            </a:r>
            <a:endParaRPr lang="ru-RU" sz="1200" dirty="0"/>
          </a:p>
          <a:p>
            <a:pPr>
              <a:defRPr/>
            </a:pPr>
            <a:r>
              <a:rPr lang="en-US" sz="1200" dirty="0"/>
              <a:t>For the meaning of “substantial non-cash asset” see section 191</a:t>
            </a:r>
            <a:r>
              <a:rPr lang="en-US" sz="1200" dirty="0" smtClean="0"/>
              <a:t>.</a:t>
            </a:r>
            <a:endParaRPr lang="ru-RU" sz="1200" dirty="0" smtClean="0"/>
          </a:p>
          <a:p>
            <a:pPr>
              <a:defRPr/>
            </a:pPr>
            <a:endParaRPr lang="ru-RU" sz="1200" dirty="0"/>
          </a:p>
          <a:p>
            <a:pPr marL="285750" indent="-285750" algn="just">
              <a:spcBef>
                <a:spcPts val="0"/>
              </a:spcBef>
              <a:spcAft>
                <a:spcPts val="1200"/>
              </a:spcAft>
              <a:buFont typeface="Arial" panose="020B0604020202020204" pitchFamily="34" charset="0"/>
              <a:buChar char="•"/>
              <a:defRPr/>
            </a:pPr>
            <a:r>
              <a:rPr lang="ru-RU" sz="1400" dirty="0" smtClean="0"/>
              <a:t>Одобрения акционеров компании требуют сделки по приобретению у или отчуждению в пользу членов совета директоров или связанных с ними лиц существенных </a:t>
            </a:r>
            <a:r>
              <a:rPr lang="ru-RU" sz="1400" dirty="0" err="1" smtClean="0"/>
              <a:t>неденежных</a:t>
            </a:r>
            <a:r>
              <a:rPr lang="ru-RU" sz="1400" dirty="0" smtClean="0"/>
              <a:t> активов. По общему правилу сделки с иными должностными лицами компании и акционерами компании не требуют специального одобрения.</a:t>
            </a:r>
          </a:p>
          <a:p>
            <a:pPr marL="285750" indent="-285750" algn="just">
              <a:spcBef>
                <a:spcPts val="0"/>
              </a:spcBef>
              <a:spcAft>
                <a:spcPts val="1200"/>
              </a:spcAft>
              <a:buFont typeface="Arial" panose="020B0604020202020204" pitchFamily="34" charset="0"/>
              <a:buChar char="•"/>
              <a:defRPr/>
            </a:pPr>
            <a:r>
              <a:rPr lang="ru-RU" sz="1400" dirty="0" smtClean="0"/>
              <a:t>Если у компании имеется премиальный листинг на Лондонской Фондовой Бирже сделки со «взаимосвязанными лицами» (к которым относятся акционеры, владеющие 10% и более акций компании, члены совета директоров, лица, оказывающие существенное влияние на компанию, а также связанные с ними лица </a:t>
            </a:r>
            <a:r>
              <a:rPr lang="en-US" sz="1400" dirty="0" smtClean="0"/>
              <a:t>(</a:t>
            </a:r>
            <a:r>
              <a:rPr lang="ru-RU" sz="1400" dirty="0" smtClean="0"/>
              <a:t>«</a:t>
            </a:r>
            <a:r>
              <a:rPr lang="en-US" sz="1400" dirty="0" smtClean="0"/>
              <a:t>associates</a:t>
            </a:r>
            <a:r>
              <a:rPr lang="ru-RU" sz="1400" dirty="0" smtClean="0"/>
              <a:t>»)</a:t>
            </a:r>
            <a:r>
              <a:rPr lang="en-US" sz="1400" dirty="0" smtClean="0"/>
              <a:t>) </a:t>
            </a:r>
            <a:r>
              <a:rPr lang="ru-RU" sz="1400" dirty="0" smtClean="0"/>
              <a:t>могут требовать предварительного одобрения акционерами компании, за исключением незначительных сделок и сделок, заключаемых в рамках обычной хозяйственной деятельности</a:t>
            </a:r>
            <a:r>
              <a:rPr lang="en-US" sz="1400" dirty="0" smtClean="0"/>
              <a:t>.</a:t>
            </a:r>
            <a:endParaRPr lang="ru-RU" sz="1400" dirty="0" smtClean="0"/>
          </a:p>
          <a:p>
            <a:pPr marL="285750" indent="-285750" algn="just">
              <a:spcBef>
                <a:spcPts val="0"/>
              </a:spcBef>
              <a:spcAft>
                <a:spcPts val="1200"/>
              </a:spcAft>
              <a:buFont typeface="Arial" panose="020B0604020202020204" pitchFamily="34" charset="0"/>
              <a:buChar char="•"/>
              <a:defRPr/>
            </a:pPr>
            <a:r>
              <a:rPr lang="ru-RU" sz="1400" dirty="0" smtClean="0"/>
              <a:t>Контроль за конфликтом интересов в </a:t>
            </a:r>
            <a:r>
              <a:rPr lang="ru-RU" sz="1400" dirty="0" err="1" smtClean="0"/>
              <a:t>нелистингованных</a:t>
            </a:r>
            <a:r>
              <a:rPr lang="ru-RU" sz="1400" dirty="0" smtClean="0"/>
              <a:t> компаниях осуществляется преимущественно через механизм ответственности членов совета директоров (обязанность действовать в интересах компании).</a:t>
            </a:r>
            <a:endParaRPr lang="en-US" sz="1400" dirty="0"/>
          </a:p>
          <a:p>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7</a:t>
            </a:fld>
            <a:endParaRPr lang="en-US"/>
          </a:p>
        </p:txBody>
      </p:sp>
    </p:spTree>
    <p:extLst>
      <p:ext uri="{BB962C8B-B14F-4D97-AF65-F5344CB8AC3E}">
        <p14:creationId xmlns:p14="http://schemas.microsoft.com/office/powerpoint/2010/main" val="3881458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Сделки с заинтересованностью в России</a:t>
            </a:r>
            <a:endParaRPr lang="en-US" dirty="0"/>
          </a:p>
        </p:txBody>
      </p:sp>
      <p:sp>
        <p:nvSpPr>
          <p:cNvPr id="3" name="Content Placeholder 2"/>
          <p:cNvSpPr>
            <a:spLocks noGrp="1"/>
          </p:cNvSpPr>
          <p:nvPr>
            <p:ph idx="1"/>
          </p:nvPr>
        </p:nvSpPr>
        <p:spPr>
          <a:xfrm>
            <a:off x="222637" y="1025718"/>
            <a:ext cx="8464163" cy="5100445"/>
          </a:xfrm>
        </p:spPr>
        <p:txBody>
          <a:bodyPr/>
          <a:lstStyle/>
          <a:p>
            <a:pPr algn="just"/>
            <a:r>
              <a:rPr lang="ru-RU" sz="1050" b="1" dirty="0" smtClean="0"/>
              <a:t>Ст. </a:t>
            </a:r>
            <a:r>
              <a:rPr lang="ru-RU" sz="1050" b="1" dirty="0"/>
              <a:t>81. Заинтересованность в совершении обществом </a:t>
            </a:r>
            <a:r>
              <a:rPr lang="ru-RU" sz="1050" b="1" dirty="0" smtClean="0"/>
              <a:t>сделки (ФЗ </a:t>
            </a:r>
            <a:r>
              <a:rPr lang="ru-RU" sz="1050" b="1" dirty="0"/>
              <a:t>№ 208-ФЗ «Об акционерных обществах</a:t>
            </a:r>
            <a:r>
              <a:rPr lang="ru-RU" sz="1050" b="1" dirty="0" smtClean="0"/>
              <a:t>»)</a:t>
            </a:r>
            <a:endParaRPr lang="ru-RU" sz="1050" b="1" dirty="0"/>
          </a:p>
          <a:p>
            <a:pPr algn="just"/>
            <a:r>
              <a:rPr lang="ru-RU" sz="1050" dirty="0" smtClean="0"/>
              <a:t>1</a:t>
            </a:r>
            <a:r>
              <a:rPr lang="ru-RU" sz="1050" dirty="0"/>
              <a:t>. Сделки (в том числе заем, кредит, залог, поручительство), в совершении которых имеется заинтересованность члена совета директоров (наблюдательного совета) общества, лица, осуществляющего функции единоличного исполнительного органа общества, в том числе управляющей организации или управляющего, члена коллегиального исполнительного органа общества или акционера общества, имеющего совместно с его </a:t>
            </a:r>
            <a:r>
              <a:rPr lang="ru-RU" sz="1050" b="1" u="sng" dirty="0"/>
              <a:t>аффилированными лицами</a:t>
            </a:r>
            <a:r>
              <a:rPr lang="ru-RU" sz="1050" dirty="0"/>
              <a:t> 20 и более процентов голосующих акций общества, а также лица, имеющего право давать обществу обязательные для него указания, совершаются обществом в соответствии с положениями настоящей главы.</a:t>
            </a:r>
          </a:p>
          <a:p>
            <a:pPr algn="just"/>
            <a:r>
              <a:rPr lang="ru-RU" sz="1050" dirty="0"/>
              <a:t>Указанные лица признаются заинтересованными в совершении обществом сделки в случаях, если они, их супруги, родители, дети, полнородные и </a:t>
            </a:r>
            <a:r>
              <a:rPr lang="ru-RU" sz="1050" dirty="0" err="1"/>
              <a:t>неполнородные</a:t>
            </a:r>
            <a:r>
              <a:rPr lang="ru-RU" sz="1050" dirty="0"/>
              <a:t> братья и сестры, усыновители и усыновленные и (или) их </a:t>
            </a:r>
            <a:r>
              <a:rPr lang="ru-RU" sz="1050" b="1" u="sng" dirty="0"/>
              <a:t>аффилированные лица</a:t>
            </a:r>
            <a:r>
              <a:rPr lang="ru-RU" sz="1050" dirty="0"/>
              <a:t>:</a:t>
            </a:r>
          </a:p>
          <a:p>
            <a:pPr algn="just"/>
            <a:r>
              <a:rPr lang="ru-RU" sz="1050" dirty="0"/>
              <a:t>являются стороной, выгодоприобретателем, посредником или представителем в сделке;</a:t>
            </a:r>
          </a:p>
          <a:p>
            <a:pPr algn="just"/>
            <a:r>
              <a:rPr lang="ru-RU" sz="1050" dirty="0"/>
              <a:t>владеют (каждый в отдельности или в совокупности) 20 и более процентами акций (долей, паев) юридического лица, являющегося стороной, выгодоприобретателем, посредником или представителем в сделке;</a:t>
            </a:r>
          </a:p>
          <a:p>
            <a:pPr algn="just"/>
            <a:r>
              <a:rPr lang="ru-RU" sz="1050" dirty="0"/>
              <a:t>занимают должности в органах управления юридического лица, являющегося стороной, выгодоприобретателем, посредником или представителем в сделке, а также должности в органах управления управляющей организации такого юридического лица;</a:t>
            </a:r>
          </a:p>
          <a:p>
            <a:pPr algn="just"/>
            <a:r>
              <a:rPr lang="ru-RU" sz="1050" dirty="0"/>
              <a:t>в иных случаях, определенных уставом общества.</a:t>
            </a:r>
          </a:p>
          <a:p>
            <a:pPr algn="just"/>
            <a:r>
              <a:rPr lang="ru-RU" sz="1050" dirty="0" smtClean="0"/>
              <a:t>2</a:t>
            </a:r>
            <a:r>
              <a:rPr lang="ru-RU" sz="1050" dirty="0"/>
              <a:t>. Положения настоящей главы не применяются:</a:t>
            </a:r>
          </a:p>
          <a:p>
            <a:pPr algn="just"/>
            <a:r>
              <a:rPr lang="ru-RU" sz="1050" dirty="0"/>
              <a:t>к обществам, состоящим из одного акционера, который одновременно осуществляет функции единоличного исполнительного органа;</a:t>
            </a:r>
          </a:p>
          <a:p>
            <a:pPr algn="just"/>
            <a:r>
              <a:rPr lang="ru-RU" sz="1050" dirty="0"/>
              <a:t>к сделкам, в совершении которых заинтересованы все акционеры общества;</a:t>
            </a:r>
          </a:p>
          <a:p>
            <a:pPr algn="just"/>
            <a:r>
              <a:rPr lang="ru-RU" sz="1050" dirty="0"/>
              <a:t>при осуществлении преимущественного права приобретения размещаемых обществом акций и эмиссионных ценных бумаг, конвертируемых в акции, а также при размещении обществом путем открытой подписки облигаций, не конвертируемых в акции;</a:t>
            </a:r>
          </a:p>
          <a:p>
            <a:pPr algn="just"/>
            <a:r>
              <a:rPr lang="ru-RU" sz="1050" dirty="0" smtClean="0"/>
              <a:t>при </a:t>
            </a:r>
            <a:r>
              <a:rPr lang="ru-RU" sz="1050" dirty="0"/>
              <a:t>приобретении и выкупе обществом его акций или облигаций;</a:t>
            </a:r>
          </a:p>
          <a:p>
            <a:pPr algn="just"/>
            <a:r>
              <a:rPr lang="ru-RU" sz="1050" dirty="0" smtClean="0"/>
              <a:t>при </a:t>
            </a:r>
            <a:r>
              <a:rPr lang="ru-RU" sz="1050" dirty="0"/>
              <a:t>реорганизации общества в форме слияния (присоединения) обществ;</a:t>
            </a:r>
          </a:p>
          <a:p>
            <a:pPr algn="just"/>
            <a:r>
              <a:rPr lang="ru-RU" sz="1050" dirty="0" smtClean="0"/>
              <a:t>к </a:t>
            </a:r>
            <a:r>
              <a:rPr lang="ru-RU" sz="1050" dirty="0"/>
              <a:t>сделкам, совершение которых обязательно для общества в соответствии с федеральными законами и (или) иными правовыми актами Российской Федерации и расчеты по которым производятся по ценам, определенным в порядке, установленном Правительством Российской Федерации, или по ценам и тарифам, установленным уполномоченным Правительством Российской Федерации федеральным органом исполнительной власти;</a:t>
            </a:r>
          </a:p>
          <a:p>
            <a:pPr algn="just"/>
            <a:r>
              <a:rPr lang="ru-RU" sz="1050" dirty="0" smtClean="0"/>
              <a:t>к </a:t>
            </a:r>
            <a:r>
              <a:rPr lang="ru-RU" sz="1050" dirty="0"/>
              <a:t>сделкам, совершение которых осуществляется в соответствии с пунктами 6 - 8 статьи 8 Федерального закона от 26 марта 2003 года N 35-ФЗ "Об электроэнергетике</a:t>
            </a:r>
            <a:r>
              <a:rPr lang="ru-RU" sz="1050" dirty="0" smtClean="0"/>
              <a:t>".</a:t>
            </a:r>
            <a:endParaRPr lang="ru-RU" sz="1050"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8</a:t>
            </a:fld>
            <a:endParaRPr lang="en-US"/>
          </a:p>
        </p:txBody>
      </p:sp>
    </p:spTree>
    <p:extLst>
      <p:ext uri="{BB962C8B-B14F-4D97-AF65-F5344CB8AC3E}">
        <p14:creationId xmlns:p14="http://schemas.microsoft.com/office/powerpoint/2010/main" val="744859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Основные проблемы/вопросы</a:t>
            </a:r>
            <a:endParaRPr lang="en-US" dirty="0"/>
          </a:p>
        </p:txBody>
      </p:sp>
      <p:sp>
        <p:nvSpPr>
          <p:cNvPr id="3" name="Content Placeholder 2"/>
          <p:cNvSpPr>
            <a:spLocks noGrp="1"/>
          </p:cNvSpPr>
          <p:nvPr>
            <p:ph idx="1"/>
          </p:nvPr>
        </p:nvSpPr>
        <p:spPr>
          <a:xfrm>
            <a:off x="349857" y="935182"/>
            <a:ext cx="8499945" cy="5028883"/>
          </a:xfrm>
        </p:spPr>
        <p:txBody>
          <a:bodyPr/>
          <a:lstStyle/>
          <a:p>
            <a:pPr marL="285750" indent="-285750" algn="just">
              <a:spcBef>
                <a:spcPts val="0"/>
              </a:spcBef>
              <a:spcAft>
                <a:spcPts val="1600"/>
              </a:spcAft>
              <a:buFont typeface="Arial" panose="020B0604020202020204" pitchFamily="34" charset="0"/>
              <a:buChar char="•"/>
            </a:pPr>
            <a:r>
              <a:rPr lang="ru-RU" sz="1400" dirty="0"/>
              <a:t>Использование в </a:t>
            </a:r>
            <a:r>
              <a:rPr lang="ru-RU" sz="1400" dirty="0" smtClean="0"/>
              <a:t>нормах о </a:t>
            </a:r>
            <a:r>
              <a:rPr lang="ru-RU" sz="1400" dirty="0"/>
              <a:t>сделках с </a:t>
            </a:r>
            <a:r>
              <a:rPr lang="ru-RU" sz="1400" dirty="0" smtClean="0"/>
              <a:t>заинтересованностью понятия </a:t>
            </a:r>
            <a:r>
              <a:rPr lang="ru-RU" sz="1400" dirty="0"/>
              <a:t>«аффилированных лиц</a:t>
            </a:r>
            <a:r>
              <a:rPr lang="ru-RU" sz="1400" dirty="0" smtClean="0"/>
              <a:t>», </a:t>
            </a:r>
            <a:r>
              <a:rPr lang="ru-RU" sz="1400" dirty="0"/>
              <a:t>изначально </a:t>
            </a:r>
            <a:r>
              <a:rPr lang="ru-RU" sz="1400" dirty="0" smtClean="0"/>
              <a:t>выработанного </a:t>
            </a:r>
            <a:r>
              <a:rPr lang="ru-RU" sz="1400" dirty="0"/>
              <a:t>в антимонопольном </a:t>
            </a:r>
            <a:r>
              <a:rPr lang="ru-RU" sz="1400" dirty="0" smtClean="0"/>
              <a:t>законодательстве для иных </a:t>
            </a:r>
            <a:r>
              <a:rPr lang="ru-RU" sz="1400" dirty="0"/>
              <a:t>целей регулирования (</a:t>
            </a:r>
            <a:r>
              <a:rPr lang="ru-RU" sz="1400" dirty="0" smtClean="0"/>
              <a:t>учета </a:t>
            </a:r>
            <a:r>
              <a:rPr lang="ru-RU" sz="1400" dirty="0"/>
              <a:t>взаимосвязанных лиц как единого экономического субъекта для анализа его влияния на </a:t>
            </a:r>
            <a:r>
              <a:rPr lang="ru-RU" sz="1400" dirty="0" smtClean="0"/>
              <a:t>рынок).</a:t>
            </a:r>
          </a:p>
          <a:p>
            <a:pPr marL="285750" indent="-285750" algn="just">
              <a:spcBef>
                <a:spcPts val="0"/>
              </a:spcBef>
              <a:spcAft>
                <a:spcPts val="1600"/>
              </a:spcAft>
              <a:buFont typeface="Arial" panose="020B0604020202020204" pitchFamily="34" charset="0"/>
              <a:buChar char="•"/>
            </a:pPr>
            <a:r>
              <a:rPr lang="ru-RU" sz="1400" dirty="0" smtClean="0"/>
              <a:t>Нормы о </a:t>
            </a:r>
            <a:r>
              <a:rPr lang="ru-RU" sz="1400" dirty="0"/>
              <a:t>сделках с </a:t>
            </a:r>
            <a:r>
              <a:rPr lang="ru-RU" sz="1400" dirty="0" smtClean="0"/>
              <a:t>заинтересованностью утратили </a:t>
            </a:r>
            <a:r>
              <a:rPr lang="ru-RU" sz="1400" dirty="0"/>
              <a:t>свое первоначальное предназначение – преодоление/исключение </a:t>
            </a:r>
            <a:r>
              <a:rPr lang="ru-RU" sz="1400" dirty="0" smtClean="0"/>
              <a:t>возможного «конфликта интересов», став </a:t>
            </a:r>
            <a:r>
              <a:rPr lang="ru-RU" sz="1400" dirty="0"/>
              <a:t>формальным </a:t>
            </a:r>
            <a:r>
              <a:rPr lang="ru-RU" sz="1400" dirty="0" smtClean="0"/>
              <a:t>требованием, что привело к:</a:t>
            </a:r>
          </a:p>
          <a:p>
            <a:pPr marL="571500" indent="-285750" algn="just">
              <a:spcBef>
                <a:spcPts val="0"/>
              </a:spcBef>
              <a:spcAft>
                <a:spcPts val="1600"/>
              </a:spcAft>
              <a:buFont typeface="Wingdings" panose="05000000000000000000" pitchFamily="2" charset="2"/>
              <a:buChar char="Ø"/>
            </a:pPr>
            <a:r>
              <a:rPr lang="ru-RU" sz="1400" dirty="0" smtClean="0"/>
              <a:t>необходимости одобрения множества сделок с формальной заинтересованностью,  </a:t>
            </a:r>
            <a:r>
              <a:rPr lang="ru-RU" sz="1400" dirty="0"/>
              <a:t>где нет реального конфликта </a:t>
            </a:r>
            <a:r>
              <a:rPr lang="ru-RU" sz="1400" dirty="0" smtClean="0"/>
              <a:t>интересов, как следствие:</a:t>
            </a:r>
          </a:p>
          <a:p>
            <a:pPr marL="858838" indent="-285750" algn="just">
              <a:spcBef>
                <a:spcPts val="0"/>
              </a:spcBef>
              <a:spcAft>
                <a:spcPts val="1600"/>
              </a:spcAft>
              <a:buFont typeface="Arial" panose="020B0604020202020204" pitchFamily="34" charset="0"/>
              <a:buChar char="-"/>
            </a:pPr>
            <a:r>
              <a:rPr lang="ru-RU" sz="1400" dirty="0" smtClean="0"/>
              <a:t>дополнительные риски для </a:t>
            </a:r>
            <a:r>
              <a:rPr lang="ru-RU" sz="1400" dirty="0"/>
              <a:t>членов органов управления </a:t>
            </a:r>
            <a:r>
              <a:rPr lang="ru-RU" sz="1400" dirty="0" smtClean="0"/>
              <a:t>– презумпция недобросовестности действий  (Постановление </a:t>
            </a:r>
            <a:r>
              <a:rPr lang="ru-RU" sz="1400" dirty="0"/>
              <a:t>Пленума ВАС РФ от 30.07.2013 г. № </a:t>
            </a:r>
            <a:r>
              <a:rPr lang="ru-RU" sz="1400" dirty="0" smtClean="0"/>
              <a:t>62 );</a:t>
            </a:r>
          </a:p>
          <a:p>
            <a:pPr marL="858838" indent="-285750" algn="just">
              <a:spcBef>
                <a:spcPts val="0"/>
              </a:spcBef>
              <a:spcAft>
                <a:spcPts val="1600"/>
              </a:spcAft>
              <a:buFont typeface="Arial" panose="020B0604020202020204" pitchFamily="34" charset="0"/>
              <a:buChar char="-"/>
            </a:pPr>
            <a:r>
              <a:rPr lang="ru-RU" sz="1400" dirty="0" smtClean="0"/>
              <a:t>дестабилизация оборота;</a:t>
            </a:r>
          </a:p>
          <a:p>
            <a:pPr marL="858838" indent="-285750" algn="just">
              <a:spcBef>
                <a:spcPts val="0"/>
              </a:spcBef>
              <a:spcAft>
                <a:spcPts val="1600"/>
              </a:spcAft>
              <a:buFont typeface="Arial" panose="020B0604020202020204" pitchFamily="34" charset="0"/>
              <a:buChar char="-"/>
            </a:pPr>
            <a:r>
              <a:rPr lang="ru-RU" sz="1400" dirty="0" smtClean="0"/>
              <a:t>повод для </a:t>
            </a:r>
            <a:r>
              <a:rPr lang="ru-RU" sz="1400" dirty="0" err="1" smtClean="0"/>
              <a:t>гринмейла</a:t>
            </a:r>
            <a:r>
              <a:rPr lang="ru-RU" sz="1400" dirty="0" smtClean="0"/>
              <a:t>;</a:t>
            </a:r>
          </a:p>
          <a:p>
            <a:pPr marL="858838" indent="-285750" algn="just">
              <a:spcBef>
                <a:spcPts val="0"/>
              </a:spcBef>
              <a:spcAft>
                <a:spcPts val="1600"/>
              </a:spcAft>
              <a:buFont typeface="Arial" panose="020B0604020202020204" pitchFamily="34" charset="0"/>
              <a:buChar char="-"/>
            </a:pPr>
            <a:r>
              <a:rPr lang="ru-RU" sz="1400" dirty="0" smtClean="0"/>
              <a:t>дополнительная административная нагрузка;</a:t>
            </a:r>
          </a:p>
          <a:p>
            <a:pPr marL="628650" indent="-342900" algn="just">
              <a:spcBef>
                <a:spcPts val="0"/>
              </a:spcBef>
              <a:spcAft>
                <a:spcPts val="1600"/>
              </a:spcAft>
              <a:buFont typeface="Wingdings" panose="05000000000000000000" pitchFamily="2" charset="2"/>
              <a:buChar char="Ø"/>
            </a:pPr>
            <a:r>
              <a:rPr lang="ru-RU" sz="1400" dirty="0" smtClean="0"/>
              <a:t>отсутствию контроля за рядом сделок с реальным конфликтом </a:t>
            </a:r>
            <a:r>
              <a:rPr lang="ru-RU" sz="1400" dirty="0"/>
              <a:t>интересов. Поэтому мы видим </a:t>
            </a:r>
            <a:r>
              <a:rPr lang="ru-RU" sz="1400" dirty="0" smtClean="0"/>
              <a:t>дела, </a:t>
            </a:r>
            <a:r>
              <a:rPr lang="ru-RU" sz="1400" dirty="0"/>
              <a:t>где </a:t>
            </a:r>
            <a:r>
              <a:rPr lang="ru-RU" sz="1400" dirty="0" smtClean="0"/>
              <a:t>суд </a:t>
            </a:r>
            <a:r>
              <a:rPr lang="ru-RU" sz="1400" dirty="0"/>
              <a:t>выходит за рамки формального определения аффилированных лиц, чтобы «отловить» реальный конфликт </a:t>
            </a:r>
            <a:r>
              <a:rPr lang="ru-RU" sz="1400" dirty="0" smtClean="0"/>
              <a:t>интересов </a:t>
            </a:r>
            <a:r>
              <a:rPr lang="ru-RU" sz="1400" dirty="0"/>
              <a:t>(см</a:t>
            </a:r>
            <a:r>
              <a:rPr lang="ru-RU" sz="1400" dirty="0" smtClean="0"/>
              <a:t>. следующий слайд).</a:t>
            </a:r>
            <a:endParaRPr lang="ru-RU" sz="1400" dirty="0"/>
          </a:p>
          <a:p>
            <a:pPr marL="285750" indent="-285750" algn="just">
              <a:buFont typeface="Arial" panose="020B0604020202020204" pitchFamily="34" charset="0"/>
              <a:buChar char="•"/>
            </a:pPr>
            <a:endParaRPr lang="ru-RU" dirty="0" smtClean="0"/>
          </a:p>
        </p:txBody>
      </p:sp>
      <p:sp>
        <p:nvSpPr>
          <p:cNvPr id="4" name="Slide Number Placeholder 3"/>
          <p:cNvSpPr>
            <a:spLocks noGrp="1"/>
          </p:cNvSpPr>
          <p:nvPr>
            <p:ph type="sldNum" sz="quarter" idx="10"/>
          </p:nvPr>
        </p:nvSpPr>
        <p:spPr/>
        <p:txBody>
          <a:bodyPr/>
          <a:lstStyle/>
          <a:p>
            <a:fld id="{62E63539-54AB-48C3-A066-B9884B2FFD73}" type="slidenum">
              <a:rPr lang="en-US" smtClean="0"/>
              <a:pPr/>
              <a:t>9</a:t>
            </a:fld>
            <a:endParaRPr lang="en-US"/>
          </a:p>
        </p:txBody>
      </p:sp>
    </p:spTree>
    <p:extLst>
      <p:ext uri="{BB962C8B-B14F-4D97-AF65-F5344CB8AC3E}">
        <p14:creationId xmlns:p14="http://schemas.microsoft.com/office/powerpoint/2010/main" val="2838621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Ex01">
  <a:themeElements>
    <a:clrScheme name="OECDRTSMICEX">
      <a:dk1>
        <a:sysClr val="windowText" lastClr="000000"/>
      </a:dk1>
      <a:lt1>
        <a:sysClr val="window" lastClr="FFFFFF"/>
      </a:lt1>
      <a:dk2>
        <a:srgbClr val="4972B3"/>
      </a:dk2>
      <a:lt2>
        <a:srgbClr val="F7F6F5"/>
      </a:lt2>
      <a:accent1>
        <a:srgbClr val="A80627"/>
      </a:accent1>
      <a:accent2>
        <a:srgbClr val="274A81"/>
      </a:accent2>
      <a:accent3>
        <a:srgbClr val="A3BF2A"/>
      </a:accent3>
      <a:accent4>
        <a:srgbClr val="0077BB"/>
      </a:accent4>
      <a:accent5>
        <a:srgbClr val="7D8A97"/>
      </a:accent5>
      <a:accent6>
        <a:srgbClr val="C7DFEF"/>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2572</Words>
  <Application>Microsoft Office PowerPoint</Application>
  <PresentationFormat>On-screen Show (4:3)</PresentationFormat>
  <Paragraphs>121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Ex01</vt:lpstr>
      <vt:lpstr>Основные вопросы регулирования сделок с заинтересованностью в России</vt:lpstr>
      <vt:lpstr>Disclaimer: The views expressed in this presentation are those of the author and do not necessarily represent the opinion of the OECD Russia Corporate Governance Roundtable, the OECD or its Member countries, or of the Moscow Exchange.</vt:lpstr>
      <vt:lpstr>Введение</vt:lpstr>
      <vt:lpstr>Цели и механизм регулирования </vt:lpstr>
      <vt:lpstr>Примеры регулирования в странах ОЭСР (1)</vt:lpstr>
      <vt:lpstr>Примеры регулирования в странах ОЭСР (2)</vt:lpstr>
      <vt:lpstr>Примеры регулирования в странах ОЭСР (3)</vt:lpstr>
      <vt:lpstr>Сделки с заинтересованностью в России</vt:lpstr>
      <vt:lpstr>Основные проблемы/вопросы</vt:lpstr>
      <vt:lpstr>Аффилированное лицо в практике российских судов </vt:lpstr>
      <vt:lpstr>Новеллы российского законодательства (1)</vt:lpstr>
      <vt:lpstr>Новеллы российского законодательства (2)</vt:lpstr>
      <vt:lpstr>Контакты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вопросы регулирования сделок с заинтересованностью в России</dc:title>
  <cp:lastModifiedBy>Debevoise User</cp:lastModifiedBy>
  <cp:revision>1</cp:revision>
  <cp:lastPrinted>2014-11-19T11:17:44Z</cp:lastPrinted>
  <dcterms:modified xsi:type="dcterms:W3CDTF">2014-11-19T11:31:47Z</dcterms:modified>
</cp:coreProperties>
</file>