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3" r:id="rId4"/>
    <p:sldId id="284" r:id="rId5"/>
    <p:sldId id="285" r:id="rId6"/>
    <p:sldId id="286" r:id="rId7"/>
    <p:sldId id="289" r:id="rId8"/>
    <p:sldId id="290" r:id="rId9"/>
    <p:sldId id="291" r:id="rId10"/>
    <p:sldId id="287" r:id="rId11"/>
    <p:sldId id="292" r:id="rId12"/>
    <p:sldId id="288" r:id="rId13"/>
    <p:sldId id="293" r:id="rId14"/>
    <p:sldId id="294" r:id="rId15"/>
    <p:sldId id="295" r:id="rId16"/>
    <p:sldId id="296" r:id="rId17"/>
    <p:sldId id="297" r:id="rId18"/>
    <p:sldId id="280" r:id="rId19"/>
  </p:sldIdLst>
  <p:sldSz cx="9144000" cy="6858000" type="screen4x3"/>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09" userDrawn="1">
          <p15:clr>
            <a:srgbClr val="A4A3A4"/>
          </p15:clr>
        </p15:guide>
        <p15:guide id="2" orient="horz" pos="4110" userDrawn="1">
          <p15:clr>
            <a:srgbClr val="A4A3A4"/>
          </p15:clr>
        </p15:guide>
        <p15:guide id="3" orient="horz" pos="1661" userDrawn="1">
          <p15:clr>
            <a:srgbClr val="A4A3A4"/>
          </p15:clr>
        </p15:guide>
        <p15:guide id="4" pos="295" userDrawn="1">
          <p15:clr>
            <a:srgbClr val="A4A3A4"/>
          </p15:clr>
        </p15:guide>
        <p15:guide id="5" pos="3833" userDrawn="1">
          <p15:clr>
            <a:srgbClr val="A4A3A4"/>
          </p15:clr>
        </p15:guide>
        <p15:guide id="6" pos="2064" userDrawn="1">
          <p15:clr>
            <a:srgbClr val="A4A3A4"/>
          </p15:clr>
        </p15:guide>
        <p15:guide id="7" pos="2200">
          <p15:clr>
            <a:srgbClr val="A4A3A4"/>
          </p15:clr>
        </p15:guide>
        <p15:guide id="8" orient="horz" pos="1888" userDrawn="1">
          <p15:clr>
            <a:srgbClr val="A4A3A4"/>
          </p15:clr>
        </p15:guide>
        <p15:guide id="9" orient="horz" pos="2432" userDrawn="1">
          <p15:clr>
            <a:srgbClr val="A4A3A4"/>
          </p15:clr>
        </p15:guide>
        <p15:guide id="10" pos="401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6634"/>
    <a:srgbClr val="1F75BC"/>
    <a:srgbClr val="632E8F"/>
    <a:srgbClr val="7F4E9C"/>
    <a:srgbClr val="000000"/>
    <a:srgbClr val="0A9140"/>
    <a:srgbClr val="FCAF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433" autoAdjust="0"/>
  </p:normalViewPr>
  <p:slideViewPr>
    <p:cSldViewPr showGuides="1">
      <p:cViewPr varScale="1">
        <p:scale>
          <a:sx n="107" d="100"/>
          <a:sy n="107" d="100"/>
        </p:scale>
        <p:origin x="114" y="144"/>
      </p:cViewPr>
      <p:guideLst>
        <p:guide orient="horz" pos="709"/>
        <p:guide orient="horz" pos="4110"/>
        <p:guide orient="horz" pos="1661"/>
        <p:guide pos="295"/>
        <p:guide pos="3833"/>
        <p:guide pos="2064"/>
        <p:guide pos="2200"/>
        <p:guide orient="horz" pos="1888"/>
        <p:guide orient="horz" pos="2432"/>
        <p:guide pos="401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34792FD-2262-416E-8E90-AF4168FFC37C}" type="datetimeFigureOut">
              <a:rPr lang="ru-RU" smtClean="0"/>
              <a:pPr/>
              <a:t>04.12.2014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B2691D1-0B6E-4FAE-B8CC-2B234274D59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34792FD-2262-416E-8E90-AF4168FFC37C}" type="datetimeFigureOut">
              <a:rPr lang="ru-RU" smtClean="0"/>
              <a:pPr/>
              <a:t>04.12.2014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B2691D1-0B6E-4FAE-B8CC-2B234274D59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34792FD-2262-416E-8E90-AF4168FFC37C}" type="datetimeFigureOut">
              <a:rPr lang="ru-RU" smtClean="0"/>
              <a:pPr/>
              <a:t>04.12.2014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B2691D1-0B6E-4FAE-B8CC-2B234274D59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34792FD-2262-416E-8E90-AF4168FFC37C}" type="datetimeFigureOut">
              <a:rPr lang="ru-RU" smtClean="0"/>
              <a:pPr/>
              <a:t>04.12.2014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B2691D1-0B6E-4FAE-B8CC-2B234274D59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34792FD-2262-416E-8E90-AF4168FFC37C}" type="datetimeFigureOut">
              <a:rPr lang="ru-RU" smtClean="0"/>
              <a:pPr/>
              <a:t>04.12.2014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B2691D1-0B6E-4FAE-B8CC-2B234274D59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34792FD-2262-416E-8E90-AF4168FFC37C}" type="datetimeFigureOut">
              <a:rPr lang="ru-RU" smtClean="0"/>
              <a:pPr/>
              <a:t>04.12.2014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B2691D1-0B6E-4FAE-B8CC-2B234274D59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34792FD-2262-416E-8E90-AF4168FFC37C}" type="datetimeFigureOut">
              <a:rPr lang="ru-RU" smtClean="0"/>
              <a:pPr/>
              <a:t>04.12.2014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B2691D1-0B6E-4FAE-B8CC-2B234274D59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34792FD-2262-416E-8E90-AF4168FFC37C}" type="datetimeFigureOut">
              <a:rPr lang="ru-RU" smtClean="0"/>
              <a:pPr/>
              <a:t>04.12.2014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B2691D1-0B6E-4FAE-B8CC-2B234274D59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34792FD-2262-416E-8E90-AF4168FFC37C}" type="datetimeFigureOut">
              <a:rPr lang="ru-RU" smtClean="0"/>
              <a:pPr/>
              <a:t>04.12.2014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B2691D1-0B6E-4FAE-B8CC-2B234274D59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34792FD-2262-416E-8E90-AF4168FFC37C}" type="datetimeFigureOut">
              <a:rPr lang="ru-RU" smtClean="0"/>
              <a:pPr/>
              <a:t>04.12.2014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B2691D1-0B6E-4FAE-B8CC-2B234274D59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34792FD-2262-416E-8E90-AF4168FFC37C}" type="datetimeFigureOut">
              <a:rPr lang="ru-RU" smtClean="0"/>
              <a:pPr/>
              <a:t>04.12.2014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B2691D1-0B6E-4FAE-B8CC-2B234274D594}"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4792FD-2262-416E-8E90-AF4168FFC37C}" type="datetimeFigureOut">
              <a:rPr lang="ru-RU" smtClean="0"/>
              <a:pPr/>
              <a:t>04.12.2014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2691D1-0B6E-4FAE-B8CC-2B234274D594}"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Восьмиугольник 6"/>
          <p:cNvSpPr/>
          <p:nvPr/>
        </p:nvSpPr>
        <p:spPr>
          <a:xfrm>
            <a:off x="3419873" y="620688"/>
            <a:ext cx="2952327" cy="5184576"/>
          </a:xfrm>
          <a:prstGeom prst="octagon">
            <a:avLst>
              <a:gd name="adj" fmla="val 389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4" name="Изображение 3" descr="mgu.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284984"/>
            <a:ext cx="3661001" cy="3573016"/>
          </a:xfrm>
          <a:prstGeom prst="rect">
            <a:avLst/>
          </a:prstGeom>
        </p:spPr>
      </p:pic>
      <p:sp>
        <p:nvSpPr>
          <p:cNvPr id="2" name="Заголовок 1"/>
          <p:cNvSpPr>
            <a:spLocks noGrp="1"/>
          </p:cNvSpPr>
          <p:nvPr>
            <p:ph type="ctrTitle"/>
          </p:nvPr>
        </p:nvSpPr>
        <p:spPr>
          <a:xfrm>
            <a:off x="3491880" y="836712"/>
            <a:ext cx="5400600" cy="2952328"/>
          </a:xfrm>
          <a:ln>
            <a:noFill/>
          </a:ln>
        </p:spPr>
        <p:txBody>
          <a:bodyPr>
            <a:noAutofit/>
          </a:bodyPr>
          <a:lstStyle/>
          <a:p>
            <a:r>
              <a:rPr lang="ru-RU" sz="3200" b="1" dirty="0" smtClean="0">
                <a:solidFill>
                  <a:schemeClr val="tx2">
                    <a:lumMod val="75000"/>
                  </a:schemeClr>
                </a:solidFill>
              </a:rPr>
              <a:t>«</a:t>
            </a:r>
            <a:r>
              <a:rPr lang="en-US" sz="3200" b="1" dirty="0" smtClean="0">
                <a:solidFill>
                  <a:schemeClr val="tx2">
                    <a:lumMod val="75000"/>
                  </a:schemeClr>
                </a:solidFill>
              </a:rPr>
              <a:t>The emerging Eurasian Legal Order: challenges and  solutions</a:t>
            </a:r>
            <a:r>
              <a:rPr lang="ru-RU" sz="3200" b="1" dirty="0" smtClean="0">
                <a:solidFill>
                  <a:schemeClr val="tx2">
                    <a:lumMod val="75000"/>
                  </a:schemeClr>
                </a:solidFill>
              </a:rPr>
              <a:t>»</a:t>
            </a:r>
            <a:r>
              <a:rPr lang="en-US" sz="3200" b="1" dirty="0" smtClean="0">
                <a:solidFill>
                  <a:schemeClr val="tx2">
                    <a:lumMod val="75000"/>
                  </a:schemeClr>
                </a:solidFill>
              </a:rPr>
              <a:t/>
            </a:r>
            <a:br>
              <a:rPr lang="en-US" sz="3200" b="1" dirty="0" smtClean="0">
                <a:solidFill>
                  <a:schemeClr val="tx2">
                    <a:lumMod val="75000"/>
                  </a:schemeClr>
                </a:solidFill>
              </a:rPr>
            </a:br>
            <a:r>
              <a:rPr lang="en-US" sz="3200" b="1" dirty="0" smtClean="0">
                <a:solidFill>
                  <a:schemeClr val="tx2">
                    <a:lumMod val="75000"/>
                  </a:schemeClr>
                </a:solidFill>
              </a:rPr>
              <a:t>Taipei, November 21, 2014</a:t>
            </a:r>
            <a:endParaRPr lang="ru-RU" sz="3200" b="1" dirty="0">
              <a:solidFill>
                <a:schemeClr val="tx2">
                  <a:lumMod val="75000"/>
                </a:schemeClr>
              </a:solidFill>
            </a:endParaRPr>
          </a:p>
        </p:txBody>
      </p:sp>
      <p:sp>
        <p:nvSpPr>
          <p:cNvPr id="3" name="Подзаголовок 2"/>
          <p:cNvSpPr>
            <a:spLocks noGrp="1"/>
          </p:cNvSpPr>
          <p:nvPr>
            <p:ph type="subTitle" idx="1"/>
          </p:nvPr>
        </p:nvSpPr>
        <p:spPr>
          <a:xfrm>
            <a:off x="3491880" y="3284984"/>
            <a:ext cx="4536504" cy="1584176"/>
          </a:xfrm>
        </p:spPr>
        <p:txBody>
          <a:bodyPr>
            <a:noAutofit/>
          </a:bodyPr>
          <a:lstStyle/>
          <a:p>
            <a:pPr algn="l"/>
            <a:endParaRPr lang="en-US" sz="2400" dirty="0" smtClean="0">
              <a:solidFill>
                <a:schemeClr val="tx2">
                  <a:lumMod val="60000"/>
                  <a:lumOff val="40000"/>
                </a:schemeClr>
              </a:solidFill>
            </a:endParaRPr>
          </a:p>
          <a:p>
            <a:pPr algn="l"/>
            <a:r>
              <a:rPr lang="en-US" sz="2400" dirty="0" smtClean="0">
                <a:solidFill>
                  <a:schemeClr val="tx2">
                    <a:lumMod val="60000"/>
                    <a:lumOff val="40000"/>
                  </a:schemeClr>
                </a:solidFill>
              </a:rPr>
              <a:t>Alexei Ispolinov</a:t>
            </a:r>
            <a:r>
              <a:rPr lang="ru-RU" sz="2400" dirty="0" smtClean="0">
                <a:solidFill>
                  <a:schemeClr val="tx2">
                    <a:lumMod val="60000"/>
                    <a:lumOff val="40000"/>
                  </a:schemeClr>
                </a:solidFill>
              </a:rPr>
              <a:t> </a:t>
            </a:r>
          </a:p>
          <a:p>
            <a:pPr algn="l"/>
            <a:r>
              <a:rPr lang="en-US" sz="2400" dirty="0" smtClean="0">
                <a:solidFill>
                  <a:schemeClr val="tx2">
                    <a:lumMod val="60000"/>
                    <a:lumOff val="40000"/>
                  </a:schemeClr>
                </a:solidFill>
              </a:rPr>
              <a:t>Head of international Law department, Moscow State University     </a:t>
            </a:r>
          </a:p>
          <a:p>
            <a:pPr algn="l"/>
            <a:r>
              <a:rPr lang="en-US" sz="2400" dirty="0" smtClean="0">
                <a:solidFill>
                  <a:schemeClr val="tx2">
                    <a:lumMod val="60000"/>
                    <a:lumOff val="40000"/>
                  </a:schemeClr>
                </a:solidFill>
              </a:rPr>
              <a:t>     ispolinov@inbox.ru </a:t>
            </a:r>
            <a:endParaRPr lang="ru-RU" sz="2400" dirty="0">
              <a:solidFill>
                <a:schemeClr val="tx2">
                  <a:lumMod val="60000"/>
                  <a:lumOff val="40000"/>
                </a:schemeClr>
              </a:solidFill>
            </a:endParaRPr>
          </a:p>
        </p:txBody>
      </p:sp>
      <p:sp>
        <p:nvSpPr>
          <p:cNvPr id="6" name="Прямоугольник 5"/>
          <p:cNvSpPr/>
          <p:nvPr/>
        </p:nvSpPr>
        <p:spPr>
          <a:xfrm>
            <a:off x="3635896" y="6741368"/>
            <a:ext cx="5508104" cy="116632"/>
          </a:xfrm>
          <a:prstGeom prst="rect">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80920" cy="1008112"/>
          </a:xfrm>
        </p:spPr>
        <p:txBody>
          <a:bodyPr anchor="t">
            <a:normAutofit fontScale="90000"/>
          </a:bodyPr>
          <a:lstStyle/>
          <a:p>
            <a:pPr algn="l"/>
            <a:r>
              <a:rPr lang="en-US" sz="4000" b="1" dirty="0">
                <a:solidFill>
                  <a:schemeClr val="tx2">
                    <a:lumMod val="60000"/>
                    <a:lumOff val="40000"/>
                  </a:schemeClr>
                </a:solidFill>
                <a:latin typeface="+mn-lt"/>
                <a:cs typeface="Arial" pitchFamily="34" charset="0"/>
              </a:rPr>
              <a:t> Institutional structure of the Union </a:t>
            </a:r>
            <a:br>
              <a:rPr lang="en-US" sz="4000" b="1" dirty="0">
                <a:solidFill>
                  <a:schemeClr val="tx2">
                    <a:lumMod val="60000"/>
                    <a:lumOff val="40000"/>
                  </a:schemeClr>
                </a:solidFill>
                <a:latin typeface="+mn-lt"/>
                <a:cs typeface="Arial" pitchFamily="34" charset="0"/>
              </a:rPr>
            </a:br>
            <a:endParaRPr lang="ru-RU" sz="4000" b="1" dirty="0">
              <a:solidFill>
                <a:schemeClr val="tx2">
                  <a:lumMod val="60000"/>
                  <a:lumOff val="40000"/>
                </a:schemeClr>
              </a:solidFill>
              <a:latin typeface="+mn-lt"/>
              <a:cs typeface="Arial" pitchFamily="34" charset="0"/>
            </a:endParaRPr>
          </a:p>
        </p:txBody>
      </p:sp>
      <p:sp>
        <p:nvSpPr>
          <p:cNvPr id="3" name="Содержимое 2"/>
          <p:cNvSpPr>
            <a:spLocks noGrp="1"/>
          </p:cNvSpPr>
          <p:nvPr>
            <p:ph idx="1"/>
          </p:nvPr>
        </p:nvSpPr>
        <p:spPr>
          <a:xfrm>
            <a:off x="467544" y="1700808"/>
            <a:ext cx="8136904" cy="3312368"/>
          </a:xfrm>
        </p:spPr>
        <p:txBody>
          <a:bodyPr>
            <a:noAutofit/>
          </a:bodyPr>
          <a:lstStyle/>
          <a:p>
            <a:pPr algn="just">
              <a:buClr>
                <a:schemeClr val="tx2">
                  <a:lumMod val="60000"/>
                  <a:lumOff val="40000"/>
                </a:schemeClr>
              </a:buClr>
              <a:buFont typeface="Wingdings" charset="2"/>
              <a:buChar char="§"/>
            </a:pPr>
            <a:r>
              <a:rPr lang="en-US" sz="1800" dirty="0" smtClean="0">
                <a:solidFill>
                  <a:schemeClr val="tx2">
                    <a:lumMod val="75000"/>
                  </a:schemeClr>
                </a:solidFill>
              </a:rPr>
              <a:t>The </a:t>
            </a:r>
            <a:r>
              <a:rPr lang="en-US" sz="1800" dirty="0">
                <a:solidFill>
                  <a:schemeClr val="tx2">
                    <a:lumMod val="75000"/>
                  </a:schemeClr>
                </a:solidFill>
              </a:rPr>
              <a:t>Supreme Eurasian Economic </a:t>
            </a:r>
            <a:r>
              <a:rPr lang="en-US" sz="1800" dirty="0" smtClean="0">
                <a:solidFill>
                  <a:schemeClr val="tx2">
                    <a:lumMod val="75000"/>
                  </a:schemeClr>
                </a:solidFill>
              </a:rPr>
              <a:t>Council and the Eurasian </a:t>
            </a:r>
            <a:r>
              <a:rPr lang="en-US" sz="1800" dirty="0">
                <a:solidFill>
                  <a:schemeClr val="tx2">
                    <a:lumMod val="75000"/>
                  </a:schemeClr>
                </a:solidFill>
              </a:rPr>
              <a:t>Intergovernmental  </a:t>
            </a:r>
            <a:r>
              <a:rPr lang="en-US" sz="1800" dirty="0" smtClean="0">
                <a:solidFill>
                  <a:schemeClr val="tx2">
                    <a:lumMod val="75000"/>
                  </a:schemeClr>
                </a:solidFill>
              </a:rPr>
              <a:t>Council – institutions of the intergovernmental nature  </a:t>
            </a:r>
            <a:endParaRPr lang="en-US" sz="1800" dirty="0">
              <a:solidFill>
                <a:schemeClr val="tx2">
                  <a:lumMod val="75000"/>
                </a:schemeClr>
              </a:solidFill>
            </a:endParaRPr>
          </a:p>
          <a:p>
            <a:pPr algn="just">
              <a:buClr>
                <a:schemeClr val="tx2">
                  <a:lumMod val="60000"/>
                  <a:lumOff val="40000"/>
                </a:schemeClr>
              </a:buClr>
              <a:buFont typeface="Wingdings" charset="2"/>
              <a:buChar char="§"/>
            </a:pPr>
            <a:r>
              <a:rPr lang="en-US" sz="1800" dirty="0" smtClean="0">
                <a:solidFill>
                  <a:schemeClr val="tx2">
                    <a:lumMod val="75000"/>
                  </a:schemeClr>
                </a:solidFill>
              </a:rPr>
              <a:t>The Supreme Council – main political body of the Union ( like European Council in the </a:t>
            </a:r>
            <a:r>
              <a:rPr lang="en-US" sz="1800" dirty="0" smtClean="0">
                <a:solidFill>
                  <a:schemeClr val="tx2">
                    <a:lumMod val="75000"/>
                  </a:schemeClr>
                </a:solidFill>
              </a:rPr>
              <a:t>EU</a:t>
            </a:r>
            <a:r>
              <a:rPr lang="en-US" sz="1800" dirty="0" smtClean="0">
                <a:solidFill>
                  <a:schemeClr val="tx2">
                    <a:lumMod val="75000"/>
                  </a:schemeClr>
                </a:solidFill>
              </a:rPr>
              <a:t>)  </a:t>
            </a:r>
          </a:p>
          <a:p>
            <a:pPr algn="just">
              <a:buClr>
                <a:schemeClr val="tx2">
                  <a:lumMod val="60000"/>
                  <a:lumOff val="40000"/>
                </a:schemeClr>
              </a:buClr>
              <a:buFont typeface="Wingdings" charset="2"/>
              <a:buChar char="§"/>
            </a:pPr>
            <a:r>
              <a:rPr lang="en-US" sz="1800" dirty="0" smtClean="0">
                <a:solidFill>
                  <a:schemeClr val="tx2">
                    <a:lumMod val="75000"/>
                  </a:schemeClr>
                </a:solidFill>
              </a:rPr>
              <a:t>Strategic planning  and political guidelines </a:t>
            </a:r>
            <a:endParaRPr lang="ru-RU" sz="1800" dirty="0" smtClean="0">
              <a:solidFill>
                <a:schemeClr val="tx2">
                  <a:lumMod val="75000"/>
                </a:schemeClr>
              </a:solidFill>
            </a:endParaRPr>
          </a:p>
          <a:p>
            <a:pPr algn="just">
              <a:buClr>
                <a:schemeClr val="tx2">
                  <a:lumMod val="60000"/>
                  <a:lumOff val="40000"/>
                </a:schemeClr>
              </a:buClr>
              <a:buFont typeface="Wingdings" charset="2"/>
              <a:buChar char="§"/>
            </a:pPr>
            <a:r>
              <a:rPr lang="en-US" sz="1800" dirty="0" smtClean="0">
                <a:solidFill>
                  <a:schemeClr val="tx2">
                    <a:lumMod val="75000"/>
                  </a:schemeClr>
                </a:solidFill>
              </a:rPr>
              <a:t>All decisions by consensus </a:t>
            </a:r>
            <a:endParaRPr lang="en-US" sz="1800" dirty="0" smtClean="0">
              <a:solidFill>
                <a:schemeClr val="tx2">
                  <a:lumMod val="75000"/>
                </a:schemeClr>
              </a:solidFill>
            </a:endParaRPr>
          </a:p>
          <a:p>
            <a:pPr algn="just">
              <a:buClr>
                <a:schemeClr val="tx2">
                  <a:lumMod val="60000"/>
                  <a:lumOff val="40000"/>
                </a:schemeClr>
              </a:buClr>
              <a:buFont typeface="Wingdings" charset="2"/>
              <a:buChar char="§"/>
            </a:pPr>
            <a:r>
              <a:rPr lang="en-US" sz="1800" dirty="0" smtClean="0">
                <a:solidFill>
                  <a:schemeClr val="tx2">
                    <a:lumMod val="75000"/>
                  </a:schemeClr>
                </a:solidFill>
              </a:rPr>
              <a:t>Appointment of the members of the Commission and the judges of the Court of the Union </a:t>
            </a:r>
            <a:endParaRPr lang="en-US" sz="1800" dirty="0">
              <a:solidFill>
                <a:schemeClr val="tx2">
                  <a:lumMod val="75000"/>
                </a:schemeClr>
              </a:solidFill>
            </a:endParaRPr>
          </a:p>
          <a:p>
            <a:pPr algn="just">
              <a:buClr>
                <a:schemeClr val="tx2">
                  <a:lumMod val="60000"/>
                  <a:lumOff val="40000"/>
                </a:schemeClr>
              </a:buClr>
              <a:buFont typeface="Wingdings" charset="2"/>
              <a:buChar char="§"/>
            </a:pPr>
            <a:r>
              <a:rPr lang="en-US" sz="1800" dirty="0" smtClean="0">
                <a:solidFill>
                  <a:schemeClr val="tx2">
                    <a:lumMod val="75000"/>
                  </a:schemeClr>
                </a:solidFill>
              </a:rPr>
              <a:t>Main legislative acts in the form of the treaties approved by the decisions of the Councils</a:t>
            </a:r>
            <a:endParaRPr lang="en-US" sz="1800" dirty="0">
              <a:solidFill>
                <a:schemeClr val="tx2">
                  <a:lumMod val="75000"/>
                </a:schemeClr>
              </a:solidFill>
            </a:endParaRPr>
          </a:p>
        </p:txBody>
      </p:sp>
      <p:pic>
        <p:nvPicPr>
          <p:cNvPr id="8" name="Изображение 7" descr="mgu.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8641"/>
            <a:ext cx="1259632" cy="1229359"/>
          </a:xfrm>
          <a:prstGeom prst="rect">
            <a:avLst/>
          </a:prstGeom>
        </p:spPr>
      </p:pic>
      <p:sp>
        <p:nvSpPr>
          <p:cNvPr id="9" name="Прямоугольник 8"/>
          <p:cNvSpPr/>
          <p:nvPr/>
        </p:nvSpPr>
        <p:spPr>
          <a:xfrm>
            <a:off x="2196" y="6741368"/>
            <a:ext cx="9141804" cy="116632"/>
          </a:xfrm>
          <a:prstGeom prst="rect">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5" name="TextBox 4"/>
          <p:cNvSpPr txBox="1"/>
          <p:nvPr/>
        </p:nvSpPr>
        <p:spPr>
          <a:xfrm>
            <a:off x="8604448" y="6237312"/>
            <a:ext cx="418704" cy="369332"/>
          </a:xfrm>
          <a:prstGeom prst="rect">
            <a:avLst/>
          </a:prstGeom>
          <a:noFill/>
        </p:spPr>
        <p:txBody>
          <a:bodyPr wrap="none" rtlCol="0">
            <a:spAutoFit/>
          </a:bodyPr>
          <a:lstStyle/>
          <a:p>
            <a:r>
              <a:rPr lang="en-US" dirty="0" smtClean="0">
                <a:solidFill>
                  <a:srgbClr val="17375E"/>
                </a:solidFill>
              </a:rPr>
              <a:t>10</a:t>
            </a:r>
            <a:endParaRPr lang="ru-RU" dirty="0">
              <a:solidFill>
                <a:srgbClr val="17375E"/>
              </a:solidFill>
            </a:endParaRPr>
          </a:p>
        </p:txBody>
      </p:sp>
    </p:spTree>
    <p:extLst>
      <p:ext uri="{BB962C8B-B14F-4D97-AF65-F5344CB8AC3E}">
        <p14:creationId xmlns:p14="http://schemas.microsoft.com/office/powerpoint/2010/main" val="3917670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80920" cy="1008112"/>
          </a:xfrm>
        </p:spPr>
        <p:txBody>
          <a:bodyPr anchor="t">
            <a:normAutofit fontScale="90000"/>
          </a:bodyPr>
          <a:lstStyle/>
          <a:p>
            <a:pPr algn="l"/>
            <a:r>
              <a:rPr lang="en-US" sz="4000" b="1" dirty="0">
                <a:solidFill>
                  <a:schemeClr val="tx2">
                    <a:lumMod val="60000"/>
                    <a:lumOff val="40000"/>
                  </a:schemeClr>
                </a:solidFill>
                <a:latin typeface="+mn-lt"/>
                <a:cs typeface="Arial" pitchFamily="34" charset="0"/>
              </a:rPr>
              <a:t> </a:t>
            </a:r>
            <a:r>
              <a:rPr lang="en-US" sz="4000" b="1" dirty="0" smtClean="0">
                <a:solidFill>
                  <a:schemeClr val="tx2">
                    <a:lumMod val="60000"/>
                    <a:lumOff val="40000"/>
                  </a:schemeClr>
                </a:solidFill>
                <a:latin typeface="+mn-lt"/>
                <a:cs typeface="Arial" pitchFamily="34" charset="0"/>
              </a:rPr>
              <a:t>The Commission </a:t>
            </a:r>
            <a:r>
              <a:rPr lang="en-US" sz="4000" b="1" dirty="0">
                <a:solidFill>
                  <a:schemeClr val="tx2">
                    <a:lumMod val="60000"/>
                    <a:lumOff val="40000"/>
                  </a:schemeClr>
                </a:solidFill>
                <a:latin typeface="+mn-lt"/>
                <a:cs typeface="Arial" pitchFamily="34" charset="0"/>
              </a:rPr>
              <a:t/>
            </a:r>
            <a:br>
              <a:rPr lang="en-US" sz="4000" b="1" dirty="0">
                <a:solidFill>
                  <a:schemeClr val="tx2">
                    <a:lumMod val="60000"/>
                    <a:lumOff val="40000"/>
                  </a:schemeClr>
                </a:solidFill>
                <a:latin typeface="+mn-lt"/>
                <a:cs typeface="Arial" pitchFamily="34" charset="0"/>
              </a:rPr>
            </a:br>
            <a:endParaRPr lang="ru-RU" sz="4000" b="1" dirty="0">
              <a:solidFill>
                <a:schemeClr val="tx2">
                  <a:lumMod val="60000"/>
                  <a:lumOff val="40000"/>
                </a:schemeClr>
              </a:solidFill>
              <a:latin typeface="+mn-lt"/>
              <a:cs typeface="Arial" pitchFamily="34" charset="0"/>
            </a:endParaRPr>
          </a:p>
        </p:txBody>
      </p:sp>
      <p:sp>
        <p:nvSpPr>
          <p:cNvPr id="3" name="Содержимое 2"/>
          <p:cNvSpPr>
            <a:spLocks noGrp="1"/>
          </p:cNvSpPr>
          <p:nvPr>
            <p:ph idx="1"/>
          </p:nvPr>
        </p:nvSpPr>
        <p:spPr>
          <a:xfrm>
            <a:off x="467544" y="1700808"/>
            <a:ext cx="8136904" cy="3312368"/>
          </a:xfrm>
        </p:spPr>
        <p:txBody>
          <a:bodyPr>
            <a:noAutofit/>
          </a:bodyPr>
          <a:lstStyle/>
          <a:p>
            <a:pPr algn="just">
              <a:buClr>
                <a:schemeClr val="tx2">
                  <a:lumMod val="60000"/>
                  <a:lumOff val="40000"/>
                </a:schemeClr>
              </a:buClr>
              <a:buFont typeface="Wingdings" charset="2"/>
              <a:buChar char="§"/>
            </a:pPr>
            <a:r>
              <a:rPr lang="en-US" sz="1800" dirty="0" smtClean="0">
                <a:solidFill>
                  <a:schemeClr val="tx2">
                    <a:lumMod val="75000"/>
                  </a:schemeClr>
                </a:solidFill>
              </a:rPr>
              <a:t>2 chambers  structure </a:t>
            </a:r>
          </a:p>
          <a:p>
            <a:pPr algn="just">
              <a:buClr>
                <a:schemeClr val="tx2">
                  <a:lumMod val="60000"/>
                  <a:lumOff val="40000"/>
                </a:schemeClr>
              </a:buClr>
              <a:buFont typeface="Wingdings" charset="2"/>
              <a:buChar char="§"/>
            </a:pPr>
            <a:r>
              <a:rPr lang="en-US" sz="1800" dirty="0" smtClean="0">
                <a:solidFill>
                  <a:schemeClr val="tx2">
                    <a:lumMod val="75000"/>
                  </a:schemeClr>
                </a:solidFill>
              </a:rPr>
              <a:t>Collegium of the Commission -  lower chamber, real executive powers, 9 commissioners (like the members of the EU Commission) , each state has a right to nominate 3 , majority decision making   </a:t>
            </a:r>
          </a:p>
          <a:p>
            <a:pPr marL="0" indent="0" algn="just">
              <a:buClr>
                <a:schemeClr val="tx2">
                  <a:lumMod val="60000"/>
                  <a:lumOff val="40000"/>
                </a:schemeClr>
              </a:buClr>
              <a:buNone/>
            </a:pPr>
            <a:r>
              <a:rPr lang="en-US" sz="1800" dirty="0" smtClean="0">
                <a:solidFill>
                  <a:schemeClr val="tx2">
                    <a:lumMod val="75000"/>
                  </a:schemeClr>
                </a:solidFill>
              </a:rPr>
              <a:t>Members of the Commission should be dismissed by the decision of the Supreme Counsel (in the EU – only by the Court)  </a:t>
            </a:r>
          </a:p>
          <a:p>
            <a:pPr algn="just">
              <a:buClr>
                <a:schemeClr val="tx2">
                  <a:lumMod val="60000"/>
                  <a:lumOff val="40000"/>
                </a:schemeClr>
              </a:buClr>
              <a:buFont typeface="Wingdings" charset="2"/>
              <a:buChar char="§"/>
            </a:pPr>
            <a:r>
              <a:rPr lang="en-US" sz="1800" dirty="0" smtClean="0">
                <a:solidFill>
                  <a:schemeClr val="tx2">
                    <a:lumMod val="75000"/>
                  </a:schemeClr>
                </a:solidFill>
              </a:rPr>
              <a:t>Council of the Commission  - upper chamber - controlling powers acting primarily as a filter having authority to overrule any decision of the  Collegium , consists of the vide prime ministers of the national government </a:t>
            </a:r>
          </a:p>
          <a:p>
            <a:pPr marL="0" indent="0" algn="just">
              <a:buClr>
                <a:schemeClr val="tx2">
                  <a:lumMod val="60000"/>
                  <a:lumOff val="40000"/>
                </a:schemeClr>
              </a:buClr>
              <a:buNone/>
            </a:pPr>
            <a:r>
              <a:rPr lang="en-US" sz="1800" dirty="0">
                <a:solidFill>
                  <a:schemeClr val="tx2">
                    <a:lumMod val="75000"/>
                  </a:schemeClr>
                </a:solidFill>
              </a:rPr>
              <a:t>officials and </a:t>
            </a:r>
            <a:r>
              <a:rPr lang="en-US" sz="1800" dirty="0" smtClean="0">
                <a:solidFill>
                  <a:schemeClr val="tx2">
                    <a:lumMod val="75000"/>
                  </a:schemeClr>
                </a:solidFill>
              </a:rPr>
              <a:t>other servants of the Commission shall enjoy privileges and immunities  </a:t>
            </a:r>
            <a:r>
              <a:rPr lang="en-US" sz="1800" dirty="0">
                <a:solidFill>
                  <a:schemeClr val="tx2">
                    <a:lumMod val="75000"/>
                  </a:schemeClr>
                </a:solidFill>
              </a:rPr>
              <a:t>in respect of acts performed by them in their </a:t>
            </a:r>
            <a:r>
              <a:rPr lang="en-US" sz="1800" dirty="0" smtClean="0">
                <a:solidFill>
                  <a:schemeClr val="tx2">
                    <a:lumMod val="75000"/>
                  </a:schemeClr>
                </a:solidFill>
              </a:rPr>
              <a:t>official capacity</a:t>
            </a:r>
          </a:p>
          <a:p>
            <a:pPr marL="0" indent="0" algn="just">
              <a:buClr>
                <a:schemeClr val="tx2">
                  <a:lumMod val="60000"/>
                  <a:lumOff val="40000"/>
                </a:schemeClr>
              </a:buClr>
              <a:buNone/>
            </a:pPr>
            <a:r>
              <a:rPr lang="en-US" sz="1800" dirty="0" smtClean="0">
                <a:solidFill>
                  <a:schemeClr val="tx2">
                    <a:lumMod val="75000"/>
                  </a:schemeClr>
                </a:solidFill>
              </a:rPr>
              <a:t>No infringement procedure similar to the EU </a:t>
            </a:r>
          </a:p>
          <a:p>
            <a:pPr marL="0" indent="0" algn="just">
              <a:buClr>
                <a:schemeClr val="tx2">
                  <a:lumMod val="60000"/>
                  <a:lumOff val="40000"/>
                </a:schemeClr>
              </a:buClr>
              <a:buNone/>
            </a:pPr>
            <a:r>
              <a:rPr lang="en-US" sz="1800" dirty="0" smtClean="0">
                <a:solidFill>
                  <a:schemeClr val="tx2">
                    <a:lumMod val="75000"/>
                  </a:schemeClr>
                </a:solidFill>
              </a:rPr>
              <a:t>Decisions of the Commission – binding and directly applicable  within territories of the member states of the Union </a:t>
            </a:r>
            <a:endParaRPr lang="en-US" sz="1800" dirty="0">
              <a:solidFill>
                <a:schemeClr val="tx2">
                  <a:lumMod val="75000"/>
                </a:schemeClr>
              </a:solidFill>
            </a:endParaRPr>
          </a:p>
          <a:p>
            <a:pPr marL="0" indent="0" algn="just">
              <a:buClr>
                <a:schemeClr val="tx2">
                  <a:lumMod val="60000"/>
                  <a:lumOff val="40000"/>
                </a:schemeClr>
              </a:buClr>
              <a:buNone/>
            </a:pPr>
            <a:endParaRPr lang="en-US" sz="1800" dirty="0" smtClean="0">
              <a:solidFill>
                <a:schemeClr val="tx2">
                  <a:lumMod val="75000"/>
                </a:schemeClr>
              </a:solidFill>
            </a:endParaRPr>
          </a:p>
          <a:p>
            <a:pPr marL="0" indent="0" algn="just">
              <a:buClr>
                <a:schemeClr val="tx2">
                  <a:lumMod val="60000"/>
                  <a:lumOff val="40000"/>
                </a:schemeClr>
              </a:buClr>
              <a:buNone/>
            </a:pPr>
            <a:endParaRPr lang="en-US" sz="1800" dirty="0" smtClean="0">
              <a:solidFill>
                <a:schemeClr val="tx2">
                  <a:lumMod val="75000"/>
                </a:schemeClr>
              </a:solidFill>
            </a:endParaRPr>
          </a:p>
          <a:p>
            <a:pPr marL="0" indent="0" algn="just">
              <a:buClr>
                <a:schemeClr val="tx2">
                  <a:lumMod val="60000"/>
                  <a:lumOff val="40000"/>
                </a:schemeClr>
              </a:buClr>
              <a:buNone/>
            </a:pPr>
            <a:endParaRPr lang="en-US" sz="1800" dirty="0" smtClean="0">
              <a:solidFill>
                <a:schemeClr val="tx2">
                  <a:lumMod val="75000"/>
                </a:schemeClr>
              </a:solidFill>
            </a:endParaRPr>
          </a:p>
        </p:txBody>
      </p:sp>
      <p:pic>
        <p:nvPicPr>
          <p:cNvPr id="8" name="Изображение 7" descr="mgu.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8641"/>
            <a:ext cx="1259632" cy="1229359"/>
          </a:xfrm>
          <a:prstGeom prst="rect">
            <a:avLst/>
          </a:prstGeom>
        </p:spPr>
      </p:pic>
      <p:sp>
        <p:nvSpPr>
          <p:cNvPr id="9" name="Прямоугольник 8"/>
          <p:cNvSpPr/>
          <p:nvPr/>
        </p:nvSpPr>
        <p:spPr>
          <a:xfrm>
            <a:off x="2196" y="6741368"/>
            <a:ext cx="9141804" cy="116632"/>
          </a:xfrm>
          <a:prstGeom prst="rect">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5" name="TextBox 4"/>
          <p:cNvSpPr txBox="1"/>
          <p:nvPr/>
        </p:nvSpPr>
        <p:spPr>
          <a:xfrm>
            <a:off x="8604448" y="6237312"/>
            <a:ext cx="418704" cy="369332"/>
          </a:xfrm>
          <a:prstGeom prst="rect">
            <a:avLst/>
          </a:prstGeom>
          <a:noFill/>
        </p:spPr>
        <p:txBody>
          <a:bodyPr wrap="none" rtlCol="0">
            <a:spAutoFit/>
          </a:bodyPr>
          <a:lstStyle/>
          <a:p>
            <a:r>
              <a:rPr lang="en-US" smtClean="0">
                <a:solidFill>
                  <a:srgbClr val="17375E"/>
                </a:solidFill>
              </a:rPr>
              <a:t>11</a:t>
            </a:r>
            <a:endParaRPr lang="ru-RU" dirty="0">
              <a:solidFill>
                <a:srgbClr val="17375E"/>
              </a:solidFill>
            </a:endParaRPr>
          </a:p>
        </p:txBody>
      </p:sp>
    </p:spTree>
    <p:extLst>
      <p:ext uri="{BB962C8B-B14F-4D97-AF65-F5344CB8AC3E}">
        <p14:creationId xmlns:p14="http://schemas.microsoft.com/office/powerpoint/2010/main" val="587041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80920" cy="1008112"/>
          </a:xfrm>
        </p:spPr>
        <p:txBody>
          <a:bodyPr anchor="t">
            <a:normAutofit/>
          </a:bodyPr>
          <a:lstStyle/>
          <a:p>
            <a:pPr algn="l"/>
            <a:r>
              <a:rPr lang="en-US" sz="4000" b="1" dirty="0">
                <a:solidFill>
                  <a:schemeClr val="tx2">
                    <a:lumMod val="60000"/>
                    <a:lumOff val="40000"/>
                  </a:schemeClr>
                </a:solidFill>
                <a:latin typeface="+mn-lt"/>
                <a:cs typeface="Arial" pitchFamily="34" charset="0"/>
              </a:rPr>
              <a:t> </a:t>
            </a:r>
            <a:r>
              <a:rPr lang="en-US" sz="4000" b="1" dirty="0" smtClean="0">
                <a:solidFill>
                  <a:schemeClr val="tx2">
                    <a:lumMod val="60000"/>
                    <a:lumOff val="40000"/>
                  </a:schemeClr>
                </a:solidFill>
                <a:latin typeface="+mn-lt"/>
                <a:cs typeface="Arial" pitchFamily="34" charset="0"/>
              </a:rPr>
              <a:t>The Court of the Union </a:t>
            </a:r>
            <a:endParaRPr lang="ru-RU" sz="4000" b="1" dirty="0">
              <a:solidFill>
                <a:schemeClr val="tx2">
                  <a:lumMod val="60000"/>
                  <a:lumOff val="40000"/>
                </a:schemeClr>
              </a:solidFill>
              <a:latin typeface="+mn-lt"/>
              <a:cs typeface="Arial" pitchFamily="34" charset="0"/>
            </a:endParaRPr>
          </a:p>
        </p:txBody>
      </p:sp>
      <p:sp>
        <p:nvSpPr>
          <p:cNvPr id="3" name="Содержимое 2"/>
          <p:cNvSpPr>
            <a:spLocks noGrp="1"/>
          </p:cNvSpPr>
          <p:nvPr>
            <p:ph idx="1"/>
          </p:nvPr>
        </p:nvSpPr>
        <p:spPr>
          <a:xfrm>
            <a:off x="467544" y="1700808"/>
            <a:ext cx="8136904" cy="3312368"/>
          </a:xfrm>
        </p:spPr>
        <p:txBody>
          <a:bodyPr>
            <a:noAutofit/>
          </a:bodyPr>
          <a:lstStyle/>
          <a:p>
            <a:pPr algn="just">
              <a:buClr>
                <a:schemeClr val="tx2">
                  <a:lumMod val="60000"/>
                  <a:lumOff val="40000"/>
                </a:schemeClr>
              </a:buClr>
              <a:buFont typeface="Wingdings" charset="2"/>
              <a:buChar char="§"/>
            </a:pPr>
            <a:r>
              <a:rPr lang="en-US" sz="1800" dirty="0" smtClean="0">
                <a:solidFill>
                  <a:schemeClr val="tx2">
                    <a:lumMod val="75000"/>
                  </a:schemeClr>
                </a:solidFill>
              </a:rPr>
              <a:t>Court of the Union will replace the Court of the Eurasian Community (2012-2014)     </a:t>
            </a:r>
            <a:endParaRPr lang="en-US" sz="1800" dirty="0">
              <a:solidFill>
                <a:schemeClr val="tx2">
                  <a:lumMod val="75000"/>
                </a:schemeClr>
              </a:solidFill>
            </a:endParaRPr>
          </a:p>
          <a:p>
            <a:pPr algn="just">
              <a:buClr>
                <a:schemeClr val="tx2">
                  <a:lumMod val="60000"/>
                  <a:lumOff val="40000"/>
                </a:schemeClr>
              </a:buClr>
              <a:buFont typeface="Wingdings" charset="2"/>
              <a:buChar char="§"/>
            </a:pPr>
            <a:r>
              <a:rPr lang="en-US" sz="1800" dirty="0" smtClean="0">
                <a:solidFill>
                  <a:schemeClr val="tx2">
                    <a:lumMod val="75000"/>
                  </a:schemeClr>
                </a:solidFill>
              </a:rPr>
              <a:t>Statute of the Court – Annex 2 to the Union Treaty </a:t>
            </a:r>
            <a:endParaRPr lang="en-US" sz="1800" dirty="0">
              <a:solidFill>
                <a:schemeClr val="tx2">
                  <a:lumMod val="75000"/>
                </a:schemeClr>
              </a:solidFill>
            </a:endParaRPr>
          </a:p>
          <a:p>
            <a:pPr algn="just">
              <a:buClr>
                <a:schemeClr val="tx2">
                  <a:lumMod val="60000"/>
                  <a:lumOff val="40000"/>
                </a:schemeClr>
              </a:buClr>
              <a:buFont typeface="Wingdings" charset="2"/>
              <a:buChar char="§"/>
            </a:pPr>
            <a:r>
              <a:rPr lang="en-US" sz="1800" dirty="0" smtClean="0">
                <a:solidFill>
                  <a:schemeClr val="tx2">
                    <a:lumMod val="75000"/>
                  </a:schemeClr>
                </a:solidFill>
              </a:rPr>
              <a:t>2 judges  from each member states to be elected by the Supreme Council for 9 years </a:t>
            </a:r>
          </a:p>
          <a:p>
            <a:pPr algn="just">
              <a:buClr>
                <a:schemeClr val="tx2">
                  <a:lumMod val="60000"/>
                  <a:lumOff val="40000"/>
                </a:schemeClr>
              </a:buClr>
              <a:buFont typeface="Wingdings" charset="2"/>
              <a:buChar char="§"/>
            </a:pPr>
            <a:r>
              <a:rPr lang="en-US" sz="1800" dirty="0" smtClean="0">
                <a:solidFill>
                  <a:schemeClr val="tx2">
                    <a:lumMod val="75000"/>
                  </a:schemeClr>
                </a:solidFill>
              </a:rPr>
              <a:t>Rules of Procedure of the Court shall be approved by the Decision of the Supreme Council</a:t>
            </a:r>
            <a:endParaRPr lang="en-US" sz="1800" dirty="0">
              <a:solidFill>
                <a:schemeClr val="tx2">
                  <a:lumMod val="75000"/>
                </a:schemeClr>
              </a:solidFill>
            </a:endParaRPr>
          </a:p>
          <a:p>
            <a:pPr algn="just">
              <a:buClr>
                <a:schemeClr val="tx2">
                  <a:lumMod val="60000"/>
                  <a:lumOff val="40000"/>
                </a:schemeClr>
              </a:buClr>
              <a:buFont typeface="Wingdings" charset="2"/>
              <a:buChar char="§"/>
            </a:pPr>
            <a:r>
              <a:rPr lang="en-US" sz="1800" dirty="0" smtClean="0">
                <a:solidFill>
                  <a:schemeClr val="tx2">
                    <a:lumMod val="75000"/>
                  </a:schemeClr>
                </a:solidFill>
              </a:rPr>
              <a:t>The Court will have a seat in Minsk, the capital of </a:t>
            </a:r>
            <a:r>
              <a:rPr lang="en-US" sz="1800" dirty="0" err="1" smtClean="0">
                <a:solidFill>
                  <a:schemeClr val="tx2">
                    <a:lumMod val="75000"/>
                  </a:schemeClr>
                </a:solidFill>
              </a:rPr>
              <a:t>Belurus</a:t>
            </a:r>
            <a:r>
              <a:rPr lang="en-US" sz="1800" dirty="0" smtClean="0">
                <a:solidFill>
                  <a:schemeClr val="tx2">
                    <a:lumMod val="75000"/>
                  </a:schemeClr>
                </a:solidFill>
              </a:rPr>
              <a:t>) </a:t>
            </a:r>
          </a:p>
          <a:p>
            <a:pPr algn="just">
              <a:buClr>
                <a:schemeClr val="tx2">
                  <a:lumMod val="60000"/>
                  <a:lumOff val="40000"/>
                </a:schemeClr>
              </a:buClr>
              <a:buFont typeface="Wingdings" charset="2"/>
              <a:buChar char="§"/>
            </a:pPr>
            <a:r>
              <a:rPr lang="en-US" sz="1800" dirty="0">
                <a:solidFill>
                  <a:schemeClr val="tx2">
                    <a:lumMod val="75000"/>
                  </a:schemeClr>
                </a:solidFill>
              </a:rPr>
              <a:t>the Court shall ensure </a:t>
            </a:r>
            <a:r>
              <a:rPr lang="en-US" sz="1800" dirty="0" smtClean="0">
                <a:solidFill>
                  <a:schemeClr val="tx2">
                    <a:lumMod val="75000"/>
                  </a:schemeClr>
                </a:solidFill>
              </a:rPr>
              <a:t>uniform application </a:t>
            </a:r>
            <a:r>
              <a:rPr lang="en-US" sz="1800" dirty="0">
                <a:solidFill>
                  <a:schemeClr val="tx2">
                    <a:lumMod val="75000"/>
                  </a:schemeClr>
                </a:solidFill>
              </a:rPr>
              <a:t>of the founding </a:t>
            </a:r>
            <a:r>
              <a:rPr lang="en-US" sz="1800" dirty="0" smtClean="0">
                <a:solidFill>
                  <a:schemeClr val="tx2">
                    <a:lumMod val="75000"/>
                  </a:schemeClr>
                </a:solidFill>
              </a:rPr>
              <a:t>treaty </a:t>
            </a:r>
            <a:r>
              <a:rPr lang="en-US" sz="1800" dirty="0">
                <a:solidFill>
                  <a:schemeClr val="tx2">
                    <a:lumMod val="75000"/>
                  </a:schemeClr>
                </a:solidFill>
              </a:rPr>
              <a:t>and the acts of the institutions of the </a:t>
            </a:r>
            <a:r>
              <a:rPr lang="en-US" sz="1800" dirty="0" smtClean="0">
                <a:solidFill>
                  <a:schemeClr val="tx2">
                    <a:lumMod val="75000"/>
                  </a:schemeClr>
                </a:solidFill>
              </a:rPr>
              <a:t>Eurasian Union </a:t>
            </a:r>
          </a:p>
          <a:p>
            <a:pPr algn="just">
              <a:buClr>
                <a:schemeClr val="tx2">
                  <a:lumMod val="60000"/>
                  <a:lumOff val="40000"/>
                </a:schemeClr>
              </a:buClr>
              <a:buFont typeface="Wingdings" charset="2"/>
              <a:buChar char="§"/>
            </a:pPr>
            <a:r>
              <a:rPr lang="en-US" sz="1800" dirty="0" smtClean="0">
                <a:solidFill>
                  <a:schemeClr val="tx2">
                    <a:lumMod val="75000"/>
                  </a:schemeClr>
                </a:solidFill>
              </a:rPr>
              <a:t>The court shall </a:t>
            </a:r>
            <a:r>
              <a:rPr lang="en-US" sz="1800" dirty="0">
                <a:solidFill>
                  <a:schemeClr val="tx2">
                    <a:lumMod val="75000"/>
                  </a:schemeClr>
                </a:solidFill>
              </a:rPr>
              <a:t>in </a:t>
            </a:r>
            <a:r>
              <a:rPr lang="en-US" sz="1800" dirty="0" smtClean="0">
                <a:solidFill>
                  <a:schemeClr val="tx2">
                    <a:lumMod val="75000"/>
                  </a:schemeClr>
                </a:solidFill>
              </a:rPr>
              <a:t>sit in Chambers </a:t>
            </a:r>
            <a:r>
              <a:rPr lang="en-US" sz="1800" dirty="0">
                <a:solidFill>
                  <a:schemeClr val="tx2">
                    <a:lumMod val="75000"/>
                  </a:schemeClr>
                </a:solidFill>
              </a:rPr>
              <a:t>or in a Grand </a:t>
            </a:r>
            <a:r>
              <a:rPr lang="en-US" sz="1800" dirty="0" smtClean="0">
                <a:solidFill>
                  <a:schemeClr val="tx2">
                    <a:lumMod val="75000"/>
                  </a:schemeClr>
                </a:solidFill>
              </a:rPr>
              <a:t>Chamber. The Court shall from also Appellate </a:t>
            </a:r>
            <a:r>
              <a:rPr lang="en-US" sz="1800" dirty="0">
                <a:solidFill>
                  <a:schemeClr val="tx2">
                    <a:lumMod val="75000"/>
                  </a:schemeClr>
                </a:solidFill>
              </a:rPr>
              <a:t>C</a:t>
            </a:r>
            <a:r>
              <a:rPr lang="en-US" sz="1800" dirty="0" smtClean="0">
                <a:solidFill>
                  <a:schemeClr val="tx2">
                    <a:lumMod val="75000"/>
                  </a:schemeClr>
                </a:solidFill>
              </a:rPr>
              <a:t>hamber </a:t>
            </a:r>
            <a:endParaRPr lang="en-US" sz="1800" dirty="0">
              <a:solidFill>
                <a:schemeClr val="tx2">
                  <a:lumMod val="75000"/>
                </a:schemeClr>
              </a:solidFill>
            </a:endParaRPr>
          </a:p>
          <a:p>
            <a:pPr algn="just">
              <a:buClr>
                <a:schemeClr val="tx2">
                  <a:lumMod val="60000"/>
                  <a:lumOff val="40000"/>
                </a:schemeClr>
              </a:buClr>
              <a:buFont typeface="Wingdings" charset="2"/>
              <a:buChar char="§"/>
            </a:pPr>
            <a:r>
              <a:rPr lang="en-US" sz="1800" dirty="0" smtClean="0">
                <a:solidFill>
                  <a:schemeClr val="tx2">
                    <a:lumMod val="75000"/>
                  </a:schemeClr>
                </a:solidFill>
              </a:rPr>
              <a:t> the jurisdiction of the Court of the Union has been seriously revised by the states in comparison with the Court pf the Community </a:t>
            </a:r>
            <a:r>
              <a:rPr lang="en-US" sz="1800" dirty="0">
                <a:solidFill>
                  <a:schemeClr val="tx2">
                    <a:lumMod val="75000"/>
                  </a:schemeClr>
                </a:solidFill>
              </a:rPr>
              <a:t>	</a:t>
            </a:r>
            <a:endParaRPr lang="en-US" sz="1800" dirty="0" smtClean="0">
              <a:solidFill>
                <a:schemeClr val="tx2">
                  <a:lumMod val="75000"/>
                </a:schemeClr>
              </a:solidFill>
            </a:endParaRPr>
          </a:p>
        </p:txBody>
      </p:sp>
      <p:pic>
        <p:nvPicPr>
          <p:cNvPr id="8" name="Изображение 7" descr="mgu.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8641"/>
            <a:ext cx="1259632" cy="1229359"/>
          </a:xfrm>
          <a:prstGeom prst="rect">
            <a:avLst/>
          </a:prstGeom>
        </p:spPr>
      </p:pic>
      <p:sp>
        <p:nvSpPr>
          <p:cNvPr id="9" name="Прямоугольник 8"/>
          <p:cNvSpPr/>
          <p:nvPr/>
        </p:nvSpPr>
        <p:spPr>
          <a:xfrm>
            <a:off x="2196" y="6741368"/>
            <a:ext cx="9141804" cy="116632"/>
          </a:xfrm>
          <a:prstGeom prst="rect">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5" name="TextBox 4"/>
          <p:cNvSpPr txBox="1"/>
          <p:nvPr/>
        </p:nvSpPr>
        <p:spPr>
          <a:xfrm>
            <a:off x="8604448" y="6237312"/>
            <a:ext cx="418704" cy="369332"/>
          </a:xfrm>
          <a:prstGeom prst="rect">
            <a:avLst/>
          </a:prstGeom>
          <a:noFill/>
        </p:spPr>
        <p:txBody>
          <a:bodyPr wrap="none" rtlCol="0">
            <a:spAutoFit/>
          </a:bodyPr>
          <a:lstStyle/>
          <a:p>
            <a:r>
              <a:rPr lang="en-US" dirty="0" smtClean="0">
                <a:solidFill>
                  <a:srgbClr val="17375E"/>
                </a:solidFill>
              </a:rPr>
              <a:t>12</a:t>
            </a:r>
            <a:endParaRPr lang="ru-RU" dirty="0">
              <a:solidFill>
                <a:srgbClr val="17375E"/>
              </a:solidFill>
            </a:endParaRPr>
          </a:p>
        </p:txBody>
      </p:sp>
    </p:spTree>
    <p:extLst>
      <p:ext uri="{BB962C8B-B14F-4D97-AF65-F5344CB8AC3E}">
        <p14:creationId xmlns:p14="http://schemas.microsoft.com/office/powerpoint/2010/main" val="31431314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80920" cy="1008112"/>
          </a:xfrm>
        </p:spPr>
        <p:txBody>
          <a:bodyPr anchor="t">
            <a:normAutofit/>
          </a:bodyPr>
          <a:lstStyle/>
          <a:p>
            <a:pPr algn="l"/>
            <a:r>
              <a:rPr lang="en-US" sz="4000" b="1" dirty="0">
                <a:solidFill>
                  <a:schemeClr val="tx2">
                    <a:lumMod val="60000"/>
                    <a:lumOff val="40000"/>
                  </a:schemeClr>
                </a:solidFill>
                <a:latin typeface="+mn-lt"/>
                <a:cs typeface="Arial" pitchFamily="34" charset="0"/>
              </a:rPr>
              <a:t> </a:t>
            </a:r>
            <a:r>
              <a:rPr lang="en-US" sz="4000" b="1" dirty="0" smtClean="0">
                <a:solidFill>
                  <a:schemeClr val="tx2">
                    <a:lumMod val="60000"/>
                    <a:lumOff val="40000"/>
                  </a:schemeClr>
                </a:solidFill>
                <a:latin typeface="+mn-lt"/>
                <a:cs typeface="Arial" pitchFamily="34" charset="0"/>
              </a:rPr>
              <a:t>Jurisdiction of the Court </a:t>
            </a:r>
            <a:endParaRPr lang="ru-RU" sz="4000" b="1" dirty="0">
              <a:solidFill>
                <a:schemeClr val="tx2">
                  <a:lumMod val="60000"/>
                  <a:lumOff val="40000"/>
                </a:schemeClr>
              </a:solidFill>
              <a:latin typeface="+mn-lt"/>
              <a:cs typeface="Arial" pitchFamily="34" charset="0"/>
            </a:endParaRPr>
          </a:p>
        </p:txBody>
      </p:sp>
      <p:sp>
        <p:nvSpPr>
          <p:cNvPr id="3" name="Содержимое 2"/>
          <p:cNvSpPr>
            <a:spLocks noGrp="1"/>
          </p:cNvSpPr>
          <p:nvPr>
            <p:ph idx="1"/>
          </p:nvPr>
        </p:nvSpPr>
        <p:spPr>
          <a:xfrm>
            <a:off x="467544" y="1700808"/>
            <a:ext cx="8136904" cy="3312368"/>
          </a:xfrm>
        </p:spPr>
        <p:txBody>
          <a:bodyPr>
            <a:noAutofit/>
          </a:bodyPr>
          <a:lstStyle/>
          <a:p>
            <a:pPr algn="just">
              <a:buClr>
                <a:schemeClr val="tx2">
                  <a:lumMod val="60000"/>
                  <a:lumOff val="40000"/>
                </a:schemeClr>
              </a:buClr>
              <a:buFont typeface="Wingdings" charset="2"/>
              <a:buChar char="§"/>
            </a:pPr>
            <a:r>
              <a:rPr lang="en-US" sz="1800" dirty="0">
                <a:solidFill>
                  <a:schemeClr val="tx2">
                    <a:lumMod val="75000"/>
                  </a:schemeClr>
                </a:solidFill>
              </a:rPr>
              <a:t>the Court has compulsory jurisdiction over all disputes between </a:t>
            </a:r>
            <a:r>
              <a:rPr lang="en-US" sz="1800" dirty="0" smtClean="0">
                <a:solidFill>
                  <a:schemeClr val="tx2">
                    <a:lumMod val="75000"/>
                  </a:schemeClr>
                </a:solidFill>
              </a:rPr>
              <a:t>the Member </a:t>
            </a:r>
            <a:r>
              <a:rPr lang="en-US" sz="1800" dirty="0">
                <a:solidFill>
                  <a:schemeClr val="tx2">
                    <a:lumMod val="75000"/>
                  </a:schemeClr>
                </a:solidFill>
              </a:rPr>
              <a:t>States </a:t>
            </a:r>
            <a:r>
              <a:rPr lang="en-US" sz="1800" dirty="0" smtClean="0">
                <a:solidFill>
                  <a:schemeClr val="tx2">
                    <a:lumMod val="75000"/>
                  </a:schemeClr>
                </a:solidFill>
              </a:rPr>
              <a:t>as </a:t>
            </a:r>
            <a:r>
              <a:rPr lang="en-US" sz="1800" dirty="0">
                <a:solidFill>
                  <a:schemeClr val="tx2">
                    <a:lumMod val="75000"/>
                  </a:schemeClr>
                </a:solidFill>
              </a:rPr>
              <a:t>well as disputes between institutions of </a:t>
            </a:r>
            <a:r>
              <a:rPr lang="en-US" sz="1800" dirty="0" smtClean="0">
                <a:solidFill>
                  <a:schemeClr val="tx2">
                    <a:lumMod val="75000"/>
                  </a:schemeClr>
                </a:solidFill>
              </a:rPr>
              <a:t>the Union and </a:t>
            </a:r>
            <a:r>
              <a:rPr lang="en-US" sz="1800" dirty="0">
                <a:solidFill>
                  <a:schemeClr val="tx2">
                    <a:lumMod val="75000"/>
                  </a:schemeClr>
                </a:solidFill>
              </a:rPr>
              <a:t>Members </a:t>
            </a:r>
            <a:r>
              <a:rPr lang="en-US" sz="1800" dirty="0" smtClean="0">
                <a:solidFill>
                  <a:schemeClr val="tx2">
                    <a:lumMod val="75000"/>
                  </a:schemeClr>
                </a:solidFill>
              </a:rPr>
              <a:t>States </a:t>
            </a:r>
          </a:p>
          <a:p>
            <a:pPr algn="just">
              <a:buClr>
                <a:schemeClr val="tx2">
                  <a:lumMod val="60000"/>
                  <a:lumOff val="40000"/>
                </a:schemeClr>
              </a:buClr>
              <a:buFont typeface="Wingdings" charset="2"/>
              <a:buChar char="§"/>
            </a:pPr>
            <a:r>
              <a:rPr lang="en-US" sz="1800" dirty="0" smtClean="0">
                <a:solidFill>
                  <a:schemeClr val="tx2">
                    <a:lumMod val="75000"/>
                  </a:schemeClr>
                </a:solidFill>
              </a:rPr>
              <a:t>Advisory </a:t>
            </a:r>
            <a:r>
              <a:rPr lang="en-US" sz="1800" dirty="0">
                <a:solidFill>
                  <a:schemeClr val="tx2">
                    <a:lumMod val="75000"/>
                  </a:schemeClr>
                </a:solidFill>
              </a:rPr>
              <a:t>opinions regarding </a:t>
            </a:r>
            <a:r>
              <a:rPr lang="en-US" sz="1800" dirty="0" smtClean="0">
                <a:solidFill>
                  <a:schemeClr val="tx2">
                    <a:lumMod val="75000"/>
                  </a:schemeClr>
                </a:solidFill>
              </a:rPr>
              <a:t>the issues </a:t>
            </a:r>
            <a:r>
              <a:rPr lang="en-US" sz="1800" dirty="0">
                <a:solidFill>
                  <a:schemeClr val="tx2">
                    <a:lumMod val="75000"/>
                  </a:schemeClr>
                </a:solidFill>
              </a:rPr>
              <a:t>of interpretation and application of the treaties and of the acts </a:t>
            </a:r>
            <a:r>
              <a:rPr lang="en-US" sz="1800" dirty="0" smtClean="0">
                <a:solidFill>
                  <a:schemeClr val="tx2">
                    <a:lumMod val="75000"/>
                  </a:schemeClr>
                </a:solidFill>
              </a:rPr>
              <a:t>of the institutions of the Union:</a:t>
            </a:r>
          </a:p>
          <a:p>
            <a:pPr algn="just">
              <a:buClr>
                <a:schemeClr val="tx2">
                  <a:lumMod val="60000"/>
                  <a:lumOff val="40000"/>
                </a:schemeClr>
              </a:buClr>
              <a:buFont typeface="Wingdings" charset="2"/>
              <a:buChar char="§"/>
            </a:pPr>
            <a:r>
              <a:rPr lang="en-US" sz="1800" dirty="0" smtClean="0">
                <a:solidFill>
                  <a:schemeClr val="tx2">
                    <a:lumMod val="75000"/>
                  </a:schemeClr>
                </a:solidFill>
              </a:rPr>
              <a:t>- at  the request of the members states or the institutions of the Union, </a:t>
            </a:r>
          </a:p>
          <a:p>
            <a:pPr algn="just">
              <a:buClr>
                <a:schemeClr val="tx2">
                  <a:lumMod val="60000"/>
                  <a:lumOff val="40000"/>
                </a:schemeClr>
              </a:buClr>
              <a:buFont typeface="Wingdings" charset="2"/>
              <a:buChar char="§"/>
            </a:pPr>
            <a:r>
              <a:rPr lang="en-US" sz="1800" dirty="0" smtClean="0">
                <a:solidFill>
                  <a:schemeClr val="tx2">
                    <a:lumMod val="75000"/>
                  </a:schemeClr>
                </a:solidFill>
              </a:rPr>
              <a:t>- non-binding character of the opinions    </a:t>
            </a:r>
            <a:endParaRPr lang="en-US" sz="1800" dirty="0">
              <a:solidFill>
                <a:schemeClr val="tx2">
                  <a:lumMod val="75000"/>
                </a:schemeClr>
              </a:solidFill>
            </a:endParaRPr>
          </a:p>
          <a:p>
            <a:pPr algn="just">
              <a:buClr>
                <a:schemeClr val="tx2">
                  <a:lumMod val="60000"/>
                  <a:lumOff val="40000"/>
                </a:schemeClr>
              </a:buClr>
              <a:buFont typeface="Wingdings" charset="2"/>
              <a:buChar char="§"/>
            </a:pPr>
            <a:r>
              <a:rPr lang="en-US" sz="1800" dirty="0">
                <a:solidFill>
                  <a:schemeClr val="tx2">
                    <a:lumMod val="75000"/>
                  </a:schemeClr>
                </a:solidFill>
              </a:rPr>
              <a:t>the Court is entitled to adjudicate </a:t>
            </a:r>
            <a:r>
              <a:rPr lang="en-US" sz="1800" dirty="0" smtClean="0">
                <a:solidFill>
                  <a:schemeClr val="tx2">
                    <a:lumMod val="75000"/>
                  </a:schemeClr>
                </a:solidFill>
              </a:rPr>
              <a:t>complains of undertakings </a:t>
            </a:r>
            <a:r>
              <a:rPr lang="en-US" sz="1800" dirty="0">
                <a:solidFill>
                  <a:schemeClr val="tx2">
                    <a:lumMod val="75000"/>
                  </a:schemeClr>
                </a:solidFill>
              </a:rPr>
              <a:t>challenging the compatibility of the acts of the </a:t>
            </a:r>
            <a:r>
              <a:rPr lang="en-US" sz="1800" dirty="0" smtClean="0">
                <a:solidFill>
                  <a:schemeClr val="tx2">
                    <a:lumMod val="75000"/>
                  </a:schemeClr>
                </a:solidFill>
              </a:rPr>
              <a:t>Commission </a:t>
            </a:r>
            <a:r>
              <a:rPr lang="en-US" sz="1800" dirty="0">
                <a:solidFill>
                  <a:schemeClr val="tx2">
                    <a:lumMod val="75000"/>
                  </a:schemeClr>
                </a:solidFill>
              </a:rPr>
              <a:t>or the Commission’s actions (or failure to act) with the </a:t>
            </a:r>
            <a:r>
              <a:rPr lang="en-US" sz="1800" dirty="0" smtClean="0">
                <a:solidFill>
                  <a:schemeClr val="tx2">
                    <a:lumMod val="75000"/>
                  </a:schemeClr>
                </a:solidFill>
              </a:rPr>
              <a:t>founding treaty </a:t>
            </a:r>
          </a:p>
          <a:p>
            <a:pPr algn="just">
              <a:buClr>
                <a:schemeClr val="tx2">
                  <a:lumMod val="60000"/>
                  <a:lumOff val="40000"/>
                </a:schemeClr>
              </a:buClr>
              <a:buFont typeface="Wingdings" charset="2"/>
              <a:buChar char="§"/>
            </a:pPr>
            <a:r>
              <a:rPr lang="en-US" sz="1800" dirty="0" smtClean="0">
                <a:solidFill>
                  <a:schemeClr val="tx2">
                    <a:lumMod val="75000"/>
                  </a:schemeClr>
                </a:solidFill>
              </a:rPr>
              <a:t>no annulment procedure </a:t>
            </a:r>
            <a:endParaRPr lang="en-US" sz="1800" dirty="0">
              <a:solidFill>
                <a:schemeClr val="tx2">
                  <a:lumMod val="75000"/>
                </a:schemeClr>
              </a:solidFill>
            </a:endParaRPr>
          </a:p>
          <a:p>
            <a:pPr algn="just">
              <a:buClr>
                <a:schemeClr val="tx2">
                  <a:lumMod val="60000"/>
                  <a:lumOff val="40000"/>
                </a:schemeClr>
              </a:buClr>
              <a:buFont typeface="Wingdings" charset="2"/>
              <a:buChar char="§"/>
            </a:pPr>
            <a:r>
              <a:rPr lang="en-US" sz="1800" dirty="0">
                <a:solidFill>
                  <a:schemeClr val="tx2">
                    <a:lumMod val="75000"/>
                  </a:schemeClr>
                </a:solidFill>
              </a:rPr>
              <a:t>n</a:t>
            </a:r>
            <a:r>
              <a:rPr lang="en-US" sz="1800" dirty="0" smtClean="0">
                <a:solidFill>
                  <a:schemeClr val="tx2">
                    <a:lumMod val="75000"/>
                  </a:schemeClr>
                </a:solidFill>
              </a:rPr>
              <a:t>o preliminary </a:t>
            </a:r>
            <a:r>
              <a:rPr lang="en-US" sz="1800" dirty="0">
                <a:solidFill>
                  <a:schemeClr val="tx2">
                    <a:lumMod val="75000"/>
                  </a:schemeClr>
                </a:solidFill>
              </a:rPr>
              <a:t>rulings procedure </a:t>
            </a:r>
            <a:r>
              <a:rPr lang="en-US" sz="1800" dirty="0" smtClean="0">
                <a:solidFill>
                  <a:schemeClr val="tx2">
                    <a:lumMod val="75000"/>
                  </a:schemeClr>
                </a:solidFill>
              </a:rPr>
              <a:t>(similar </a:t>
            </a:r>
            <a:r>
              <a:rPr lang="en-US" sz="1800" dirty="0">
                <a:solidFill>
                  <a:schemeClr val="tx2">
                    <a:lumMod val="75000"/>
                  </a:schemeClr>
                </a:solidFill>
              </a:rPr>
              <a:t>to the Court of Justice of the </a:t>
            </a:r>
            <a:r>
              <a:rPr lang="en-US" sz="1800" dirty="0" smtClean="0">
                <a:solidFill>
                  <a:schemeClr val="tx2">
                    <a:lumMod val="75000"/>
                  </a:schemeClr>
                </a:solidFill>
              </a:rPr>
              <a:t>EU) </a:t>
            </a:r>
            <a:r>
              <a:rPr lang="en-US" sz="1800" dirty="0">
                <a:solidFill>
                  <a:schemeClr val="tx2">
                    <a:lumMod val="75000"/>
                  </a:schemeClr>
                </a:solidFill>
              </a:rPr>
              <a:t>	</a:t>
            </a:r>
            <a:endParaRPr lang="en-US" sz="1800" dirty="0" smtClean="0">
              <a:solidFill>
                <a:schemeClr val="tx2">
                  <a:lumMod val="75000"/>
                </a:schemeClr>
              </a:solidFill>
            </a:endParaRPr>
          </a:p>
        </p:txBody>
      </p:sp>
      <p:pic>
        <p:nvPicPr>
          <p:cNvPr id="8" name="Изображение 7" descr="mgu.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8641"/>
            <a:ext cx="1259632" cy="1229359"/>
          </a:xfrm>
          <a:prstGeom prst="rect">
            <a:avLst/>
          </a:prstGeom>
        </p:spPr>
      </p:pic>
      <p:sp>
        <p:nvSpPr>
          <p:cNvPr id="9" name="Прямоугольник 8"/>
          <p:cNvSpPr/>
          <p:nvPr/>
        </p:nvSpPr>
        <p:spPr>
          <a:xfrm>
            <a:off x="2196" y="6741368"/>
            <a:ext cx="9141804" cy="116632"/>
          </a:xfrm>
          <a:prstGeom prst="rect">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5" name="TextBox 4"/>
          <p:cNvSpPr txBox="1"/>
          <p:nvPr/>
        </p:nvSpPr>
        <p:spPr>
          <a:xfrm>
            <a:off x="8604448" y="6237312"/>
            <a:ext cx="418704" cy="369332"/>
          </a:xfrm>
          <a:prstGeom prst="rect">
            <a:avLst/>
          </a:prstGeom>
          <a:noFill/>
        </p:spPr>
        <p:txBody>
          <a:bodyPr wrap="none" rtlCol="0">
            <a:spAutoFit/>
          </a:bodyPr>
          <a:lstStyle/>
          <a:p>
            <a:r>
              <a:rPr lang="en-US" dirty="0" smtClean="0">
                <a:solidFill>
                  <a:srgbClr val="17375E"/>
                </a:solidFill>
              </a:rPr>
              <a:t>13</a:t>
            </a:r>
            <a:endParaRPr lang="ru-RU" dirty="0">
              <a:solidFill>
                <a:srgbClr val="17375E"/>
              </a:solidFill>
            </a:endParaRPr>
          </a:p>
        </p:txBody>
      </p:sp>
    </p:spTree>
    <p:extLst>
      <p:ext uri="{BB962C8B-B14F-4D97-AF65-F5344CB8AC3E}">
        <p14:creationId xmlns:p14="http://schemas.microsoft.com/office/powerpoint/2010/main" val="3305097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80920" cy="1008112"/>
          </a:xfrm>
        </p:spPr>
        <p:txBody>
          <a:bodyPr anchor="t">
            <a:normAutofit fontScale="90000"/>
          </a:bodyPr>
          <a:lstStyle/>
          <a:p>
            <a:pPr algn="l"/>
            <a:r>
              <a:rPr lang="en-US" sz="4000" b="1" dirty="0">
                <a:solidFill>
                  <a:schemeClr val="tx2">
                    <a:lumMod val="60000"/>
                    <a:lumOff val="40000"/>
                  </a:schemeClr>
                </a:solidFill>
                <a:latin typeface="+mn-lt"/>
                <a:cs typeface="Arial" pitchFamily="34" charset="0"/>
              </a:rPr>
              <a:t> </a:t>
            </a:r>
            <a:r>
              <a:rPr lang="en-US" sz="4000" b="1" dirty="0" smtClean="0">
                <a:solidFill>
                  <a:schemeClr val="tx2">
                    <a:lumMod val="60000"/>
                    <a:lumOff val="40000"/>
                  </a:schemeClr>
                </a:solidFill>
                <a:latin typeface="+mn-lt"/>
                <a:cs typeface="Arial" pitchFamily="34" charset="0"/>
              </a:rPr>
              <a:t>Jurisdiction of the Court: private complains  </a:t>
            </a:r>
            <a:endParaRPr lang="ru-RU" sz="4000" b="1" dirty="0">
              <a:solidFill>
                <a:schemeClr val="tx2">
                  <a:lumMod val="60000"/>
                  <a:lumOff val="40000"/>
                </a:schemeClr>
              </a:solidFill>
              <a:latin typeface="+mn-lt"/>
              <a:cs typeface="Arial" pitchFamily="34" charset="0"/>
            </a:endParaRPr>
          </a:p>
        </p:txBody>
      </p:sp>
      <p:sp>
        <p:nvSpPr>
          <p:cNvPr id="3" name="Содержимое 2"/>
          <p:cNvSpPr>
            <a:spLocks noGrp="1"/>
          </p:cNvSpPr>
          <p:nvPr>
            <p:ph idx="1"/>
          </p:nvPr>
        </p:nvSpPr>
        <p:spPr>
          <a:xfrm>
            <a:off x="467544" y="1700808"/>
            <a:ext cx="8136904" cy="3312368"/>
          </a:xfrm>
        </p:spPr>
        <p:txBody>
          <a:bodyPr>
            <a:noAutofit/>
          </a:bodyPr>
          <a:lstStyle/>
          <a:p>
            <a:pPr algn="just">
              <a:buClr>
                <a:schemeClr val="tx2">
                  <a:lumMod val="60000"/>
                  <a:lumOff val="40000"/>
                </a:schemeClr>
              </a:buClr>
              <a:buFont typeface="Wingdings" charset="2"/>
              <a:buChar char="§"/>
            </a:pPr>
            <a:r>
              <a:rPr lang="en-US" sz="1800" dirty="0" smtClean="0">
                <a:solidFill>
                  <a:schemeClr val="tx2">
                    <a:lumMod val="75000"/>
                  </a:schemeClr>
                </a:solidFill>
              </a:rPr>
              <a:t>Strikingly resembles the jurisdiction of the Court of ECSC (1952-1957) </a:t>
            </a:r>
          </a:p>
          <a:p>
            <a:pPr algn="just">
              <a:buClr>
                <a:schemeClr val="tx2">
                  <a:lumMod val="60000"/>
                  <a:lumOff val="40000"/>
                </a:schemeClr>
              </a:buClr>
              <a:buFont typeface="Wingdings" charset="2"/>
              <a:buChar char="§"/>
            </a:pPr>
            <a:r>
              <a:rPr lang="en-US" sz="1800" dirty="0" smtClean="0">
                <a:solidFill>
                  <a:schemeClr val="tx2">
                    <a:lumMod val="75000"/>
                  </a:schemeClr>
                </a:solidFill>
              </a:rPr>
              <a:t>The applicants – only business undertakings </a:t>
            </a:r>
          </a:p>
          <a:p>
            <a:pPr algn="just">
              <a:buClr>
                <a:schemeClr val="tx2">
                  <a:lumMod val="60000"/>
                  <a:lumOff val="40000"/>
                </a:schemeClr>
              </a:buClr>
              <a:buFont typeface="Wingdings" charset="2"/>
              <a:buChar char="§"/>
            </a:pPr>
            <a:r>
              <a:rPr lang="en-US" sz="1800" dirty="0" smtClean="0">
                <a:solidFill>
                  <a:schemeClr val="tx2">
                    <a:lumMod val="75000"/>
                  </a:schemeClr>
                </a:solidFill>
              </a:rPr>
              <a:t>Loose standing requirements : any undertaking  from any state has a right to submit a claim to the Court subject to :</a:t>
            </a:r>
          </a:p>
          <a:p>
            <a:pPr algn="just">
              <a:buClr>
                <a:schemeClr val="tx2">
                  <a:lumMod val="60000"/>
                  <a:lumOff val="40000"/>
                </a:schemeClr>
              </a:buClr>
              <a:buFont typeface="Wingdings" charset="2"/>
              <a:buChar char="§"/>
            </a:pPr>
            <a:r>
              <a:rPr lang="en-US" sz="1800" dirty="0">
                <a:solidFill>
                  <a:schemeClr val="tx2">
                    <a:lumMod val="75000"/>
                  </a:schemeClr>
                </a:solidFill>
              </a:rPr>
              <a:t> </a:t>
            </a:r>
            <a:r>
              <a:rPr lang="en-US" sz="1800" dirty="0" smtClean="0">
                <a:solidFill>
                  <a:schemeClr val="tx2">
                    <a:lumMod val="75000"/>
                  </a:schemeClr>
                </a:solidFill>
              </a:rPr>
              <a:t>payment of the filing fee ( 30 000 rubles or 500 Euro) </a:t>
            </a:r>
          </a:p>
          <a:p>
            <a:pPr algn="just">
              <a:buClr>
                <a:schemeClr val="tx2">
                  <a:lumMod val="60000"/>
                  <a:lumOff val="40000"/>
                </a:schemeClr>
              </a:buClr>
              <a:buFont typeface="Wingdings" charset="2"/>
              <a:buChar char="§"/>
            </a:pPr>
            <a:r>
              <a:rPr lang="en-US" sz="1800" dirty="0" smtClean="0">
                <a:solidFill>
                  <a:schemeClr val="tx2">
                    <a:lumMod val="75000"/>
                  </a:schemeClr>
                </a:solidFill>
              </a:rPr>
              <a:t>Allegations that the act of the Commission violate the rights and lawful  interests  of the claimant  </a:t>
            </a:r>
          </a:p>
          <a:p>
            <a:pPr algn="just">
              <a:buClr>
                <a:schemeClr val="tx2">
                  <a:lumMod val="60000"/>
                  <a:lumOff val="40000"/>
                </a:schemeClr>
              </a:buClr>
              <a:buFont typeface="Wingdings" charset="2"/>
              <a:buChar char="§"/>
            </a:pPr>
            <a:r>
              <a:rPr lang="en-US" sz="1800" dirty="0">
                <a:solidFill>
                  <a:schemeClr val="tx2">
                    <a:lumMod val="75000"/>
                  </a:schemeClr>
                </a:solidFill>
              </a:rPr>
              <a:t>the Commission must have occasion </a:t>
            </a:r>
            <a:r>
              <a:rPr lang="en-US" sz="1800" dirty="0" smtClean="0">
                <a:solidFill>
                  <a:schemeClr val="tx2">
                    <a:lumMod val="75000"/>
                  </a:schemeClr>
                </a:solidFill>
              </a:rPr>
              <a:t>to reconsider </a:t>
            </a:r>
            <a:r>
              <a:rPr lang="en-US" sz="1800" dirty="0">
                <a:solidFill>
                  <a:schemeClr val="tx2">
                    <a:lumMod val="75000"/>
                  </a:schemeClr>
                </a:solidFill>
              </a:rPr>
              <a:t>the subject matter of the case as a precondition for the admissibility of </a:t>
            </a:r>
            <a:r>
              <a:rPr lang="en-US" sz="1800" dirty="0" smtClean="0">
                <a:solidFill>
                  <a:schemeClr val="tx2">
                    <a:lumMod val="75000"/>
                  </a:schemeClr>
                </a:solidFill>
              </a:rPr>
              <a:t>a private complain appeal (3 months)  </a:t>
            </a:r>
          </a:p>
          <a:p>
            <a:pPr algn="just">
              <a:buClr>
                <a:schemeClr val="tx2">
                  <a:lumMod val="60000"/>
                  <a:lumOff val="40000"/>
                </a:schemeClr>
              </a:buClr>
              <a:buFont typeface="Wingdings" charset="2"/>
              <a:buChar char="§"/>
            </a:pPr>
            <a:r>
              <a:rPr lang="en-US" sz="1800" dirty="0" smtClean="0">
                <a:solidFill>
                  <a:schemeClr val="tx2">
                    <a:lumMod val="75000"/>
                  </a:schemeClr>
                </a:solidFill>
              </a:rPr>
              <a:t>In case of the disputes of the subsidies, state aid in agriculture, special safeguard, antidumping and countervailing measures the Court </a:t>
            </a:r>
            <a:endParaRPr lang="en-US" sz="1800" dirty="0">
              <a:solidFill>
                <a:schemeClr val="tx2">
                  <a:lumMod val="75000"/>
                </a:schemeClr>
              </a:solidFill>
            </a:endParaRPr>
          </a:p>
          <a:p>
            <a:pPr algn="just">
              <a:buClr>
                <a:schemeClr val="tx2">
                  <a:lumMod val="60000"/>
                  <a:lumOff val="40000"/>
                </a:schemeClr>
              </a:buClr>
              <a:buFont typeface="Wingdings" charset="2"/>
              <a:buChar char="§"/>
            </a:pPr>
            <a:r>
              <a:rPr lang="en-US" sz="1800" dirty="0">
                <a:solidFill>
                  <a:schemeClr val="tx2">
                    <a:lumMod val="75000"/>
                  </a:schemeClr>
                </a:solidFill>
              </a:rPr>
              <a:t>the Court is entitled to adjudicate </a:t>
            </a:r>
            <a:r>
              <a:rPr lang="en-US" sz="1800" dirty="0" smtClean="0">
                <a:solidFill>
                  <a:schemeClr val="tx2">
                    <a:lumMod val="75000"/>
                  </a:schemeClr>
                </a:solidFill>
              </a:rPr>
              <a:t>complains of undertakings </a:t>
            </a:r>
            <a:r>
              <a:rPr lang="en-US" sz="1800" dirty="0">
                <a:solidFill>
                  <a:schemeClr val="tx2">
                    <a:lumMod val="75000"/>
                  </a:schemeClr>
                </a:solidFill>
              </a:rPr>
              <a:t>challenging the compatibility of the acts of the </a:t>
            </a:r>
            <a:r>
              <a:rPr lang="en-US" sz="1800" dirty="0" smtClean="0">
                <a:solidFill>
                  <a:schemeClr val="tx2">
                    <a:lumMod val="75000"/>
                  </a:schemeClr>
                </a:solidFill>
              </a:rPr>
              <a:t>Commission </a:t>
            </a:r>
            <a:r>
              <a:rPr lang="en-US" sz="1800" dirty="0">
                <a:solidFill>
                  <a:schemeClr val="tx2">
                    <a:lumMod val="75000"/>
                  </a:schemeClr>
                </a:solidFill>
              </a:rPr>
              <a:t>or the Commission’s actions (or failure to act) with the </a:t>
            </a:r>
            <a:r>
              <a:rPr lang="en-US" sz="1800" dirty="0" smtClean="0">
                <a:solidFill>
                  <a:schemeClr val="tx2">
                    <a:lumMod val="75000"/>
                  </a:schemeClr>
                </a:solidFill>
              </a:rPr>
              <a:t>founding treaty </a:t>
            </a:r>
            <a:endParaRPr lang="en-US" sz="1800" dirty="0">
              <a:solidFill>
                <a:schemeClr val="tx2">
                  <a:lumMod val="75000"/>
                </a:schemeClr>
              </a:solidFill>
            </a:endParaRPr>
          </a:p>
          <a:p>
            <a:pPr algn="just">
              <a:buClr>
                <a:schemeClr val="tx2">
                  <a:lumMod val="60000"/>
                  <a:lumOff val="40000"/>
                </a:schemeClr>
              </a:buClr>
              <a:buFont typeface="Wingdings" charset="2"/>
              <a:buChar char="§"/>
            </a:pPr>
            <a:r>
              <a:rPr lang="en-US" sz="1800" dirty="0">
                <a:solidFill>
                  <a:schemeClr val="tx2">
                    <a:lumMod val="75000"/>
                  </a:schemeClr>
                </a:solidFill>
              </a:rPr>
              <a:t>	</a:t>
            </a:r>
            <a:endParaRPr lang="en-US" sz="1800" dirty="0" smtClean="0">
              <a:solidFill>
                <a:schemeClr val="tx2">
                  <a:lumMod val="75000"/>
                </a:schemeClr>
              </a:solidFill>
            </a:endParaRPr>
          </a:p>
        </p:txBody>
      </p:sp>
      <p:pic>
        <p:nvPicPr>
          <p:cNvPr id="8" name="Изображение 7" descr="mgu.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8641"/>
            <a:ext cx="1259632" cy="1229359"/>
          </a:xfrm>
          <a:prstGeom prst="rect">
            <a:avLst/>
          </a:prstGeom>
        </p:spPr>
      </p:pic>
      <p:sp>
        <p:nvSpPr>
          <p:cNvPr id="9" name="Прямоугольник 8"/>
          <p:cNvSpPr/>
          <p:nvPr/>
        </p:nvSpPr>
        <p:spPr>
          <a:xfrm>
            <a:off x="2196" y="6741368"/>
            <a:ext cx="9141804" cy="116632"/>
          </a:xfrm>
          <a:prstGeom prst="rect">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5" name="TextBox 4"/>
          <p:cNvSpPr txBox="1"/>
          <p:nvPr/>
        </p:nvSpPr>
        <p:spPr>
          <a:xfrm>
            <a:off x="8604448" y="6237312"/>
            <a:ext cx="418704" cy="369332"/>
          </a:xfrm>
          <a:prstGeom prst="rect">
            <a:avLst/>
          </a:prstGeom>
          <a:noFill/>
        </p:spPr>
        <p:txBody>
          <a:bodyPr wrap="none" rtlCol="0">
            <a:spAutoFit/>
          </a:bodyPr>
          <a:lstStyle/>
          <a:p>
            <a:r>
              <a:rPr lang="en-US" dirty="0" smtClean="0">
                <a:solidFill>
                  <a:srgbClr val="17375E"/>
                </a:solidFill>
              </a:rPr>
              <a:t>14</a:t>
            </a:r>
            <a:endParaRPr lang="ru-RU" dirty="0">
              <a:solidFill>
                <a:srgbClr val="17375E"/>
              </a:solidFill>
            </a:endParaRPr>
          </a:p>
        </p:txBody>
      </p:sp>
    </p:spTree>
    <p:extLst>
      <p:ext uri="{BB962C8B-B14F-4D97-AF65-F5344CB8AC3E}">
        <p14:creationId xmlns:p14="http://schemas.microsoft.com/office/powerpoint/2010/main" val="25715170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80920" cy="1008112"/>
          </a:xfrm>
        </p:spPr>
        <p:txBody>
          <a:bodyPr anchor="t">
            <a:normAutofit fontScale="90000"/>
          </a:bodyPr>
          <a:lstStyle/>
          <a:p>
            <a:pPr algn="l"/>
            <a:r>
              <a:rPr lang="en-US" sz="4000" b="1" dirty="0">
                <a:solidFill>
                  <a:schemeClr val="tx2">
                    <a:lumMod val="60000"/>
                    <a:lumOff val="40000"/>
                  </a:schemeClr>
                </a:solidFill>
                <a:latin typeface="+mn-lt"/>
                <a:cs typeface="Arial" pitchFamily="34" charset="0"/>
              </a:rPr>
              <a:t> </a:t>
            </a:r>
            <a:r>
              <a:rPr lang="en-US" sz="4000" b="1" dirty="0" smtClean="0">
                <a:solidFill>
                  <a:schemeClr val="tx2">
                    <a:lumMod val="60000"/>
                    <a:lumOff val="40000"/>
                  </a:schemeClr>
                </a:solidFill>
                <a:latin typeface="+mn-lt"/>
                <a:cs typeface="Arial" pitchFamily="34" charset="0"/>
              </a:rPr>
              <a:t>Jurisdiction of the Court: private complains  </a:t>
            </a:r>
            <a:endParaRPr lang="ru-RU" sz="4000" b="1" dirty="0">
              <a:solidFill>
                <a:schemeClr val="tx2">
                  <a:lumMod val="60000"/>
                  <a:lumOff val="40000"/>
                </a:schemeClr>
              </a:solidFill>
              <a:latin typeface="+mn-lt"/>
              <a:cs typeface="Arial" pitchFamily="34" charset="0"/>
            </a:endParaRPr>
          </a:p>
        </p:txBody>
      </p:sp>
      <p:sp>
        <p:nvSpPr>
          <p:cNvPr id="3" name="Содержимое 2"/>
          <p:cNvSpPr>
            <a:spLocks noGrp="1"/>
          </p:cNvSpPr>
          <p:nvPr>
            <p:ph idx="1"/>
          </p:nvPr>
        </p:nvSpPr>
        <p:spPr>
          <a:xfrm>
            <a:off x="323528" y="1864524"/>
            <a:ext cx="8136904" cy="3312368"/>
          </a:xfrm>
        </p:spPr>
        <p:txBody>
          <a:bodyPr>
            <a:noAutofit/>
          </a:bodyPr>
          <a:lstStyle/>
          <a:p>
            <a:pPr algn="just">
              <a:buClr>
                <a:schemeClr val="tx2">
                  <a:lumMod val="60000"/>
                  <a:lumOff val="40000"/>
                </a:schemeClr>
              </a:buClr>
              <a:buFont typeface="Wingdings" charset="2"/>
              <a:buChar char="§"/>
            </a:pPr>
            <a:r>
              <a:rPr lang="en-US" sz="1800" dirty="0">
                <a:solidFill>
                  <a:schemeClr val="tx2">
                    <a:lumMod val="75000"/>
                  </a:schemeClr>
                </a:solidFill>
              </a:rPr>
              <a:t>In case of the disputes of the subsidies, state aid in agriculture, special safeguard, antidumping and countervailing measures the Court </a:t>
            </a:r>
            <a:r>
              <a:rPr lang="en-US" sz="1800" dirty="0" smtClean="0">
                <a:solidFill>
                  <a:schemeClr val="tx2">
                    <a:lumMod val="75000"/>
                  </a:schemeClr>
                </a:solidFill>
              </a:rPr>
              <a:t>shall established a panel of 3 experts chosen from the roster presented by each member state   </a:t>
            </a:r>
            <a:endParaRPr lang="en-US" sz="1800" dirty="0">
              <a:solidFill>
                <a:schemeClr val="tx2">
                  <a:lumMod val="75000"/>
                </a:schemeClr>
              </a:solidFill>
            </a:endParaRPr>
          </a:p>
          <a:p>
            <a:pPr algn="just">
              <a:buClr>
                <a:schemeClr val="tx2">
                  <a:lumMod val="60000"/>
                  <a:lumOff val="40000"/>
                </a:schemeClr>
              </a:buClr>
              <a:buFont typeface="Wingdings" charset="2"/>
              <a:buChar char="§"/>
            </a:pPr>
            <a:r>
              <a:rPr lang="en-US" sz="1800" dirty="0" smtClean="0">
                <a:solidFill>
                  <a:schemeClr val="tx2">
                    <a:lumMod val="75000"/>
                  </a:schemeClr>
                </a:solidFill>
              </a:rPr>
              <a:t>The panel shall prepare a report with recommendations which shall be binding for the Court except the report on countervailing measures which shall be compulsory for the Court (!) </a:t>
            </a:r>
          </a:p>
          <a:p>
            <a:pPr algn="just">
              <a:buClr>
                <a:schemeClr val="tx2">
                  <a:lumMod val="60000"/>
                  <a:lumOff val="40000"/>
                </a:schemeClr>
              </a:buClr>
              <a:buFont typeface="Wingdings" charset="2"/>
              <a:buChar char="§"/>
            </a:pPr>
            <a:r>
              <a:rPr lang="en-US" sz="1800" dirty="0">
                <a:solidFill>
                  <a:schemeClr val="tx2">
                    <a:lumMod val="75000"/>
                  </a:schemeClr>
                </a:solidFill>
              </a:rPr>
              <a:t>in case of successful challenge of an act of </a:t>
            </a:r>
            <a:r>
              <a:rPr lang="en-US" sz="1800" dirty="0" smtClean="0">
                <a:solidFill>
                  <a:schemeClr val="tx2">
                    <a:lumMod val="75000"/>
                  </a:schemeClr>
                </a:solidFill>
              </a:rPr>
              <a:t>the Commission </a:t>
            </a:r>
            <a:r>
              <a:rPr lang="en-US" sz="1800" dirty="0">
                <a:solidFill>
                  <a:schemeClr val="tx2">
                    <a:lumMod val="75000"/>
                  </a:schemeClr>
                </a:solidFill>
              </a:rPr>
              <a:t>before the Court the effect of the judgment shall be </a:t>
            </a:r>
            <a:r>
              <a:rPr lang="en-US" sz="1800" dirty="0" smtClean="0">
                <a:solidFill>
                  <a:schemeClr val="tx2">
                    <a:lumMod val="75000"/>
                  </a:schemeClr>
                </a:solidFill>
              </a:rPr>
              <a:t>neither annulment  nor even suspension of </a:t>
            </a:r>
            <a:r>
              <a:rPr lang="en-US" sz="1800" dirty="0">
                <a:solidFill>
                  <a:schemeClr val="tx2">
                    <a:lumMod val="75000"/>
                  </a:schemeClr>
                </a:solidFill>
              </a:rPr>
              <a:t>such </a:t>
            </a:r>
            <a:r>
              <a:rPr lang="en-US" sz="1800" dirty="0" smtClean="0">
                <a:solidFill>
                  <a:schemeClr val="tx2">
                    <a:lumMod val="75000"/>
                  </a:schemeClr>
                </a:solidFill>
              </a:rPr>
              <a:t>act. The legal effect of the judgment is very </a:t>
            </a:r>
            <a:r>
              <a:rPr lang="en-US" sz="1800" dirty="0">
                <a:solidFill>
                  <a:schemeClr val="tx2">
                    <a:lumMod val="75000"/>
                  </a:schemeClr>
                </a:solidFill>
              </a:rPr>
              <a:t>v</a:t>
            </a:r>
            <a:r>
              <a:rPr lang="en-US" sz="1800" dirty="0" smtClean="0">
                <a:solidFill>
                  <a:schemeClr val="tx2">
                    <a:lumMod val="75000"/>
                  </a:schemeClr>
                </a:solidFill>
              </a:rPr>
              <a:t>ague -  the Commission shall make  relevant amendments to the act in </a:t>
            </a:r>
            <a:r>
              <a:rPr lang="en-US" sz="1800" dirty="0">
                <a:solidFill>
                  <a:schemeClr val="tx2">
                    <a:lumMod val="75000"/>
                  </a:schemeClr>
                </a:solidFill>
              </a:rPr>
              <a:t>order to bring it in </a:t>
            </a:r>
            <a:r>
              <a:rPr lang="en-US" sz="1800" dirty="0" smtClean="0">
                <a:solidFill>
                  <a:schemeClr val="tx2">
                    <a:lumMod val="75000"/>
                  </a:schemeClr>
                </a:solidFill>
              </a:rPr>
              <a:t>compliance with </a:t>
            </a:r>
            <a:r>
              <a:rPr lang="en-US" sz="1800" dirty="0">
                <a:solidFill>
                  <a:schemeClr val="tx2">
                    <a:lumMod val="75000"/>
                  </a:schemeClr>
                </a:solidFill>
              </a:rPr>
              <a:t>the judgment </a:t>
            </a:r>
            <a:r>
              <a:rPr lang="en-US" sz="1800" dirty="0" smtClean="0">
                <a:solidFill>
                  <a:schemeClr val="tx2">
                    <a:lumMod val="75000"/>
                  </a:schemeClr>
                </a:solidFill>
              </a:rPr>
              <a:t>within reasonable period of time but not exceeding 60 days .</a:t>
            </a:r>
          </a:p>
          <a:p>
            <a:pPr algn="just">
              <a:buClr>
                <a:schemeClr val="tx2">
                  <a:lumMod val="60000"/>
                  <a:lumOff val="40000"/>
                </a:schemeClr>
              </a:buClr>
              <a:buFont typeface="Wingdings" charset="2"/>
              <a:buChar char="§"/>
            </a:pPr>
            <a:r>
              <a:rPr lang="en-US" sz="1800" dirty="0" smtClean="0">
                <a:solidFill>
                  <a:schemeClr val="tx2">
                    <a:lumMod val="75000"/>
                  </a:schemeClr>
                </a:solidFill>
              </a:rPr>
              <a:t>The judgment could be appealed to the Appellate Chamber of the Court (from the judges not involved the hearings of the case at the first instance) </a:t>
            </a:r>
          </a:p>
          <a:p>
            <a:pPr algn="just">
              <a:buClr>
                <a:schemeClr val="tx2">
                  <a:lumMod val="60000"/>
                  <a:lumOff val="40000"/>
                </a:schemeClr>
              </a:buClr>
              <a:buFont typeface="Wingdings" charset="2"/>
              <a:buChar char="§"/>
            </a:pPr>
            <a:r>
              <a:rPr lang="en-US" sz="1800" dirty="0" smtClean="0">
                <a:solidFill>
                  <a:schemeClr val="tx2">
                    <a:lumMod val="75000"/>
                  </a:schemeClr>
                </a:solidFill>
              </a:rPr>
              <a:t>No</a:t>
            </a:r>
            <a:endParaRPr lang="en-US" sz="1800" dirty="0">
              <a:solidFill>
                <a:schemeClr val="tx2">
                  <a:lumMod val="75000"/>
                </a:schemeClr>
              </a:solidFill>
            </a:endParaRPr>
          </a:p>
          <a:p>
            <a:pPr algn="just">
              <a:buClr>
                <a:schemeClr val="tx2">
                  <a:lumMod val="60000"/>
                  <a:lumOff val="40000"/>
                </a:schemeClr>
              </a:buClr>
              <a:buFont typeface="Wingdings" charset="2"/>
              <a:buChar char="§"/>
            </a:pPr>
            <a:r>
              <a:rPr lang="en-US" sz="1800" dirty="0">
                <a:solidFill>
                  <a:schemeClr val="tx2">
                    <a:lumMod val="75000"/>
                  </a:schemeClr>
                </a:solidFill>
              </a:rPr>
              <a:t>	</a:t>
            </a:r>
            <a:endParaRPr lang="en-US" sz="1800" dirty="0" smtClean="0">
              <a:solidFill>
                <a:schemeClr val="tx2">
                  <a:lumMod val="75000"/>
                </a:schemeClr>
              </a:solidFill>
            </a:endParaRPr>
          </a:p>
        </p:txBody>
      </p:sp>
      <p:pic>
        <p:nvPicPr>
          <p:cNvPr id="8" name="Изображение 7" descr="mgu.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8641"/>
            <a:ext cx="1259632" cy="1229359"/>
          </a:xfrm>
          <a:prstGeom prst="rect">
            <a:avLst/>
          </a:prstGeom>
        </p:spPr>
      </p:pic>
      <p:sp>
        <p:nvSpPr>
          <p:cNvPr id="9" name="Прямоугольник 8"/>
          <p:cNvSpPr/>
          <p:nvPr/>
        </p:nvSpPr>
        <p:spPr>
          <a:xfrm>
            <a:off x="2196" y="6741368"/>
            <a:ext cx="9141804" cy="116632"/>
          </a:xfrm>
          <a:prstGeom prst="rect">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5" name="TextBox 4"/>
          <p:cNvSpPr txBox="1"/>
          <p:nvPr/>
        </p:nvSpPr>
        <p:spPr>
          <a:xfrm>
            <a:off x="8604448" y="6237312"/>
            <a:ext cx="418704" cy="369332"/>
          </a:xfrm>
          <a:prstGeom prst="rect">
            <a:avLst/>
          </a:prstGeom>
          <a:noFill/>
        </p:spPr>
        <p:txBody>
          <a:bodyPr wrap="none" rtlCol="0">
            <a:spAutoFit/>
          </a:bodyPr>
          <a:lstStyle/>
          <a:p>
            <a:r>
              <a:rPr lang="en-US" dirty="0" smtClean="0">
                <a:solidFill>
                  <a:srgbClr val="17375E"/>
                </a:solidFill>
              </a:rPr>
              <a:t>15</a:t>
            </a:r>
            <a:endParaRPr lang="ru-RU" dirty="0">
              <a:solidFill>
                <a:srgbClr val="17375E"/>
              </a:solidFill>
            </a:endParaRPr>
          </a:p>
        </p:txBody>
      </p:sp>
    </p:spTree>
    <p:extLst>
      <p:ext uri="{BB962C8B-B14F-4D97-AF65-F5344CB8AC3E}">
        <p14:creationId xmlns:p14="http://schemas.microsoft.com/office/powerpoint/2010/main" val="25887574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80920" cy="1008112"/>
          </a:xfrm>
        </p:spPr>
        <p:txBody>
          <a:bodyPr anchor="t">
            <a:normAutofit fontScale="90000"/>
          </a:bodyPr>
          <a:lstStyle/>
          <a:p>
            <a:pPr algn="l"/>
            <a:r>
              <a:rPr lang="en-US" sz="4000" b="1" dirty="0">
                <a:solidFill>
                  <a:schemeClr val="tx2">
                    <a:lumMod val="60000"/>
                    <a:lumOff val="40000"/>
                  </a:schemeClr>
                </a:solidFill>
                <a:latin typeface="+mn-lt"/>
                <a:cs typeface="Arial" pitchFamily="34" charset="0"/>
              </a:rPr>
              <a:t> </a:t>
            </a:r>
            <a:r>
              <a:rPr lang="en-US" sz="4000" b="1" dirty="0" smtClean="0">
                <a:solidFill>
                  <a:schemeClr val="tx2">
                    <a:lumMod val="60000"/>
                    <a:lumOff val="40000"/>
                  </a:schemeClr>
                </a:solidFill>
                <a:latin typeface="+mn-lt"/>
                <a:cs typeface="Arial" pitchFamily="34" charset="0"/>
              </a:rPr>
              <a:t>Jurisprudence of the Court of : private complains  </a:t>
            </a:r>
            <a:endParaRPr lang="ru-RU" sz="4000" b="1" dirty="0">
              <a:solidFill>
                <a:schemeClr val="tx2">
                  <a:lumMod val="60000"/>
                  <a:lumOff val="40000"/>
                </a:schemeClr>
              </a:solidFill>
              <a:latin typeface="+mn-lt"/>
              <a:cs typeface="Arial" pitchFamily="34" charset="0"/>
            </a:endParaRPr>
          </a:p>
        </p:txBody>
      </p:sp>
      <p:sp>
        <p:nvSpPr>
          <p:cNvPr id="3" name="Содержимое 2"/>
          <p:cNvSpPr>
            <a:spLocks noGrp="1"/>
          </p:cNvSpPr>
          <p:nvPr>
            <p:ph idx="1"/>
          </p:nvPr>
        </p:nvSpPr>
        <p:spPr>
          <a:xfrm>
            <a:off x="323528" y="1864524"/>
            <a:ext cx="8136904" cy="3312368"/>
          </a:xfrm>
        </p:spPr>
        <p:txBody>
          <a:bodyPr>
            <a:noAutofit/>
          </a:bodyPr>
          <a:lstStyle/>
          <a:p>
            <a:pPr algn="just">
              <a:buClr>
                <a:schemeClr val="tx2">
                  <a:lumMod val="60000"/>
                  <a:lumOff val="40000"/>
                </a:schemeClr>
              </a:buClr>
              <a:buFont typeface="Wingdings" charset="2"/>
              <a:buChar char="§"/>
            </a:pPr>
            <a:r>
              <a:rPr lang="en-US" sz="1800" dirty="0" smtClean="0">
                <a:solidFill>
                  <a:schemeClr val="tx2">
                    <a:lumMod val="75000"/>
                  </a:schemeClr>
                </a:solidFill>
              </a:rPr>
              <a:t>13 complains of the undertaking from different countries (</a:t>
            </a:r>
            <a:r>
              <a:rPr lang="en-US" sz="1800" dirty="0" err="1" smtClean="0">
                <a:solidFill>
                  <a:schemeClr val="tx2">
                    <a:lumMod val="75000"/>
                  </a:schemeClr>
                </a:solidFill>
              </a:rPr>
              <a:t>includinhg</a:t>
            </a:r>
            <a:r>
              <a:rPr lang="en-US" sz="1800" dirty="0" smtClean="0">
                <a:solidFill>
                  <a:schemeClr val="tx2">
                    <a:lumMod val="75000"/>
                  </a:schemeClr>
                </a:solidFill>
              </a:rPr>
              <a:t> non-member states - Ukraine, India Germany, </a:t>
            </a:r>
            <a:r>
              <a:rPr lang="en-US" sz="1800" dirty="0">
                <a:solidFill>
                  <a:schemeClr val="tx2">
                    <a:lumMod val="75000"/>
                  </a:schemeClr>
                </a:solidFill>
              </a:rPr>
              <a:t>C</a:t>
            </a:r>
            <a:r>
              <a:rPr lang="en-US" sz="1800" dirty="0" smtClean="0">
                <a:solidFill>
                  <a:schemeClr val="tx2">
                    <a:lumMod val="75000"/>
                  </a:schemeClr>
                </a:solidFill>
              </a:rPr>
              <a:t>hina) </a:t>
            </a:r>
          </a:p>
          <a:p>
            <a:pPr algn="just">
              <a:buClr>
                <a:schemeClr val="tx2">
                  <a:lumMod val="60000"/>
                  <a:lumOff val="40000"/>
                </a:schemeClr>
              </a:buClr>
              <a:buFont typeface="Wingdings" charset="2"/>
              <a:buChar char="§"/>
            </a:pPr>
            <a:r>
              <a:rPr lang="en-US" sz="1800" dirty="0" smtClean="0">
                <a:solidFill>
                  <a:schemeClr val="tx2">
                    <a:lumMod val="75000"/>
                  </a:schemeClr>
                </a:solidFill>
              </a:rPr>
              <a:t>One scandalous preliminary ruling  in 2013 </a:t>
            </a:r>
          </a:p>
          <a:p>
            <a:pPr algn="just">
              <a:buClr>
                <a:schemeClr val="tx2">
                  <a:lumMod val="60000"/>
                  <a:lumOff val="40000"/>
                </a:schemeClr>
              </a:buClr>
              <a:buFont typeface="Wingdings" charset="2"/>
              <a:buChar char="§"/>
            </a:pPr>
            <a:r>
              <a:rPr lang="en-US" sz="1800" dirty="0" smtClean="0">
                <a:solidFill>
                  <a:schemeClr val="tx2">
                    <a:lumMod val="75000"/>
                  </a:schemeClr>
                </a:solidFill>
              </a:rPr>
              <a:t>4 complains fro  physical persons – refusals </a:t>
            </a:r>
          </a:p>
          <a:p>
            <a:pPr algn="just">
              <a:buClr>
                <a:schemeClr val="tx2">
                  <a:lumMod val="60000"/>
                  <a:lumOff val="40000"/>
                </a:schemeClr>
              </a:buClr>
              <a:buFont typeface="Wingdings" charset="2"/>
              <a:buChar char="§"/>
            </a:pPr>
            <a:r>
              <a:rPr lang="en-US" sz="1800" dirty="0" smtClean="0">
                <a:solidFill>
                  <a:schemeClr val="tx2">
                    <a:lumMod val="75000"/>
                  </a:schemeClr>
                </a:solidFill>
              </a:rPr>
              <a:t>Application of WTO rules – affirmative indications </a:t>
            </a:r>
          </a:p>
          <a:p>
            <a:pPr algn="just">
              <a:buClr>
                <a:schemeClr val="tx2">
                  <a:lumMod val="60000"/>
                  <a:lumOff val="40000"/>
                </a:schemeClr>
              </a:buClr>
              <a:buFont typeface="Wingdings" charset="2"/>
              <a:buChar char="§"/>
            </a:pPr>
            <a:r>
              <a:rPr lang="en-US" sz="1800" dirty="0" smtClean="0">
                <a:solidFill>
                  <a:schemeClr val="tx2">
                    <a:lumMod val="75000"/>
                  </a:schemeClr>
                </a:solidFill>
              </a:rPr>
              <a:t>Overlapping jurisdiction of the Court and DSB WTO ( Volkswagen case – antidumping duties for imported LCV) </a:t>
            </a:r>
          </a:p>
          <a:p>
            <a:pPr algn="just">
              <a:buClr>
                <a:schemeClr val="tx2">
                  <a:lumMod val="60000"/>
                  <a:lumOff val="40000"/>
                </a:schemeClr>
              </a:buClr>
              <a:buFont typeface="Wingdings" charset="2"/>
              <a:buChar char="§"/>
            </a:pPr>
            <a:r>
              <a:rPr lang="en-US" sz="1800" dirty="0" smtClean="0">
                <a:solidFill>
                  <a:schemeClr val="tx2">
                    <a:lumMod val="75000"/>
                  </a:schemeClr>
                </a:solidFill>
              </a:rPr>
              <a:t>Legal complexity – duties were imposed by the Commission</a:t>
            </a:r>
          </a:p>
          <a:p>
            <a:pPr algn="just">
              <a:buClr>
                <a:schemeClr val="tx2">
                  <a:lumMod val="60000"/>
                  <a:lumOff val="40000"/>
                </a:schemeClr>
              </a:buClr>
              <a:buFont typeface="Wingdings" charset="2"/>
              <a:buChar char="§"/>
            </a:pPr>
            <a:r>
              <a:rPr lang="en-US" sz="1800" dirty="0" smtClean="0">
                <a:solidFill>
                  <a:schemeClr val="tx2">
                    <a:lumMod val="75000"/>
                  </a:schemeClr>
                </a:solidFill>
              </a:rPr>
              <a:t>But in WTO claim has been submitted against Russia </a:t>
            </a:r>
          </a:p>
          <a:p>
            <a:pPr algn="just">
              <a:buClr>
                <a:schemeClr val="tx2">
                  <a:lumMod val="60000"/>
                  <a:lumOff val="40000"/>
                </a:schemeClr>
              </a:buClr>
              <a:buFont typeface="Wingdings" charset="2"/>
              <a:buChar char="§"/>
            </a:pPr>
            <a:r>
              <a:rPr lang="en-US" sz="1800" dirty="0" smtClean="0">
                <a:solidFill>
                  <a:schemeClr val="tx2">
                    <a:lumMod val="75000"/>
                  </a:schemeClr>
                </a:solidFill>
              </a:rPr>
              <a:t>Questions of </a:t>
            </a:r>
            <a:r>
              <a:rPr lang="en-US" sz="1800" dirty="0">
                <a:solidFill>
                  <a:schemeClr val="tx2">
                    <a:lumMod val="75000"/>
                  </a:schemeClr>
                </a:solidFill>
              </a:rPr>
              <a:t>t</a:t>
            </a:r>
            <a:r>
              <a:rPr lang="en-US" sz="1800" dirty="0" smtClean="0">
                <a:solidFill>
                  <a:schemeClr val="tx2">
                    <a:lumMod val="75000"/>
                  </a:schemeClr>
                </a:solidFill>
              </a:rPr>
              <a:t>he liability of the member state for the acts of the Union (the  Community)  </a:t>
            </a:r>
            <a:endParaRPr lang="en-US" sz="1800" dirty="0">
              <a:solidFill>
                <a:schemeClr val="tx2">
                  <a:lumMod val="75000"/>
                </a:schemeClr>
              </a:solidFill>
            </a:endParaRPr>
          </a:p>
          <a:p>
            <a:pPr algn="just">
              <a:buClr>
                <a:schemeClr val="tx2">
                  <a:lumMod val="60000"/>
                  <a:lumOff val="40000"/>
                </a:schemeClr>
              </a:buClr>
              <a:buFont typeface="Wingdings" charset="2"/>
              <a:buChar char="§"/>
            </a:pPr>
            <a:r>
              <a:rPr lang="en-US" sz="1800" dirty="0" smtClean="0">
                <a:solidFill>
                  <a:schemeClr val="tx2">
                    <a:lumMod val="75000"/>
                  </a:schemeClr>
                </a:solidFill>
              </a:rPr>
              <a:t>Questions of WTO </a:t>
            </a:r>
            <a:r>
              <a:rPr lang="en-US" sz="1800" dirty="0">
                <a:solidFill>
                  <a:schemeClr val="tx2">
                    <a:lumMod val="75000"/>
                  </a:schemeClr>
                </a:solidFill>
              </a:rPr>
              <a:t>s</a:t>
            </a:r>
            <a:r>
              <a:rPr lang="en-US" sz="1800" dirty="0" smtClean="0">
                <a:solidFill>
                  <a:schemeClr val="tx2">
                    <a:lumMod val="75000"/>
                  </a:schemeClr>
                </a:solidFill>
              </a:rPr>
              <a:t>anctions for the failure to implement the decision of the DSB     </a:t>
            </a:r>
            <a:r>
              <a:rPr lang="en-US" sz="1800" dirty="0">
                <a:solidFill>
                  <a:schemeClr val="tx2">
                    <a:lumMod val="75000"/>
                  </a:schemeClr>
                </a:solidFill>
              </a:rPr>
              <a:t>	</a:t>
            </a:r>
            <a:endParaRPr lang="en-US" sz="1800" dirty="0" smtClean="0">
              <a:solidFill>
                <a:schemeClr val="tx2">
                  <a:lumMod val="75000"/>
                </a:schemeClr>
              </a:solidFill>
            </a:endParaRPr>
          </a:p>
        </p:txBody>
      </p:sp>
      <p:pic>
        <p:nvPicPr>
          <p:cNvPr id="8" name="Изображение 7" descr="mgu.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8641"/>
            <a:ext cx="1259632" cy="1229359"/>
          </a:xfrm>
          <a:prstGeom prst="rect">
            <a:avLst/>
          </a:prstGeom>
        </p:spPr>
      </p:pic>
      <p:sp>
        <p:nvSpPr>
          <p:cNvPr id="9" name="Прямоугольник 8"/>
          <p:cNvSpPr/>
          <p:nvPr/>
        </p:nvSpPr>
        <p:spPr>
          <a:xfrm>
            <a:off x="2196" y="6741368"/>
            <a:ext cx="9141804" cy="116632"/>
          </a:xfrm>
          <a:prstGeom prst="rect">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5" name="TextBox 4"/>
          <p:cNvSpPr txBox="1"/>
          <p:nvPr/>
        </p:nvSpPr>
        <p:spPr>
          <a:xfrm>
            <a:off x="8604448" y="6237312"/>
            <a:ext cx="418704" cy="369332"/>
          </a:xfrm>
          <a:prstGeom prst="rect">
            <a:avLst/>
          </a:prstGeom>
          <a:noFill/>
        </p:spPr>
        <p:txBody>
          <a:bodyPr wrap="none" rtlCol="0">
            <a:spAutoFit/>
          </a:bodyPr>
          <a:lstStyle/>
          <a:p>
            <a:r>
              <a:rPr lang="en-US" dirty="0" smtClean="0">
                <a:solidFill>
                  <a:srgbClr val="17375E"/>
                </a:solidFill>
              </a:rPr>
              <a:t>16</a:t>
            </a:r>
            <a:endParaRPr lang="ru-RU" dirty="0">
              <a:solidFill>
                <a:srgbClr val="17375E"/>
              </a:solidFill>
            </a:endParaRPr>
          </a:p>
        </p:txBody>
      </p:sp>
    </p:spTree>
    <p:extLst>
      <p:ext uri="{BB962C8B-B14F-4D97-AF65-F5344CB8AC3E}">
        <p14:creationId xmlns:p14="http://schemas.microsoft.com/office/powerpoint/2010/main" val="2844931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80920" cy="1008112"/>
          </a:xfrm>
        </p:spPr>
        <p:txBody>
          <a:bodyPr anchor="t">
            <a:normAutofit/>
          </a:bodyPr>
          <a:lstStyle/>
          <a:p>
            <a:pPr algn="l"/>
            <a:r>
              <a:rPr lang="en-US" sz="4000" b="1" dirty="0">
                <a:solidFill>
                  <a:schemeClr val="tx2">
                    <a:lumMod val="60000"/>
                    <a:lumOff val="40000"/>
                  </a:schemeClr>
                </a:solidFill>
                <a:latin typeface="+mn-lt"/>
                <a:cs typeface="Arial" pitchFamily="34" charset="0"/>
              </a:rPr>
              <a:t> </a:t>
            </a:r>
            <a:r>
              <a:rPr lang="en-US" sz="4000" b="1" dirty="0" smtClean="0">
                <a:solidFill>
                  <a:schemeClr val="tx2">
                    <a:lumMod val="60000"/>
                    <a:lumOff val="40000"/>
                  </a:schemeClr>
                </a:solidFill>
                <a:latin typeface="+mn-lt"/>
                <a:cs typeface="Arial" pitchFamily="34" charset="0"/>
              </a:rPr>
              <a:t>Conclusions  </a:t>
            </a:r>
            <a:endParaRPr lang="ru-RU" sz="4000" b="1" dirty="0">
              <a:solidFill>
                <a:schemeClr val="tx2">
                  <a:lumMod val="60000"/>
                  <a:lumOff val="40000"/>
                </a:schemeClr>
              </a:solidFill>
              <a:latin typeface="+mn-lt"/>
              <a:cs typeface="Arial" pitchFamily="34" charset="0"/>
            </a:endParaRPr>
          </a:p>
        </p:txBody>
      </p:sp>
      <p:sp>
        <p:nvSpPr>
          <p:cNvPr id="3" name="Содержимое 2"/>
          <p:cNvSpPr>
            <a:spLocks noGrp="1"/>
          </p:cNvSpPr>
          <p:nvPr>
            <p:ph idx="1"/>
          </p:nvPr>
        </p:nvSpPr>
        <p:spPr>
          <a:xfrm>
            <a:off x="323528" y="1864524"/>
            <a:ext cx="8136904" cy="3312368"/>
          </a:xfrm>
        </p:spPr>
        <p:txBody>
          <a:bodyPr>
            <a:noAutofit/>
          </a:bodyPr>
          <a:lstStyle/>
          <a:p>
            <a:pPr algn="just">
              <a:buClr>
                <a:schemeClr val="tx2">
                  <a:lumMod val="60000"/>
                  <a:lumOff val="40000"/>
                </a:schemeClr>
              </a:buClr>
              <a:buFont typeface="Wingdings" charset="2"/>
              <a:buChar char="§"/>
            </a:pPr>
            <a:r>
              <a:rPr lang="en-US" sz="1800" dirty="0" smtClean="0">
                <a:solidFill>
                  <a:schemeClr val="tx2">
                    <a:lumMod val="75000"/>
                  </a:schemeClr>
                </a:solidFill>
              </a:rPr>
              <a:t>The EU and the Eurasian Community ( Union) as competing projects </a:t>
            </a:r>
          </a:p>
          <a:p>
            <a:pPr algn="just">
              <a:buClr>
                <a:schemeClr val="tx2">
                  <a:lumMod val="60000"/>
                  <a:lumOff val="40000"/>
                </a:schemeClr>
              </a:buClr>
              <a:buFont typeface="Wingdings" charset="2"/>
              <a:buChar char="§"/>
            </a:pPr>
            <a:r>
              <a:rPr lang="en-US" sz="1800" dirty="0" smtClean="0">
                <a:solidFill>
                  <a:schemeClr val="tx2">
                    <a:lumMod val="75000"/>
                  </a:schemeClr>
                </a:solidFill>
              </a:rPr>
              <a:t>Instead of military or political pressure (soft power) the Union suggests a normative competition or even rivalry  with the EU </a:t>
            </a:r>
          </a:p>
          <a:p>
            <a:pPr algn="just">
              <a:buClr>
                <a:schemeClr val="tx2">
                  <a:lumMod val="60000"/>
                  <a:lumOff val="40000"/>
                </a:schemeClr>
              </a:buClr>
              <a:buFont typeface="Wingdings" charset="2"/>
              <a:buChar char="§"/>
            </a:pPr>
            <a:r>
              <a:rPr lang="en-US" sz="1800" dirty="0" smtClean="0">
                <a:solidFill>
                  <a:schemeClr val="tx2">
                    <a:lumMod val="75000"/>
                  </a:schemeClr>
                </a:solidFill>
              </a:rPr>
              <a:t>Russia  decided to submit itself to the consensus-based decision-making  - really crucial concession  </a:t>
            </a:r>
          </a:p>
          <a:p>
            <a:pPr algn="just">
              <a:buClr>
                <a:schemeClr val="tx2">
                  <a:lumMod val="60000"/>
                  <a:lumOff val="40000"/>
                </a:schemeClr>
              </a:buClr>
              <a:buFont typeface="Wingdings" charset="2"/>
              <a:buChar char="§"/>
            </a:pPr>
            <a:r>
              <a:rPr lang="en-US" sz="1800" dirty="0" smtClean="0">
                <a:solidFill>
                  <a:schemeClr val="tx2">
                    <a:lumMod val="75000"/>
                  </a:schemeClr>
                </a:solidFill>
              </a:rPr>
              <a:t>Establishment of the Union – a big step forward </a:t>
            </a:r>
            <a:r>
              <a:rPr lang="en-US" sz="1800" dirty="0">
                <a:solidFill>
                  <a:schemeClr val="tx2">
                    <a:lumMod val="75000"/>
                  </a:schemeClr>
                </a:solidFill>
              </a:rPr>
              <a:t>m</a:t>
            </a:r>
            <a:r>
              <a:rPr lang="en-US" sz="1800" dirty="0" smtClean="0">
                <a:solidFill>
                  <a:schemeClr val="tx2">
                    <a:lumMod val="75000"/>
                  </a:schemeClr>
                </a:solidFill>
              </a:rPr>
              <a:t>ade in exchange of a significant  compromise reflected in the different provisions of the Treaty and in the changes of the competences of the supranational institutions like the Commission and the Court</a:t>
            </a:r>
          </a:p>
          <a:p>
            <a:pPr algn="just">
              <a:buClr>
                <a:schemeClr val="tx2">
                  <a:lumMod val="60000"/>
                  <a:lumOff val="40000"/>
                </a:schemeClr>
              </a:buClr>
              <a:buFont typeface="Wingdings" charset="2"/>
              <a:buChar char="§"/>
            </a:pPr>
            <a:r>
              <a:rPr lang="en-US" sz="1800" dirty="0" smtClean="0">
                <a:solidFill>
                  <a:schemeClr val="tx2">
                    <a:lumMod val="75000"/>
                  </a:schemeClr>
                </a:solidFill>
              </a:rPr>
              <a:t>Enlargements perspectives – the road map for Kirgizstan </a:t>
            </a:r>
          </a:p>
          <a:p>
            <a:pPr algn="just">
              <a:buClr>
                <a:schemeClr val="tx2">
                  <a:lumMod val="60000"/>
                  <a:lumOff val="40000"/>
                </a:schemeClr>
              </a:buClr>
              <a:buFont typeface="Wingdings" charset="2"/>
              <a:buChar char="§"/>
            </a:pPr>
            <a:r>
              <a:rPr lang="en-US" sz="1800" dirty="0">
                <a:solidFill>
                  <a:schemeClr val="tx2">
                    <a:lumMod val="75000"/>
                  </a:schemeClr>
                </a:solidFill>
              </a:rPr>
              <a:t>	</a:t>
            </a:r>
            <a:endParaRPr lang="en-US" sz="1800" dirty="0" smtClean="0">
              <a:solidFill>
                <a:schemeClr val="tx2">
                  <a:lumMod val="75000"/>
                </a:schemeClr>
              </a:solidFill>
            </a:endParaRPr>
          </a:p>
        </p:txBody>
      </p:sp>
      <p:pic>
        <p:nvPicPr>
          <p:cNvPr id="8" name="Изображение 7" descr="mgu.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8641"/>
            <a:ext cx="1259632" cy="1229359"/>
          </a:xfrm>
          <a:prstGeom prst="rect">
            <a:avLst/>
          </a:prstGeom>
        </p:spPr>
      </p:pic>
      <p:sp>
        <p:nvSpPr>
          <p:cNvPr id="9" name="Прямоугольник 8"/>
          <p:cNvSpPr/>
          <p:nvPr/>
        </p:nvSpPr>
        <p:spPr>
          <a:xfrm>
            <a:off x="2196" y="6741368"/>
            <a:ext cx="9141804" cy="116632"/>
          </a:xfrm>
          <a:prstGeom prst="rect">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5" name="TextBox 4"/>
          <p:cNvSpPr txBox="1"/>
          <p:nvPr/>
        </p:nvSpPr>
        <p:spPr>
          <a:xfrm>
            <a:off x="8604448" y="6237312"/>
            <a:ext cx="418704" cy="369332"/>
          </a:xfrm>
          <a:prstGeom prst="rect">
            <a:avLst/>
          </a:prstGeom>
          <a:noFill/>
        </p:spPr>
        <p:txBody>
          <a:bodyPr wrap="none" rtlCol="0">
            <a:spAutoFit/>
          </a:bodyPr>
          <a:lstStyle/>
          <a:p>
            <a:r>
              <a:rPr lang="en-US" dirty="0" smtClean="0">
                <a:solidFill>
                  <a:srgbClr val="17375E"/>
                </a:solidFill>
              </a:rPr>
              <a:t>17</a:t>
            </a:r>
            <a:endParaRPr lang="ru-RU" dirty="0">
              <a:solidFill>
                <a:srgbClr val="17375E"/>
              </a:solidFill>
            </a:endParaRPr>
          </a:p>
        </p:txBody>
      </p:sp>
    </p:spTree>
    <p:extLst>
      <p:ext uri="{BB962C8B-B14F-4D97-AF65-F5344CB8AC3E}">
        <p14:creationId xmlns:p14="http://schemas.microsoft.com/office/powerpoint/2010/main" val="845322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3383588" y="2708920"/>
            <a:ext cx="1008112" cy="15121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4" name="Изображение 3" descr="mgu.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52" y="2695146"/>
            <a:ext cx="4293420" cy="4190237"/>
          </a:xfrm>
          <a:prstGeom prst="rect">
            <a:avLst/>
          </a:prstGeom>
        </p:spPr>
      </p:pic>
      <p:sp>
        <p:nvSpPr>
          <p:cNvPr id="2" name="Заголовок 1"/>
          <p:cNvSpPr>
            <a:spLocks noGrp="1"/>
          </p:cNvSpPr>
          <p:nvPr>
            <p:ph type="ctrTitle"/>
          </p:nvPr>
        </p:nvSpPr>
        <p:spPr>
          <a:xfrm>
            <a:off x="3781524" y="1484784"/>
            <a:ext cx="4966940" cy="2162671"/>
          </a:xfrm>
          <a:ln>
            <a:noFill/>
          </a:ln>
        </p:spPr>
        <p:txBody>
          <a:bodyPr>
            <a:noAutofit/>
          </a:bodyPr>
          <a:lstStyle/>
          <a:p>
            <a:pPr algn="l"/>
            <a:r>
              <a:rPr lang="en-US" sz="4000" b="1" dirty="0" smtClean="0">
                <a:solidFill>
                  <a:schemeClr val="tx2">
                    <a:lumMod val="75000"/>
                  </a:schemeClr>
                </a:solidFill>
              </a:rPr>
              <a:t>Thank You for Your  attention!</a:t>
            </a:r>
            <a:endParaRPr lang="ru-RU" sz="4000" dirty="0">
              <a:solidFill>
                <a:schemeClr val="tx2">
                  <a:lumMod val="75000"/>
                </a:schemeClr>
              </a:solidFill>
            </a:endParaRPr>
          </a:p>
        </p:txBody>
      </p:sp>
      <p:sp>
        <p:nvSpPr>
          <p:cNvPr id="6" name="Прямоугольник 5"/>
          <p:cNvSpPr/>
          <p:nvPr/>
        </p:nvSpPr>
        <p:spPr>
          <a:xfrm>
            <a:off x="4283968" y="6741368"/>
            <a:ext cx="4860032" cy="116632"/>
          </a:xfrm>
          <a:prstGeom prst="rect">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706386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80920" cy="1008112"/>
          </a:xfrm>
        </p:spPr>
        <p:txBody>
          <a:bodyPr anchor="t">
            <a:normAutofit/>
          </a:bodyPr>
          <a:lstStyle/>
          <a:p>
            <a:pPr algn="l"/>
            <a:r>
              <a:rPr lang="en-US" sz="4000" b="1" dirty="0" smtClean="0">
                <a:solidFill>
                  <a:schemeClr val="tx2">
                    <a:lumMod val="60000"/>
                    <a:lumOff val="40000"/>
                  </a:schemeClr>
                </a:solidFill>
                <a:latin typeface="+mn-lt"/>
                <a:cs typeface="Arial" pitchFamily="34" charset="0"/>
              </a:rPr>
              <a:t>Customs Unions in the world </a:t>
            </a:r>
            <a:endParaRPr lang="ru-RU" sz="4000" b="1" dirty="0">
              <a:solidFill>
                <a:schemeClr val="tx2">
                  <a:lumMod val="60000"/>
                  <a:lumOff val="40000"/>
                </a:schemeClr>
              </a:solidFill>
              <a:latin typeface="+mn-lt"/>
              <a:cs typeface="Arial" pitchFamily="34" charset="0"/>
            </a:endParaRPr>
          </a:p>
        </p:txBody>
      </p:sp>
      <p:sp>
        <p:nvSpPr>
          <p:cNvPr id="3" name="Содержимое 2"/>
          <p:cNvSpPr>
            <a:spLocks noGrp="1"/>
          </p:cNvSpPr>
          <p:nvPr>
            <p:ph idx="1"/>
          </p:nvPr>
        </p:nvSpPr>
        <p:spPr>
          <a:xfrm>
            <a:off x="467544" y="1700808"/>
            <a:ext cx="8136904" cy="3312368"/>
          </a:xfrm>
        </p:spPr>
        <p:txBody>
          <a:bodyPr>
            <a:noAutofit/>
          </a:bodyPr>
          <a:lstStyle/>
          <a:p>
            <a:pPr algn="just">
              <a:buClr>
                <a:schemeClr val="tx2">
                  <a:lumMod val="60000"/>
                  <a:lumOff val="40000"/>
                </a:schemeClr>
              </a:buClr>
              <a:buFont typeface="Wingdings" charset="2"/>
              <a:buChar char="§"/>
            </a:pPr>
            <a:r>
              <a:rPr lang="en-US" sz="1800" dirty="0" smtClean="0">
                <a:solidFill>
                  <a:schemeClr val="tx2">
                    <a:lumMod val="75000"/>
                  </a:schemeClr>
                </a:solidFill>
              </a:rPr>
              <a:t>The European Union and the Eurasian Customs Union – only two fully fledged customs unions in the world</a:t>
            </a:r>
            <a:r>
              <a:rPr lang="ru-RU" sz="1800" dirty="0" smtClean="0">
                <a:solidFill>
                  <a:schemeClr val="tx2">
                    <a:lumMod val="75000"/>
                  </a:schemeClr>
                </a:solidFill>
              </a:rPr>
              <a:t>.  </a:t>
            </a:r>
            <a:endParaRPr lang="ru-RU" sz="1800" dirty="0">
              <a:solidFill>
                <a:schemeClr val="tx2">
                  <a:lumMod val="75000"/>
                </a:schemeClr>
              </a:solidFill>
            </a:endParaRPr>
          </a:p>
          <a:p>
            <a:pPr algn="just">
              <a:buClr>
                <a:schemeClr val="tx2">
                  <a:lumMod val="60000"/>
                  <a:lumOff val="40000"/>
                </a:schemeClr>
              </a:buClr>
              <a:buFont typeface="Wingdings" charset="2"/>
              <a:buChar char="§"/>
            </a:pPr>
            <a:r>
              <a:rPr lang="en-US" sz="1800" dirty="0" smtClean="0">
                <a:solidFill>
                  <a:schemeClr val="tx2">
                    <a:lumMod val="75000"/>
                  </a:schemeClr>
                </a:solidFill>
              </a:rPr>
              <a:t>Different features of the customs unions in compassion with free trade agreements </a:t>
            </a:r>
            <a:r>
              <a:rPr lang="ru-RU" sz="1800" dirty="0" smtClean="0">
                <a:solidFill>
                  <a:schemeClr val="tx2">
                    <a:lumMod val="75000"/>
                  </a:schemeClr>
                </a:solidFill>
              </a:rPr>
              <a:t>:</a:t>
            </a:r>
            <a:endParaRPr lang="ru-RU" sz="1800" dirty="0">
              <a:solidFill>
                <a:schemeClr val="tx2">
                  <a:lumMod val="75000"/>
                </a:schemeClr>
              </a:solidFill>
            </a:endParaRPr>
          </a:p>
          <a:p>
            <a:pPr algn="just">
              <a:buClr>
                <a:schemeClr val="tx2">
                  <a:lumMod val="60000"/>
                  <a:lumOff val="40000"/>
                </a:schemeClr>
              </a:buClr>
              <a:buFont typeface="Wingdings" charset="2"/>
              <a:buChar char="§"/>
            </a:pPr>
            <a:r>
              <a:rPr lang="ru-RU" sz="1800" dirty="0">
                <a:solidFill>
                  <a:schemeClr val="tx2">
                    <a:lumMod val="75000"/>
                  </a:schemeClr>
                </a:solidFill>
              </a:rPr>
              <a:t>- </a:t>
            </a:r>
            <a:r>
              <a:rPr lang="en-US" sz="1800" dirty="0" smtClean="0">
                <a:solidFill>
                  <a:schemeClr val="tx2">
                    <a:lumMod val="75000"/>
                  </a:schemeClr>
                </a:solidFill>
              </a:rPr>
              <a:t>common customs tariffs for goods from third countries </a:t>
            </a:r>
            <a:endParaRPr lang="ru-RU" sz="1800" dirty="0">
              <a:solidFill>
                <a:schemeClr val="tx2">
                  <a:lumMod val="75000"/>
                </a:schemeClr>
              </a:solidFill>
            </a:endParaRPr>
          </a:p>
          <a:p>
            <a:pPr algn="just">
              <a:buClr>
                <a:schemeClr val="tx2">
                  <a:lumMod val="60000"/>
                  <a:lumOff val="40000"/>
                </a:schemeClr>
              </a:buClr>
              <a:buFont typeface="Wingdings" charset="2"/>
              <a:buChar char="§"/>
            </a:pPr>
            <a:r>
              <a:rPr lang="ru-RU" sz="1800" dirty="0">
                <a:solidFill>
                  <a:schemeClr val="tx2">
                    <a:lumMod val="75000"/>
                  </a:schemeClr>
                </a:solidFill>
              </a:rPr>
              <a:t>- </a:t>
            </a:r>
            <a:r>
              <a:rPr lang="en-US" sz="1800" dirty="0" smtClean="0">
                <a:solidFill>
                  <a:schemeClr val="tx2">
                    <a:lumMod val="75000"/>
                  </a:schemeClr>
                </a:solidFill>
              </a:rPr>
              <a:t>existence of the supranational institution regulating and implementing common trade and tariff policy </a:t>
            </a:r>
            <a:r>
              <a:rPr lang="ru-RU" sz="1800" dirty="0" smtClean="0">
                <a:solidFill>
                  <a:schemeClr val="tx2">
                    <a:lumMod val="75000"/>
                  </a:schemeClr>
                </a:solidFill>
              </a:rPr>
              <a:t>(</a:t>
            </a:r>
            <a:r>
              <a:rPr lang="en-US" sz="1800" dirty="0" smtClean="0">
                <a:solidFill>
                  <a:schemeClr val="tx2">
                    <a:lumMod val="75000"/>
                  </a:schemeClr>
                </a:solidFill>
              </a:rPr>
              <a:t> EU Commission and </a:t>
            </a:r>
            <a:r>
              <a:rPr lang="ru-RU" sz="1800" dirty="0" smtClean="0">
                <a:solidFill>
                  <a:schemeClr val="tx2">
                    <a:lumMod val="75000"/>
                  </a:schemeClr>
                </a:solidFill>
              </a:rPr>
              <a:t>и </a:t>
            </a:r>
            <a:r>
              <a:rPr lang="en-US" sz="1800" dirty="0" smtClean="0">
                <a:solidFill>
                  <a:schemeClr val="tx2">
                    <a:lumMod val="75000"/>
                  </a:schemeClr>
                </a:solidFill>
              </a:rPr>
              <a:t>the Eurasian Economic  Commission) whose decisions shall be binding and directly applicable within territory of the member states of the union. </a:t>
            </a:r>
          </a:p>
          <a:p>
            <a:pPr algn="just">
              <a:buClr>
                <a:schemeClr val="tx2">
                  <a:lumMod val="60000"/>
                  <a:lumOff val="40000"/>
                </a:schemeClr>
              </a:buClr>
              <a:buFont typeface="Wingdings" charset="2"/>
              <a:buChar char="§"/>
            </a:pPr>
            <a:r>
              <a:rPr lang="ru-RU" sz="1800" dirty="0" smtClean="0">
                <a:solidFill>
                  <a:schemeClr val="tx2">
                    <a:lumMod val="75000"/>
                  </a:schemeClr>
                </a:solidFill>
              </a:rPr>
              <a:t>- </a:t>
            </a:r>
            <a:r>
              <a:rPr lang="en-US" sz="1800" dirty="0" smtClean="0">
                <a:solidFill>
                  <a:schemeClr val="tx2">
                    <a:lumMod val="75000"/>
                  </a:schemeClr>
                </a:solidFill>
              </a:rPr>
              <a:t>judicial supervision over the decisions of the Commission thought a specially established court with compulsory jurisdiction and direct assess of private complainants (Court of Justice of the EU and Court of the Eurasian Union)   </a:t>
            </a:r>
            <a:endParaRPr lang="ru-RU" sz="1800" dirty="0">
              <a:solidFill>
                <a:schemeClr val="tx2">
                  <a:lumMod val="75000"/>
                </a:schemeClr>
              </a:solidFill>
            </a:endParaRPr>
          </a:p>
        </p:txBody>
      </p:sp>
      <p:pic>
        <p:nvPicPr>
          <p:cNvPr id="8" name="Изображение 7" descr="mgu.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8641"/>
            <a:ext cx="1259632" cy="1229359"/>
          </a:xfrm>
          <a:prstGeom prst="rect">
            <a:avLst/>
          </a:prstGeom>
        </p:spPr>
      </p:pic>
      <p:sp>
        <p:nvSpPr>
          <p:cNvPr id="9" name="Прямоугольник 8"/>
          <p:cNvSpPr/>
          <p:nvPr/>
        </p:nvSpPr>
        <p:spPr>
          <a:xfrm>
            <a:off x="2196" y="6741368"/>
            <a:ext cx="9141804" cy="116632"/>
          </a:xfrm>
          <a:prstGeom prst="rect">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5" name="TextBox 4"/>
          <p:cNvSpPr txBox="1"/>
          <p:nvPr/>
        </p:nvSpPr>
        <p:spPr>
          <a:xfrm>
            <a:off x="8604448" y="6237312"/>
            <a:ext cx="301686" cy="369332"/>
          </a:xfrm>
          <a:prstGeom prst="rect">
            <a:avLst/>
          </a:prstGeom>
          <a:noFill/>
        </p:spPr>
        <p:txBody>
          <a:bodyPr wrap="none" rtlCol="0">
            <a:spAutoFit/>
          </a:bodyPr>
          <a:lstStyle/>
          <a:p>
            <a:r>
              <a:rPr lang="en-US" dirty="0" smtClean="0">
                <a:solidFill>
                  <a:srgbClr val="17375E"/>
                </a:solidFill>
              </a:rPr>
              <a:t>2</a:t>
            </a:r>
            <a:endParaRPr lang="ru-RU" dirty="0">
              <a:solidFill>
                <a:srgbClr val="17375E"/>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80920" cy="1008112"/>
          </a:xfrm>
        </p:spPr>
        <p:txBody>
          <a:bodyPr anchor="t">
            <a:normAutofit/>
          </a:bodyPr>
          <a:lstStyle/>
          <a:p>
            <a:pPr algn="l"/>
            <a:r>
              <a:rPr lang="en-US" sz="4000" b="1" dirty="0" smtClean="0">
                <a:solidFill>
                  <a:schemeClr val="tx2">
                    <a:lumMod val="60000"/>
                    <a:lumOff val="40000"/>
                  </a:schemeClr>
                </a:solidFill>
                <a:latin typeface="+mn-lt"/>
                <a:cs typeface="Arial" pitchFamily="34" charset="0"/>
              </a:rPr>
              <a:t>Historical Background  </a:t>
            </a:r>
            <a:endParaRPr lang="ru-RU" sz="4000" b="1" dirty="0">
              <a:solidFill>
                <a:schemeClr val="tx2">
                  <a:lumMod val="60000"/>
                  <a:lumOff val="40000"/>
                </a:schemeClr>
              </a:solidFill>
              <a:latin typeface="+mn-lt"/>
              <a:cs typeface="Arial" pitchFamily="34" charset="0"/>
            </a:endParaRPr>
          </a:p>
        </p:txBody>
      </p:sp>
      <p:sp>
        <p:nvSpPr>
          <p:cNvPr id="3" name="Содержимое 2"/>
          <p:cNvSpPr>
            <a:spLocks noGrp="1"/>
          </p:cNvSpPr>
          <p:nvPr>
            <p:ph idx="1"/>
          </p:nvPr>
        </p:nvSpPr>
        <p:spPr>
          <a:xfrm>
            <a:off x="467544" y="1272465"/>
            <a:ext cx="8136904" cy="3312368"/>
          </a:xfrm>
        </p:spPr>
        <p:txBody>
          <a:bodyPr>
            <a:noAutofit/>
          </a:bodyPr>
          <a:lstStyle/>
          <a:p>
            <a:pPr algn="just">
              <a:buClr>
                <a:schemeClr val="tx2">
                  <a:lumMod val="60000"/>
                  <a:lumOff val="40000"/>
                </a:schemeClr>
              </a:buClr>
              <a:buFont typeface="Wingdings" charset="2"/>
              <a:buChar char="§"/>
            </a:pPr>
            <a:r>
              <a:rPr lang="en-US" sz="1800" dirty="0" smtClean="0">
                <a:solidFill>
                  <a:schemeClr val="tx2">
                    <a:lumMod val="75000"/>
                  </a:schemeClr>
                </a:solidFill>
              </a:rPr>
              <a:t>1991 – establishment of Commonwealth of independent states but uses by the member states </a:t>
            </a:r>
            <a:r>
              <a:rPr lang="en-US" sz="1800" dirty="0" err="1" smtClean="0">
                <a:solidFill>
                  <a:schemeClr val="tx2">
                    <a:lumMod val="75000"/>
                  </a:schemeClr>
                </a:solidFill>
              </a:rPr>
              <a:t>ss</a:t>
            </a:r>
            <a:r>
              <a:rPr lang="en-US" sz="1800" dirty="0" smtClean="0">
                <a:solidFill>
                  <a:schemeClr val="tx2">
                    <a:lumMod val="75000"/>
                  </a:schemeClr>
                </a:solidFill>
              </a:rPr>
              <a:t> a tool for peaceful dismantling of the USSR </a:t>
            </a:r>
            <a:r>
              <a:rPr lang="ru-RU" sz="1800" dirty="0" smtClean="0">
                <a:solidFill>
                  <a:schemeClr val="tx2">
                    <a:lumMod val="75000"/>
                  </a:schemeClr>
                </a:solidFill>
              </a:rPr>
              <a:t>  </a:t>
            </a:r>
            <a:endParaRPr lang="ru-RU" sz="1800" dirty="0">
              <a:solidFill>
                <a:schemeClr val="tx2">
                  <a:lumMod val="75000"/>
                </a:schemeClr>
              </a:solidFill>
            </a:endParaRPr>
          </a:p>
          <a:p>
            <a:pPr algn="just">
              <a:buClr>
                <a:schemeClr val="tx2">
                  <a:lumMod val="60000"/>
                  <a:lumOff val="40000"/>
                </a:schemeClr>
              </a:buClr>
              <a:buFont typeface="Wingdings" charset="2"/>
              <a:buChar char="§"/>
            </a:pPr>
            <a:r>
              <a:rPr lang="en-US" sz="1800" dirty="0" smtClean="0">
                <a:solidFill>
                  <a:schemeClr val="tx2">
                    <a:lumMod val="75000"/>
                  </a:schemeClr>
                </a:solidFill>
              </a:rPr>
              <a:t>1993 Russian suggested to create an Economic Union resembling the EU and in 1994 an agreement was signed  to establish a free trade area  </a:t>
            </a:r>
          </a:p>
          <a:p>
            <a:pPr algn="just">
              <a:buClr>
                <a:schemeClr val="tx2">
                  <a:lumMod val="60000"/>
                  <a:lumOff val="40000"/>
                </a:schemeClr>
              </a:buClr>
              <a:buFont typeface="Wingdings" charset="2"/>
              <a:buChar char="§"/>
            </a:pPr>
            <a:r>
              <a:rPr lang="en-US" sz="1800" dirty="0" smtClean="0">
                <a:solidFill>
                  <a:schemeClr val="tx2">
                    <a:lumMod val="75000"/>
                  </a:schemeClr>
                </a:solidFill>
              </a:rPr>
              <a:t>1995  Russia, Belarus and Kazakhstan signed a Treaty establishing a Customs Union (Kyrgyzstan joined in 1996 and Tajikistan in 1997) </a:t>
            </a:r>
          </a:p>
          <a:p>
            <a:pPr algn="just">
              <a:buClr>
                <a:schemeClr val="tx2">
                  <a:lumMod val="60000"/>
                  <a:lumOff val="40000"/>
                </a:schemeClr>
              </a:buClr>
              <a:buFont typeface="Wingdings" charset="2"/>
              <a:buChar char="§"/>
            </a:pPr>
            <a:r>
              <a:rPr lang="en-US" sz="1800" dirty="0" smtClean="0">
                <a:solidFill>
                  <a:schemeClr val="tx2">
                    <a:lumMod val="75000"/>
                  </a:schemeClr>
                </a:solidFill>
              </a:rPr>
              <a:t>In 2000 this group of state set up the Eurasian Economic Community </a:t>
            </a:r>
          </a:p>
          <a:p>
            <a:pPr algn="just">
              <a:buClr>
                <a:schemeClr val="tx2">
                  <a:lumMod val="60000"/>
                  <a:lumOff val="40000"/>
                </a:schemeClr>
              </a:buClr>
              <a:buFont typeface="Wingdings" charset="2"/>
              <a:buChar char="§"/>
            </a:pPr>
            <a:r>
              <a:rPr lang="en-US" sz="1800" dirty="0" smtClean="0">
                <a:solidFill>
                  <a:schemeClr val="tx2">
                    <a:lumMod val="75000"/>
                  </a:schemeClr>
                </a:solidFill>
              </a:rPr>
              <a:t>2007 - Inside  the Community  3 member states (Russia , Belarus and Kazakhstan) formed a Customs Union and established the Customs Union Commission</a:t>
            </a:r>
          </a:p>
          <a:p>
            <a:pPr algn="just">
              <a:buClr>
                <a:schemeClr val="tx2">
                  <a:lumMod val="60000"/>
                  <a:lumOff val="40000"/>
                </a:schemeClr>
              </a:buClr>
              <a:buFont typeface="Wingdings" charset="2"/>
              <a:buChar char="§"/>
            </a:pPr>
            <a:r>
              <a:rPr lang="en-US" sz="1800" dirty="0" smtClean="0">
                <a:solidFill>
                  <a:schemeClr val="tx2">
                    <a:lumMod val="75000"/>
                  </a:schemeClr>
                </a:solidFill>
              </a:rPr>
              <a:t>By 2011  - common customs tariffs, the Customs Code of the Union and elimination  of the any customs border control inside the Union</a:t>
            </a:r>
          </a:p>
          <a:p>
            <a:pPr algn="just">
              <a:buClr>
                <a:schemeClr val="tx2">
                  <a:lumMod val="60000"/>
                  <a:lumOff val="40000"/>
                </a:schemeClr>
              </a:buClr>
              <a:buFont typeface="Wingdings" charset="2"/>
              <a:buChar char="§"/>
            </a:pPr>
            <a:r>
              <a:rPr lang="en-US" sz="1800" dirty="0" smtClean="0">
                <a:solidFill>
                  <a:schemeClr val="tx2">
                    <a:lumMod val="75000"/>
                  </a:schemeClr>
                </a:solidFill>
              </a:rPr>
              <a:t>2012 – start of the activity of the Court of the Community </a:t>
            </a:r>
          </a:p>
          <a:p>
            <a:pPr algn="just">
              <a:buClr>
                <a:schemeClr val="tx2">
                  <a:lumMod val="60000"/>
                  <a:lumOff val="40000"/>
                </a:schemeClr>
              </a:buClr>
              <a:buFont typeface="Wingdings" charset="2"/>
              <a:buChar char="§"/>
            </a:pPr>
            <a:endParaRPr lang="ru-RU" sz="1800" dirty="0">
              <a:solidFill>
                <a:schemeClr val="tx2">
                  <a:lumMod val="75000"/>
                </a:schemeClr>
              </a:solidFill>
            </a:endParaRPr>
          </a:p>
        </p:txBody>
      </p:sp>
      <p:pic>
        <p:nvPicPr>
          <p:cNvPr id="8" name="Изображение 7" descr="mgu.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8641"/>
            <a:ext cx="1259632" cy="1229359"/>
          </a:xfrm>
          <a:prstGeom prst="rect">
            <a:avLst/>
          </a:prstGeom>
        </p:spPr>
      </p:pic>
      <p:sp>
        <p:nvSpPr>
          <p:cNvPr id="9" name="Прямоугольник 8"/>
          <p:cNvSpPr/>
          <p:nvPr/>
        </p:nvSpPr>
        <p:spPr>
          <a:xfrm>
            <a:off x="2196" y="6741368"/>
            <a:ext cx="9141804" cy="116632"/>
          </a:xfrm>
          <a:prstGeom prst="rect">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5" name="TextBox 4"/>
          <p:cNvSpPr txBox="1"/>
          <p:nvPr/>
        </p:nvSpPr>
        <p:spPr>
          <a:xfrm>
            <a:off x="8604448" y="6237312"/>
            <a:ext cx="301686" cy="369332"/>
          </a:xfrm>
          <a:prstGeom prst="rect">
            <a:avLst/>
          </a:prstGeom>
          <a:noFill/>
        </p:spPr>
        <p:txBody>
          <a:bodyPr wrap="none" rtlCol="0">
            <a:spAutoFit/>
          </a:bodyPr>
          <a:lstStyle/>
          <a:p>
            <a:r>
              <a:rPr lang="en-US" dirty="0" smtClean="0">
                <a:solidFill>
                  <a:srgbClr val="17375E"/>
                </a:solidFill>
              </a:rPr>
              <a:t>3</a:t>
            </a:r>
            <a:endParaRPr lang="ru-RU" dirty="0">
              <a:solidFill>
                <a:srgbClr val="17375E"/>
              </a:solidFill>
            </a:endParaRPr>
          </a:p>
        </p:txBody>
      </p:sp>
    </p:spTree>
    <p:extLst>
      <p:ext uri="{BB962C8B-B14F-4D97-AF65-F5344CB8AC3E}">
        <p14:creationId xmlns:p14="http://schemas.microsoft.com/office/powerpoint/2010/main" val="2662856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80920" cy="1008112"/>
          </a:xfrm>
        </p:spPr>
        <p:txBody>
          <a:bodyPr anchor="t">
            <a:normAutofit fontScale="90000"/>
          </a:bodyPr>
          <a:lstStyle/>
          <a:p>
            <a:pPr algn="l"/>
            <a:r>
              <a:rPr lang="en-US" sz="4000" b="1" dirty="0" smtClean="0">
                <a:solidFill>
                  <a:schemeClr val="tx2">
                    <a:lumMod val="60000"/>
                    <a:lumOff val="40000"/>
                  </a:schemeClr>
                </a:solidFill>
                <a:latin typeface="+mn-lt"/>
                <a:cs typeface="Arial" pitchFamily="34" charset="0"/>
              </a:rPr>
              <a:t>Specifics of the existing Customs Union   </a:t>
            </a:r>
            <a:endParaRPr lang="ru-RU" sz="4000" b="1" dirty="0">
              <a:solidFill>
                <a:schemeClr val="tx2">
                  <a:lumMod val="60000"/>
                  <a:lumOff val="40000"/>
                </a:schemeClr>
              </a:solidFill>
              <a:latin typeface="+mn-lt"/>
              <a:cs typeface="Arial" pitchFamily="34" charset="0"/>
            </a:endParaRPr>
          </a:p>
        </p:txBody>
      </p:sp>
      <p:sp>
        <p:nvSpPr>
          <p:cNvPr id="3" name="Содержимое 2"/>
          <p:cNvSpPr>
            <a:spLocks noGrp="1"/>
          </p:cNvSpPr>
          <p:nvPr>
            <p:ph idx="1"/>
          </p:nvPr>
        </p:nvSpPr>
        <p:spPr>
          <a:xfrm>
            <a:off x="467544" y="1700808"/>
            <a:ext cx="8136904" cy="3312368"/>
          </a:xfrm>
        </p:spPr>
        <p:txBody>
          <a:bodyPr>
            <a:noAutofit/>
          </a:bodyPr>
          <a:lstStyle/>
          <a:p>
            <a:pPr algn="just">
              <a:buClr>
                <a:schemeClr val="tx2">
                  <a:lumMod val="60000"/>
                  <a:lumOff val="40000"/>
                </a:schemeClr>
              </a:buClr>
              <a:buFont typeface="Wingdings" charset="2"/>
              <a:buChar char="§"/>
            </a:pPr>
            <a:r>
              <a:rPr lang="en-US" sz="1800" dirty="0" smtClean="0">
                <a:solidFill>
                  <a:schemeClr val="tx2">
                    <a:lumMod val="75000"/>
                  </a:schemeClr>
                </a:solidFill>
              </a:rPr>
              <a:t>Created inside The </a:t>
            </a:r>
            <a:r>
              <a:rPr lang="en-US" sz="1800" dirty="0" smtClean="0">
                <a:solidFill>
                  <a:schemeClr val="tx2">
                    <a:lumMod val="75000"/>
                  </a:schemeClr>
                </a:solidFill>
              </a:rPr>
              <a:t>Eurasian </a:t>
            </a:r>
            <a:r>
              <a:rPr lang="en-US" sz="1800" smtClean="0">
                <a:solidFill>
                  <a:schemeClr val="tx2">
                    <a:lumMod val="75000"/>
                  </a:schemeClr>
                </a:solidFill>
              </a:rPr>
              <a:t>Economic Community </a:t>
            </a:r>
            <a:r>
              <a:rPr lang="en-US" sz="1800" dirty="0" smtClean="0">
                <a:solidFill>
                  <a:schemeClr val="tx2">
                    <a:lumMod val="75000"/>
                  </a:schemeClr>
                </a:solidFill>
              </a:rPr>
              <a:t>by </a:t>
            </a:r>
            <a:r>
              <a:rPr lang="en-US" sz="1800" dirty="0" smtClean="0">
                <a:solidFill>
                  <a:schemeClr val="tx2">
                    <a:lumMod val="75000"/>
                  </a:schemeClr>
                </a:solidFill>
              </a:rPr>
              <a:t>3 member states of the </a:t>
            </a:r>
            <a:r>
              <a:rPr lang="en-US" sz="1800" smtClean="0">
                <a:solidFill>
                  <a:schemeClr val="tx2">
                    <a:lumMod val="75000"/>
                  </a:schemeClr>
                </a:solidFill>
              </a:rPr>
              <a:t>Community  </a:t>
            </a:r>
            <a:r>
              <a:rPr lang="en-US" sz="1800" smtClean="0">
                <a:solidFill>
                  <a:schemeClr val="tx2">
                    <a:lumMod val="75000"/>
                  </a:schemeClr>
                </a:solidFill>
              </a:rPr>
              <a:t> </a:t>
            </a:r>
            <a:r>
              <a:rPr lang="ru-RU" sz="1800" dirty="0" smtClean="0">
                <a:solidFill>
                  <a:schemeClr val="tx2">
                    <a:lumMod val="75000"/>
                  </a:schemeClr>
                </a:solidFill>
              </a:rPr>
              <a:t>  </a:t>
            </a:r>
            <a:endParaRPr lang="en-US" sz="1800" dirty="0" smtClean="0">
              <a:solidFill>
                <a:schemeClr val="tx2">
                  <a:lumMod val="75000"/>
                </a:schemeClr>
              </a:solidFill>
            </a:endParaRPr>
          </a:p>
          <a:p>
            <a:pPr algn="just">
              <a:buClr>
                <a:schemeClr val="tx2">
                  <a:lumMod val="60000"/>
                  <a:lumOff val="40000"/>
                </a:schemeClr>
              </a:buClr>
              <a:buFont typeface="Wingdings" charset="2"/>
              <a:buChar char="§"/>
            </a:pPr>
            <a:r>
              <a:rPr lang="en-US" sz="1800" dirty="0">
                <a:solidFill>
                  <a:schemeClr val="tx2">
                    <a:lumMod val="75000"/>
                  </a:schemeClr>
                </a:solidFill>
              </a:rPr>
              <a:t>No main founding treaty, dozens of the international agreements between the CU member states </a:t>
            </a:r>
            <a:endParaRPr lang="en-US" sz="1800" dirty="0" smtClean="0">
              <a:solidFill>
                <a:schemeClr val="tx2">
                  <a:lumMod val="75000"/>
                </a:schemeClr>
              </a:solidFill>
            </a:endParaRPr>
          </a:p>
          <a:p>
            <a:pPr algn="just">
              <a:buClr>
                <a:schemeClr val="tx2">
                  <a:lumMod val="60000"/>
                  <a:lumOff val="40000"/>
                </a:schemeClr>
              </a:buClr>
              <a:buFont typeface="Wingdings" charset="2"/>
              <a:buChar char="§"/>
            </a:pPr>
            <a:r>
              <a:rPr lang="en-US" sz="1800" dirty="0" smtClean="0">
                <a:solidFill>
                  <a:schemeClr val="tx2">
                    <a:lumMod val="75000"/>
                  </a:schemeClr>
                </a:solidFill>
              </a:rPr>
              <a:t>Significant exemptions – fish, energy, pharmaceuticals , alcohol </a:t>
            </a:r>
            <a:endParaRPr lang="en-US" sz="1800" dirty="0">
              <a:solidFill>
                <a:schemeClr val="tx2">
                  <a:lumMod val="75000"/>
                </a:schemeClr>
              </a:solidFill>
            </a:endParaRPr>
          </a:p>
          <a:p>
            <a:pPr algn="just">
              <a:buClr>
                <a:schemeClr val="tx2">
                  <a:lumMod val="60000"/>
                  <a:lumOff val="40000"/>
                </a:schemeClr>
              </a:buClr>
              <a:buFont typeface="Wingdings" charset="2"/>
              <a:buChar char="§"/>
            </a:pPr>
            <a:r>
              <a:rPr lang="en-US" sz="1800" dirty="0">
                <a:solidFill>
                  <a:schemeClr val="tx2">
                    <a:lumMod val="75000"/>
                  </a:schemeClr>
                </a:solidFill>
              </a:rPr>
              <a:t>The CU has not international legal personality </a:t>
            </a:r>
          </a:p>
          <a:p>
            <a:pPr algn="just">
              <a:buClr>
                <a:schemeClr val="tx2">
                  <a:lumMod val="60000"/>
                  <a:lumOff val="40000"/>
                </a:schemeClr>
              </a:buClr>
              <a:buFont typeface="Wingdings" charset="2"/>
              <a:buChar char="§"/>
            </a:pPr>
            <a:r>
              <a:rPr lang="en-US" sz="1800" dirty="0">
                <a:solidFill>
                  <a:schemeClr val="tx2">
                    <a:lumMod val="75000"/>
                  </a:schemeClr>
                </a:solidFill>
              </a:rPr>
              <a:t>As a result </a:t>
            </a:r>
            <a:r>
              <a:rPr lang="en-US" sz="1800" dirty="0" smtClean="0">
                <a:solidFill>
                  <a:schemeClr val="tx2">
                    <a:lumMod val="75000"/>
                  </a:schemeClr>
                </a:solidFill>
              </a:rPr>
              <a:t>of it a </a:t>
            </a:r>
            <a:r>
              <a:rPr lang="en-US" sz="1800" dirty="0">
                <a:solidFill>
                  <a:schemeClr val="tx2">
                    <a:lumMod val="75000"/>
                  </a:schemeClr>
                </a:solidFill>
              </a:rPr>
              <a:t>lot of  legal controversies between the member states and </a:t>
            </a:r>
            <a:r>
              <a:rPr lang="en-US" sz="1800" dirty="0" smtClean="0">
                <a:solidFill>
                  <a:schemeClr val="tx2">
                    <a:lumMod val="75000"/>
                  </a:schemeClr>
                </a:solidFill>
              </a:rPr>
              <a:t>in </a:t>
            </a:r>
            <a:r>
              <a:rPr lang="en-US" sz="1800" dirty="0">
                <a:solidFill>
                  <a:schemeClr val="tx2">
                    <a:lumMod val="75000"/>
                  </a:schemeClr>
                </a:solidFill>
              </a:rPr>
              <a:t>relations </a:t>
            </a:r>
            <a:r>
              <a:rPr lang="en-US" sz="1800" dirty="0" smtClean="0">
                <a:solidFill>
                  <a:schemeClr val="tx2">
                    <a:lumMod val="75000"/>
                  </a:schemeClr>
                </a:solidFill>
              </a:rPr>
              <a:t>with third countries </a:t>
            </a:r>
          </a:p>
          <a:p>
            <a:pPr algn="just">
              <a:buClr>
                <a:schemeClr val="tx2">
                  <a:lumMod val="60000"/>
                  <a:lumOff val="40000"/>
                </a:schemeClr>
              </a:buClr>
              <a:buFont typeface="Wingdings" charset="2"/>
              <a:buChar char="§"/>
            </a:pPr>
            <a:r>
              <a:rPr lang="en-US" sz="1800" dirty="0" smtClean="0">
                <a:solidFill>
                  <a:schemeClr val="tx2">
                    <a:lumMod val="75000"/>
                  </a:schemeClr>
                </a:solidFill>
              </a:rPr>
              <a:t>The Commission of the CU was transformed into the Eurasian Economic Commission</a:t>
            </a:r>
          </a:p>
          <a:p>
            <a:pPr algn="just">
              <a:buClr>
                <a:schemeClr val="tx2">
                  <a:lumMod val="60000"/>
                  <a:lumOff val="40000"/>
                </a:schemeClr>
              </a:buClr>
              <a:buFont typeface="Wingdings" charset="2"/>
              <a:buChar char="§"/>
            </a:pPr>
            <a:r>
              <a:rPr lang="en-US" sz="1800" dirty="0" smtClean="0">
                <a:solidFill>
                  <a:schemeClr val="tx2">
                    <a:lumMod val="75000"/>
                  </a:schemeClr>
                </a:solidFill>
              </a:rPr>
              <a:t>The Court of the Community in reality acts as a Court of the Customs Union    </a:t>
            </a:r>
            <a:endParaRPr lang="ru-RU" sz="1800" dirty="0">
              <a:solidFill>
                <a:schemeClr val="tx2">
                  <a:lumMod val="75000"/>
                </a:schemeClr>
              </a:solidFill>
            </a:endParaRPr>
          </a:p>
        </p:txBody>
      </p:sp>
      <p:pic>
        <p:nvPicPr>
          <p:cNvPr id="8" name="Изображение 7" descr="mgu.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8641"/>
            <a:ext cx="1259632" cy="1229359"/>
          </a:xfrm>
          <a:prstGeom prst="rect">
            <a:avLst/>
          </a:prstGeom>
        </p:spPr>
      </p:pic>
      <p:sp>
        <p:nvSpPr>
          <p:cNvPr id="9" name="Прямоугольник 8"/>
          <p:cNvSpPr/>
          <p:nvPr/>
        </p:nvSpPr>
        <p:spPr>
          <a:xfrm>
            <a:off x="2196" y="6741368"/>
            <a:ext cx="9141804" cy="116632"/>
          </a:xfrm>
          <a:prstGeom prst="rect">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5" name="TextBox 4"/>
          <p:cNvSpPr txBox="1"/>
          <p:nvPr/>
        </p:nvSpPr>
        <p:spPr>
          <a:xfrm>
            <a:off x="8604448" y="6237312"/>
            <a:ext cx="301686" cy="369332"/>
          </a:xfrm>
          <a:prstGeom prst="rect">
            <a:avLst/>
          </a:prstGeom>
          <a:noFill/>
        </p:spPr>
        <p:txBody>
          <a:bodyPr wrap="none" rtlCol="0">
            <a:spAutoFit/>
          </a:bodyPr>
          <a:lstStyle/>
          <a:p>
            <a:r>
              <a:rPr lang="en-US" dirty="0" smtClean="0">
                <a:solidFill>
                  <a:srgbClr val="17375E"/>
                </a:solidFill>
              </a:rPr>
              <a:t>4</a:t>
            </a:r>
            <a:endParaRPr lang="ru-RU" dirty="0">
              <a:solidFill>
                <a:srgbClr val="17375E"/>
              </a:solidFill>
            </a:endParaRPr>
          </a:p>
        </p:txBody>
      </p:sp>
    </p:spTree>
    <p:extLst>
      <p:ext uri="{BB962C8B-B14F-4D97-AF65-F5344CB8AC3E}">
        <p14:creationId xmlns:p14="http://schemas.microsoft.com/office/powerpoint/2010/main" val="1131305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80920" cy="1008112"/>
          </a:xfrm>
        </p:spPr>
        <p:txBody>
          <a:bodyPr anchor="t">
            <a:normAutofit/>
          </a:bodyPr>
          <a:lstStyle/>
          <a:p>
            <a:pPr algn="l"/>
            <a:r>
              <a:rPr lang="en-US" sz="4000" b="1" dirty="0">
                <a:solidFill>
                  <a:schemeClr val="tx2">
                    <a:lumMod val="60000"/>
                    <a:lumOff val="40000"/>
                  </a:schemeClr>
                </a:solidFill>
                <a:latin typeface="+mn-lt"/>
                <a:cs typeface="Arial" pitchFamily="34" charset="0"/>
              </a:rPr>
              <a:t> </a:t>
            </a:r>
            <a:r>
              <a:rPr lang="en-US" sz="4000" b="1" dirty="0" smtClean="0">
                <a:solidFill>
                  <a:schemeClr val="tx2">
                    <a:lumMod val="60000"/>
                    <a:lumOff val="40000"/>
                  </a:schemeClr>
                </a:solidFill>
                <a:latin typeface="+mn-lt"/>
                <a:cs typeface="Arial" pitchFamily="34" charset="0"/>
              </a:rPr>
              <a:t>Eurasian </a:t>
            </a:r>
            <a:r>
              <a:rPr lang="en-US" sz="4000" b="1" dirty="0">
                <a:solidFill>
                  <a:schemeClr val="tx2">
                    <a:lumMod val="60000"/>
                    <a:lumOff val="40000"/>
                  </a:schemeClr>
                </a:solidFill>
                <a:latin typeface="+mn-lt"/>
                <a:cs typeface="Arial" pitchFamily="34" charset="0"/>
              </a:rPr>
              <a:t>Economic Union</a:t>
            </a:r>
            <a:endParaRPr lang="ru-RU" sz="4000" b="1" dirty="0">
              <a:solidFill>
                <a:schemeClr val="tx2">
                  <a:lumMod val="60000"/>
                  <a:lumOff val="40000"/>
                </a:schemeClr>
              </a:solidFill>
              <a:latin typeface="+mn-lt"/>
              <a:cs typeface="Arial" pitchFamily="34" charset="0"/>
            </a:endParaRPr>
          </a:p>
        </p:txBody>
      </p:sp>
      <p:sp>
        <p:nvSpPr>
          <p:cNvPr id="3" name="Содержимое 2"/>
          <p:cNvSpPr>
            <a:spLocks noGrp="1"/>
          </p:cNvSpPr>
          <p:nvPr>
            <p:ph idx="1"/>
          </p:nvPr>
        </p:nvSpPr>
        <p:spPr>
          <a:xfrm>
            <a:off x="467544" y="1700808"/>
            <a:ext cx="8136904" cy="3312368"/>
          </a:xfrm>
        </p:spPr>
        <p:txBody>
          <a:bodyPr>
            <a:noAutofit/>
          </a:bodyPr>
          <a:lstStyle/>
          <a:p>
            <a:pPr algn="just">
              <a:buClr>
                <a:schemeClr val="tx2">
                  <a:lumMod val="60000"/>
                  <a:lumOff val="40000"/>
                </a:schemeClr>
              </a:buClr>
              <a:buFont typeface="Wingdings" charset="2"/>
              <a:buChar char="§"/>
            </a:pPr>
            <a:r>
              <a:rPr lang="en-US" sz="1800" dirty="0">
                <a:solidFill>
                  <a:schemeClr val="tx2">
                    <a:lumMod val="75000"/>
                  </a:schemeClr>
                </a:solidFill>
              </a:rPr>
              <a:t>Treaty establishing the Union was signed May 29 by 3 founding states – Russia,  Belarus and Kazakhstan.  Armenia signed the accession agreement in October </a:t>
            </a:r>
          </a:p>
          <a:p>
            <a:pPr algn="just">
              <a:buClr>
                <a:schemeClr val="tx2">
                  <a:lumMod val="60000"/>
                  <a:lumOff val="40000"/>
                </a:schemeClr>
              </a:buClr>
              <a:buFont typeface="Wingdings" charset="2"/>
              <a:buChar char="§"/>
            </a:pPr>
            <a:r>
              <a:rPr lang="en-US" sz="1800" dirty="0">
                <a:solidFill>
                  <a:schemeClr val="tx2">
                    <a:lumMod val="75000"/>
                  </a:schemeClr>
                </a:solidFill>
              </a:rPr>
              <a:t>The Treaty will enter into force from January 1, 2015 being already ratified by all founding member states </a:t>
            </a:r>
          </a:p>
          <a:p>
            <a:pPr algn="just">
              <a:buClr>
                <a:schemeClr val="tx2">
                  <a:lumMod val="60000"/>
                  <a:lumOff val="40000"/>
                </a:schemeClr>
              </a:buClr>
              <a:buFont typeface="Wingdings" charset="2"/>
              <a:buChar char="§"/>
            </a:pPr>
            <a:r>
              <a:rPr lang="en-US" sz="1800" dirty="0">
                <a:solidFill>
                  <a:schemeClr val="tx2">
                    <a:lumMod val="75000"/>
                  </a:schemeClr>
                </a:solidFill>
              </a:rPr>
              <a:t>No reservations  </a:t>
            </a:r>
            <a:r>
              <a:rPr lang="en-US" sz="1800" dirty="0" smtClean="0">
                <a:solidFill>
                  <a:schemeClr val="tx2">
                    <a:lumMod val="75000"/>
                  </a:schemeClr>
                </a:solidFill>
              </a:rPr>
              <a:t>allowed</a:t>
            </a:r>
            <a:endParaRPr lang="en-US" sz="1800" dirty="0">
              <a:solidFill>
                <a:schemeClr val="tx2">
                  <a:lumMod val="75000"/>
                </a:schemeClr>
              </a:solidFill>
            </a:endParaRPr>
          </a:p>
          <a:p>
            <a:pPr algn="just">
              <a:buClr>
                <a:schemeClr val="tx2">
                  <a:lumMod val="60000"/>
                  <a:lumOff val="40000"/>
                </a:schemeClr>
              </a:buClr>
              <a:buFont typeface="Wingdings" charset="2"/>
              <a:buChar char="§"/>
            </a:pPr>
            <a:r>
              <a:rPr lang="en-US" sz="1800" dirty="0">
                <a:solidFill>
                  <a:schemeClr val="tx2">
                    <a:lumMod val="75000"/>
                  </a:schemeClr>
                </a:solidFill>
              </a:rPr>
              <a:t>Any member state will have a right to exit from the treaty subject to 1 year prior notification  </a:t>
            </a:r>
            <a:endParaRPr lang="en-US" sz="1800" dirty="0" smtClean="0">
              <a:solidFill>
                <a:schemeClr val="tx2">
                  <a:lumMod val="75000"/>
                </a:schemeClr>
              </a:solidFill>
            </a:endParaRPr>
          </a:p>
          <a:p>
            <a:pPr algn="just">
              <a:buClr>
                <a:schemeClr val="tx2">
                  <a:lumMod val="60000"/>
                  <a:lumOff val="40000"/>
                </a:schemeClr>
              </a:buClr>
              <a:buFont typeface="Wingdings" charset="2"/>
              <a:buChar char="§"/>
            </a:pPr>
            <a:r>
              <a:rPr lang="en-US" sz="1800" dirty="0" smtClean="0">
                <a:solidFill>
                  <a:schemeClr val="tx2">
                    <a:lumMod val="75000"/>
                  </a:schemeClr>
                </a:solidFill>
              </a:rPr>
              <a:t>The </a:t>
            </a:r>
            <a:r>
              <a:rPr lang="en-US" sz="1800" dirty="0">
                <a:solidFill>
                  <a:schemeClr val="tx2">
                    <a:lumMod val="75000"/>
                  </a:schemeClr>
                </a:solidFill>
              </a:rPr>
              <a:t>Union will have  international personality solving the puzzle with the current Customs U</a:t>
            </a:r>
            <a:r>
              <a:rPr lang="en-US" sz="1800" dirty="0" smtClean="0">
                <a:solidFill>
                  <a:schemeClr val="tx2">
                    <a:lumMod val="75000"/>
                  </a:schemeClr>
                </a:solidFill>
              </a:rPr>
              <a:t>nion </a:t>
            </a:r>
            <a:endParaRPr lang="en-US" sz="1800" dirty="0">
              <a:solidFill>
                <a:schemeClr val="tx2">
                  <a:lumMod val="75000"/>
                </a:schemeClr>
              </a:solidFill>
            </a:endParaRPr>
          </a:p>
          <a:p>
            <a:pPr algn="just">
              <a:buClr>
                <a:schemeClr val="tx2">
                  <a:lumMod val="60000"/>
                  <a:lumOff val="40000"/>
                </a:schemeClr>
              </a:buClr>
              <a:buFont typeface="Wingdings" charset="2"/>
              <a:buChar char="§"/>
            </a:pPr>
            <a:r>
              <a:rPr lang="en-US" sz="1800" dirty="0">
                <a:solidFill>
                  <a:schemeClr val="tx2">
                    <a:lumMod val="75000"/>
                  </a:schemeClr>
                </a:solidFill>
              </a:rPr>
              <a:t>The Eurasian Economic Community will be legally dissolve from the January 1, 2015 </a:t>
            </a:r>
            <a:endParaRPr lang="en-US" sz="1800" dirty="0" smtClean="0">
              <a:solidFill>
                <a:schemeClr val="tx2">
                  <a:lumMod val="75000"/>
                </a:schemeClr>
              </a:solidFill>
            </a:endParaRPr>
          </a:p>
        </p:txBody>
      </p:sp>
      <p:pic>
        <p:nvPicPr>
          <p:cNvPr id="8" name="Изображение 7" descr="mgu.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8641"/>
            <a:ext cx="1259632" cy="1229359"/>
          </a:xfrm>
          <a:prstGeom prst="rect">
            <a:avLst/>
          </a:prstGeom>
        </p:spPr>
      </p:pic>
      <p:sp>
        <p:nvSpPr>
          <p:cNvPr id="9" name="Прямоугольник 8"/>
          <p:cNvSpPr/>
          <p:nvPr/>
        </p:nvSpPr>
        <p:spPr>
          <a:xfrm>
            <a:off x="2196" y="6741368"/>
            <a:ext cx="9141804" cy="116632"/>
          </a:xfrm>
          <a:prstGeom prst="rect">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5" name="TextBox 4"/>
          <p:cNvSpPr txBox="1"/>
          <p:nvPr/>
        </p:nvSpPr>
        <p:spPr>
          <a:xfrm>
            <a:off x="8604448" y="6237312"/>
            <a:ext cx="301686" cy="369332"/>
          </a:xfrm>
          <a:prstGeom prst="rect">
            <a:avLst/>
          </a:prstGeom>
          <a:noFill/>
        </p:spPr>
        <p:txBody>
          <a:bodyPr wrap="none" rtlCol="0">
            <a:spAutoFit/>
          </a:bodyPr>
          <a:lstStyle/>
          <a:p>
            <a:r>
              <a:rPr lang="en-US" dirty="0" smtClean="0">
                <a:solidFill>
                  <a:srgbClr val="17375E"/>
                </a:solidFill>
              </a:rPr>
              <a:t>5</a:t>
            </a:r>
            <a:endParaRPr lang="ru-RU" dirty="0">
              <a:solidFill>
                <a:srgbClr val="17375E"/>
              </a:solidFill>
            </a:endParaRPr>
          </a:p>
        </p:txBody>
      </p:sp>
    </p:spTree>
    <p:extLst>
      <p:ext uri="{BB962C8B-B14F-4D97-AF65-F5344CB8AC3E}">
        <p14:creationId xmlns:p14="http://schemas.microsoft.com/office/powerpoint/2010/main" val="3945308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80920" cy="1008112"/>
          </a:xfrm>
        </p:spPr>
        <p:txBody>
          <a:bodyPr anchor="t">
            <a:normAutofit/>
          </a:bodyPr>
          <a:lstStyle/>
          <a:p>
            <a:pPr algn="l"/>
            <a:r>
              <a:rPr lang="en-US" sz="4000" b="1" dirty="0">
                <a:solidFill>
                  <a:schemeClr val="tx2">
                    <a:lumMod val="60000"/>
                    <a:lumOff val="40000"/>
                  </a:schemeClr>
                </a:solidFill>
                <a:latin typeface="+mn-lt"/>
                <a:cs typeface="Arial" pitchFamily="34" charset="0"/>
              </a:rPr>
              <a:t> </a:t>
            </a:r>
            <a:r>
              <a:rPr lang="en-US" sz="4000" b="1" dirty="0" smtClean="0">
                <a:solidFill>
                  <a:schemeClr val="tx2">
                    <a:lumMod val="60000"/>
                    <a:lumOff val="40000"/>
                  </a:schemeClr>
                </a:solidFill>
                <a:latin typeface="+mn-lt"/>
                <a:cs typeface="Arial" pitchFamily="34" charset="0"/>
              </a:rPr>
              <a:t>Legal order of the Union </a:t>
            </a:r>
            <a:endParaRPr lang="ru-RU" sz="4000" b="1" dirty="0">
              <a:solidFill>
                <a:schemeClr val="tx2">
                  <a:lumMod val="60000"/>
                  <a:lumOff val="40000"/>
                </a:schemeClr>
              </a:solidFill>
              <a:latin typeface="+mn-lt"/>
              <a:cs typeface="Arial" pitchFamily="34" charset="0"/>
            </a:endParaRPr>
          </a:p>
        </p:txBody>
      </p:sp>
      <p:sp>
        <p:nvSpPr>
          <p:cNvPr id="3" name="Содержимое 2"/>
          <p:cNvSpPr>
            <a:spLocks noGrp="1"/>
          </p:cNvSpPr>
          <p:nvPr>
            <p:ph idx="1"/>
          </p:nvPr>
        </p:nvSpPr>
        <p:spPr>
          <a:xfrm>
            <a:off x="467544" y="1700808"/>
            <a:ext cx="8136904" cy="3312368"/>
          </a:xfrm>
        </p:spPr>
        <p:txBody>
          <a:bodyPr>
            <a:noAutofit/>
          </a:bodyPr>
          <a:lstStyle/>
          <a:p>
            <a:pPr algn="just">
              <a:buClr>
                <a:schemeClr val="tx2">
                  <a:lumMod val="60000"/>
                  <a:lumOff val="40000"/>
                </a:schemeClr>
              </a:buClr>
              <a:buFont typeface="Wingdings" charset="2"/>
              <a:buChar char="§"/>
            </a:pPr>
            <a:r>
              <a:rPr lang="en-US" sz="1800" dirty="0">
                <a:solidFill>
                  <a:schemeClr val="tx2">
                    <a:lumMod val="75000"/>
                  </a:schemeClr>
                </a:solidFill>
              </a:rPr>
              <a:t>Art 6 of the Treaty  “Law of the Union” </a:t>
            </a:r>
          </a:p>
          <a:p>
            <a:pPr algn="just">
              <a:buClr>
                <a:schemeClr val="tx2">
                  <a:lumMod val="60000"/>
                  <a:lumOff val="40000"/>
                </a:schemeClr>
              </a:buClr>
              <a:buFont typeface="Wingdings" charset="2"/>
              <a:buChar char="§"/>
            </a:pPr>
            <a:r>
              <a:rPr lang="en-US" sz="1800" dirty="0">
                <a:solidFill>
                  <a:schemeClr val="tx2">
                    <a:lumMod val="75000"/>
                  </a:schemeClr>
                </a:solidFill>
              </a:rPr>
              <a:t>-	primarily law </a:t>
            </a:r>
            <a:r>
              <a:rPr lang="en-US" sz="1800" dirty="0" smtClean="0">
                <a:solidFill>
                  <a:schemeClr val="tx2">
                    <a:lumMod val="75000"/>
                  </a:schemeClr>
                </a:solidFill>
              </a:rPr>
              <a:t>- the </a:t>
            </a:r>
            <a:r>
              <a:rPr lang="en-US" sz="1800" dirty="0">
                <a:solidFill>
                  <a:schemeClr val="tx2">
                    <a:lumMod val="75000"/>
                  </a:schemeClr>
                </a:solidFill>
              </a:rPr>
              <a:t>Union Treaty and treaties concluded inside the Union – </a:t>
            </a:r>
          </a:p>
          <a:p>
            <a:pPr algn="just">
              <a:buClr>
                <a:schemeClr val="tx2">
                  <a:lumMod val="60000"/>
                  <a:lumOff val="40000"/>
                </a:schemeClr>
              </a:buClr>
              <a:buFont typeface="Wingdings" charset="2"/>
              <a:buChar char="§"/>
            </a:pPr>
            <a:r>
              <a:rPr lang="en-US" sz="1800" dirty="0" smtClean="0">
                <a:solidFill>
                  <a:schemeClr val="tx2">
                    <a:lumMod val="75000"/>
                  </a:schemeClr>
                </a:solidFill>
              </a:rPr>
              <a:t>-</a:t>
            </a:r>
            <a:r>
              <a:rPr lang="en-US" sz="1800" dirty="0">
                <a:solidFill>
                  <a:schemeClr val="tx2">
                    <a:lumMod val="75000"/>
                  </a:schemeClr>
                </a:solidFill>
              </a:rPr>
              <a:t>	 secondary law </a:t>
            </a:r>
            <a:r>
              <a:rPr lang="en-US" sz="1800" dirty="0" smtClean="0">
                <a:solidFill>
                  <a:schemeClr val="tx2">
                    <a:lumMod val="75000"/>
                  </a:schemeClr>
                </a:solidFill>
              </a:rPr>
              <a:t>- Decisions</a:t>
            </a:r>
            <a:r>
              <a:rPr lang="en-US" sz="1800" dirty="0">
                <a:solidFill>
                  <a:schemeClr val="tx2">
                    <a:lumMod val="75000"/>
                  </a:schemeClr>
                </a:solidFill>
              </a:rPr>
              <a:t>, orders and recommendation of the  Commission </a:t>
            </a:r>
            <a:r>
              <a:rPr lang="en-US" sz="1800" dirty="0" smtClean="0">
                <a:solidFill>
                  <a:schemeClr val="tx2">
                    <a:lumMod val="75000"/>
                  </a:schemeClr>
                </a:solidFill>
              </a:rPr>
              <a:t>– binding and directly applicable </a:t>
            </a:r>
          </a:p>
          <a:p>
            <a:pPr algn="just">
              <a:buClr>
                <a:schemeClr val="tx2">
                  <a:lumMod val="60000"/>
                  <a:lumOff val="40000"/>
                </a:schemeClr>
              </a:buClr>
              <a:buFont typeface="Wingdings" charset="2"/>
              <a:buChar char="§"/>
            </a:pPr>
            <a:r>
              <a:rPr lang="en-US" sz="1800" dirty="0">
                <a:solidFill>
                  <a:schemeClr val="tx2">
                    <a:lumMod val="75000"/>
                  </a:schemeClr>
                </a:solidFill>
              </a:rPr>
              <a:t> International agreements of the Union with third countries </a:t>
            </a:r>
            <a:r>
              <a:rPr lang="en-US" sz="1800" dirty="0" smtClean="0">
                <a:solidFill>
                  <a:schemeClr val="tx2">
                    <a:lumMod val="75000"/>
                  </a:schemeClr>
                </a:solidFill>
              </a:rPr>
              <a:t> - between them </a:t>
            </a:r>
          </a:p>
          <a:p>
            <a:pPr algn="just">
              <a:buClr>
                <a:schemeClr val="tx2">
                  <a:lumMod val="60000"/>
                  <a:lumOff val="40000"/>
                </a:schemeClr>
              </a:buClr>
              <a:buFont typeface="Wingdings" charset="2"/>
              <a:buChar char="§"/>
            </a:pPr>
            <a:r>
              <a:rPr lang="en-US" sz="1800" dirty="0" smtClean="0">
                <a:solidFill>
                  <a:schemeClr val="tx2">
                    <a:lumMod val="75000"/>
                  </a:schemeClr>
                </a:solidFill>
              </a:rPr>
              <a:t>Specific features of the legal order:</a:t>
            </a:r>
          </a:p>
          <a:p>
            <a:pPr algn="just">
              <a:buClr>
                <a:schemeClr val="tx2">
                  <a:lumMod val="60000"/>
                  <a:lumOff val="40000"/>
                </a:schemeClr>
              </a:buClr>
              <a:buFont typeface="Wingdings" charset="2"/>
              <a:buChar char="§"/>
            </a:pPr>
            <a:r>
              <a:rPr lang="en-US" sz="1800" dirty="0" smtClean="0">
                <a:solidFill>
                  <a:schemeClr val="tx2">
                    <a:lumMod val="75000"/>
                  </a:schemeClr>
                </a:solidFill>
              </a:rPr>
              <a:t>- closed character  -any states willing to join the Union shall obtain a prior consent of the Union   </a:t>
            </a:r>
          </a:p>
          <a:p>
            <a:pPr algn="just">
              <a:buClr>
                <a:schemeClr val="tx2">
                  <a:lumMod val="60000"/>
                  <a:lumOff val="40000"/>
                </a:schemeClr>
              </a:buClr>
              <a:buFont typeface="Wingdings" charset="2"/>
              <a:buChar char="§"/>
            </a:pPr>
            <a:r>
              <a:rPr lang="en-US" sz="1800" dirty="0" smtClean="0">
                <a:solidFill>
                  <a:schemeClr val="tx2">
                    <a:lumMod val="75000"/>
                  </a:schemeClr>
                </a:solidFill>
              </a:rPr>
              <a:t>- concept </a:t>
            </a:r>
            <a:r>
              <a:rPr lang="en-US" sz="1800" dirty="0">
                <a:solidFill>
                  <a:schemeClr val="tx2">
                    <a:lumMod val="75000"/>
                  </a:schemeClr>
                </a:solidFill>
              </a:rPr>
              <a:t>of </a:t>
            </a:r>
            <a:r>
              <a:rPr lang="en-US" sz="1800" dirty="0" err="1">
                <a:solidFill>
                  <a:schemeClr val="tx2">
                    <a:lumMod val="75000"/>
                  </a:schemeClr>
                </a:solidFill>
              </a:rPr>
              <a:t>acquis</a:t>
            </a:r>
            <a:r>
              <a:rPr lang="en-US" sz="1800" dirty="0">
                <a:solidFill>
                  <a:schemeClr val="tx2">
                    <a:lumMod val="75000"/>
                  </a:schemeClr>
                </a:solidFill>
              </a:rPr>
              <a:t> </a:t>
            </a:r>
            <a:r>
              <a:rPr lang="en-US" sz="1800" dirty="0" err="1" smtClean="0">
                <a:solidFill>
                  <a:schemeClr val="tx2">
                    <a:lumMod val="75000"/>
                  </a:schemeClr>
                </a:solidFill>
              </a:rPr>
              <a:t>communautaire</a:t>
            </a:r>
            <a:r>
              <a:rPr lang="en-US" sz="1800" dirty="0" smtClean="0">
                <a:solidFill>
                  <a:schemeClr val="tx2">
                    <a:lumMod val="75000"/>
                  </a:schemeClr>
                </a:solidFill>
              </a:rPr>
              <a:t> as de-facto borrowed from the EU law  for the purpose of possible enlargement  – no a la carte  approach  ( cases of Ukraine and Kyrgyzstan) </a:t>
            </a:r>
          </a:p>
          <a:p>
            <a:pPr algn="just">
              <a:buClr>
                <a:schemeClr val="tx2">
                  <a:lumMod val="60000"/>
                  <a:lumOff val="40000"/>
                </a:schemeClr>
              </a:buClr>
              <a:buFont typeface="Wingdings" charset="2"/>
              <a:buChar char="§"/>
            </a:pPr>
            <a:r>
              <a:rPr lang="en-US" sz="1800" dirty="0" smtClean="0">
                <a:solidFill>
                  <a:schemeClr val="tx2">
                    <a:lumMod val="75000"/>
                  </a:schemeClr>
                </a:solidFill>
              </a:rPr>
              <a:t>- subjects of </a:t>
            </a:r>
            <a:r>
              <a:rPr lang="en-US" sz="1800" dirty="0">
                <a:solidFill>
                  <a:schemeClr val="tx2">
                    <a:lumMod val="75000"/>
                  </a:schemeClr>
                </a:solidFill>
              </a:rPr>
              <a:t>t</a:t>
            </a:r>
            <a:r>
              <a:rPr lang="en-US" sz="1800" dirty="0" smtClean="0">
                <a:solidFill>
                  <a:schemeClr val="tx2">
                    <a:lumMod val="75000"/>
                  </a:schemeClr>
                </a:solidFill>
              </a:rPr>
              <a:t>he Union law – not only states abut private persons and entities as well </a:t>
            </a:r>
            <a:endParaRPr lang="en-US" sz="1800" dirty="0">
              <a:solidFill>
                <a:schemeClr val="tx2">
                  <a:lumMod val="75000"/>
                </a:schemeClr>
              </a:solidFill>
            </a:endParaRPr>
          </a:p>
          <a:p>
            <a:pPr algn="just">
              <a:buClr>
                <a:schemeClr val="tx2">
                  <a:lumMod val="60000"/>
                  <a:lumOff val="40000"/>
                </a:schemeClr>
              </a:buClr>
              <a:buFont typeface="Wingdings" charset="2"/>
              <a:buChar char="§"/>
            </a:pPr>
            <a:endParaRPr lang="en-US" sz="1800" dirty="0">
              <a:solidFill>
                <a:schemeClr val="tx2">
                  <a:lumMod val="75000"/>
                </a:schemeClr>
              </a:solidFill>
            </a:endParaRPr>
          </a:p>
          <a:p>
            <a:pPr algn="just">
              <a:buClr>
                <a:schemeClr val="tx2">
                  <a:lumMod val="60000"/>
                  <a:lumOff val="40000"/>
                </a:schemeClr>
              </a:buClr>
              <a:buFont typeface="Wingdings" charset="2"/>
              <a:buChar char="§"/>
            </a:pPr>
            <a:endParaRPr lang="en-US" sz="1800" dirty="0" smtClean="0">
              <a:solidFill>
                <a:schemeClr val="tx2">
                  <a:lumMod val="75000"/>
                </a:schemeClr>
              </a:solidFill>
            </a:endParaRPr>
          </a:p>
        </p:txBody>
      </p:sp>
      <p:pic>
        <p:nvPicPr>
          <p:cNvPr id="8" name="Изображение 7" descr="mgu.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8641"/>
            <a:ext cx="1259632" cy="1229359"/>
          </a:xfrm>
          <a:prstGeom prst="rect">
            <a:avLst/>
          </a:prstGeom>
        </p:spPr>
      </p:pic>
      <p:sp>
        <p:nvSpPr>
          <p:cNvPr id="9" name="Прямоугольник 8"/>
          <p:cNvSpPr/>
          <p:nvPr/>
        </p:nvSpPr>
        <p:spPr>
          <a:xfrm>
            <a:off x="2196" y="6741368"/>
            <a:ext cx="9141804" cy="116632"/>
          </a:xfrm>
          <a:prstGeom prst="rect">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5" name="TextBox 4"/>
          <p:cNvSpPr txBox="1"/>
          <p:nvPr/>
        </p:nvSpPr>
        <p:spPr>
          <a:xfrm>
            <a:off x="8604448" y="6237312"/>
            <a:ext cx="301686" cy="369332"/>
          </a:xfrm>
          <a:prstGeom prst="rect">
            <a:avLst/>
          </a:prstGeom>
          <a:noFill/>
        </p:spPr>
        <p:txBody>
          <a:bodyPr wrap="none" rtlCol="0">
            <a:spAutoFit/>
          </a:bodyPr>
          <a:lstStyle/>
          <a:p>
            <a:r>
              <a:rPr lang="en-US" dirty="0" smtClean="0">
                <a:solidFill>
                  <a:srgbClr val="17375E"/>
                </a:solidFill>
              </a:rPr>
              <a:t>6</a:t>
            </a:r>
            <a:endParaRPr lang="ru-RU" dirty="0">
              <a:solidFill>
                <a:srgbClr val="17375E"/>
              </a:solidFill>
            </a:endParaRPr>
          </a:p>
        </p:txBody>
      </p:sp>
    </p:spTree>
    <p:extLst>
      <p:ext uri="{BB962C8B-B14F-4D97-AF65-F5344CB8AC3E}">
        <p14:creationId xmlns:p14="http://schemas.microsoft.com/office/powerpoint/2010/main" val="165233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80920" cy="1008112"/>
          </a:xfrm>
        </p:spPr>
        <p:txBody>
          <a:bodyPr anchor="t">
            <a:normAutofit/>
          </a:bodyPr>
          <a:lstStyle/>
          <a:p>
            <a:pPr algn="l"/>
            <a:r>
              <a:rPr lang="en-US" sz="4000" b="1" dirty="0">
                <a:solidFill>
                  <a:schemeClr val="tx2">
                    <a:lumMod val="60000"/>
                    <a:lumOff val="40000"/>
                  </a:schemeClr>
                </a:solidFill>
                <a:latin typeface="+mn-lt"/>
                <a:cs typeface="Arial" pitchFamily="34" charset="0"/>
              </a:rPr>
              <a:t> </a:t>
            </a:r>
            <a:r>
              <a:rPr lang="en-US" sz="4000" b="1" dirty="0" smtClean="0">
                <a:solidFill>
                  <a:schemeClr val="tx2">
                    <a:lumMod val="60000"/>
                    <a:lumOff val="40000"/>
                  </a:schemeClr>
                </a:solidFill>
                <a:latin typeface="+mn-lt"/>
                <a:cs typeface="Arial" pitchFamily="34" charset="0"/>
              </a:rPr>
              <a:t>Eurasian legal order: problems   </a:t>
            </a:r>
            <a:endParaRPr lang="ru-RU" sz="4000" b="1" dirty="0">
              <a:solidFill>
                <a:schemeClr val="tx2">
                  <a:lumMod val="60000"/>
                  <a:lumOff val="40000"/>
                </a:schemeClr>
              </a:solidFill>
              <a:latin typeface="+mn-lt"/>
              <a:cs typeface="Arial" pitchFamily="34" charset="0"/>
            </a:endParaRPr>
          </a:p>
        </p:txBody>
      </p:sp>
      <p:sp>
        <p:nvSpPr>
          <p:cNvPr id="3" name="Содержимое 2"/>
          <p:cNvSpPr>
            <a:spLocks noGrp="1"/>
          </p:cNvSpPr>
          <p:nvPr>
            <p:ph idx="1"/>
          </p:nvPr>
        </p:nvSpPr>
        <p:spPr>
          <a:xfrm>
            <a:off x="467544" y="1700808"/>
            <a:ext cx="8136904" cy="3312368"/>
          </a:xfrm>
        </p:spPr>
        <p:txBody>
          <a:bodyPr>
            <a:noAutofit/>
          </a:bodyPr>
          <a:lstStyle/>
          <a:p>
            <a:pPr algn="just">
              <a:buClr>
                <a:schemeClr val="tx2">
                  <a:lumMod val="60000"/>
                  <a:lumOff val="40000"/>
                </a:schemeClr>
              </a:buClr>
              <a:buFont typeface="Wingdings" charset="2"/>
              <a:buChar char="§"/>
            </a:pPr>
            <a:r>
              <a:rPr lang="en-US" sz="1800" dirty="0" smtClean="0">
                <a:solidFill>
                  <a:schemeClr val="tx2">
                    <a:lumMod val="75000"/>
                  </a:schemeClr>
                </a:solidFill>
              </a:rPr>
              <a:t>Meantime the member states and the Court presumes that the legal order of the Union is an integral part of the international law </a:t>
            </a:r>
          </a:p>
          <a:p>
            <a:pPr algn="just">
              <a:buClr>
                <a:schemeClr val="tx2">
                  <a:lumMod val="60000"/>
                  <a:lumOff val="40000"/>
                </a:schemeClr>
              </a:buClr>
              <a:buFont typeface="Wingdings" charset="2"/>
              <a:buChar char="§"/>
            </a:pPr>
            <a:r>
              <a:rPr lang="en-US" sz="1800" dirty="0" smtClean="0">
                <a:solidFill>
                  <a:schemeClr val="tx2">
                    <a:lumMod val="75000"/>
                  </a:schemeClr>
                </a:solidFill>
              </a:rPr>
              <a:t>The Court acts in the paradigm of international law actively applying the Vienna Convention on international treaties 1969  </a:t>
            </a:r>
          </a:p>
          <a:p>
            <a:pPr algn="just">
              <a:buClr>
                <a:schemeClr val="tx2">
                  <a:lumMod val="60000"/>
                  <a:lumOff val="40000"/>
                </a:schemeClr>
              </a:buClr>
              <a:buFont typeface="Wingdings" charset="2"/>
              <a:buChar char="§"/>
            </a:pPr>
            <a:r>
              <a:rPr lang="en-US" sz="1800" dirty="0">
                <a:solidFill>
                  <a:schemeClr val="tx2">
                    <a:lumMod val="75000"/>
                  </a:schemeClr>
                </a:solidFill>
              </a:rPr>
              <a:t>Separate order? </a:t>
            </a:r>
            <a:r>
              <a:rPr lang="en-US" sz="1800" dirty="0" smtClean="0">
                <a:solidFill>
                  <a:schemeClr val="tx2">
                    <a:lumMod val="75000"/>
                  </a:schemeClr>
                </a:solidFill>
              </a:rPr>
              <a:t> Eurasian </a:t>
            </a:r>
            <a:r>
              <a:rPr lang="en-US" sz="1800" dirty="0" smtClean="0">
                <a:solidFill>
                  <a:schemeClr val="tx2">
                    <a:lumMod val="75000"/>
                  </a:schemeClr>
                </a:solidFill>
              </a:rPr>
              <a:t>version of Van </a:t>
            </a:r>
            <a:r>
              <a:rPr lang="en-US" sz="1800" dirty="0" err="1" smtClean="0">
                <a:solidFill>
                  <a:schemeClr val="tx2">
                    <a:lumMod val="75000"/>
                  </a:schemeClr>
                </a:solidFill>
              </a:rPr>
              <a:t>Gend</a:t>
            </a:r>
            <a:r>
              <a:rPr lang="en-US" sz="1800" dirty="0" smtClean="0">
                <a:solidFill>
                  <a:schemeClr val="tx2">
                    <a:lumMod val="75000"/>
                  </a:schemeClr>
                </a:solidFill>
              </a:rPr>
              <a:t>  case  coming soon?     Yes, if we believe in success of this ambitious  project </a:t>
            </a:r>
          </a:p>
          <a:p>
            <a:pPr algn="just">
              <a:buClr>
                <a:schemeClr val="tx2">
                  <a:lumMod val="60000"/>
                  <a:lumOff val="40000"/>
                </a:schemeClr>
              </a:buClr>
              <a:buFont typeface="Wingdings" charset="2"/>
              <a:buChar char="§"/>
            </a:pPr>
            <a:r>
              <a:rPr lang="en-US" sz="1800" dirty="0" smtClean="0">
                <a:solidFill>
                  <a:schemeClr val="tx2">
                    <a:lumMod val="75000"/>
                  </a:schemeClr>
                </a:solidFill>
              </a:rPr>
              <a:t> Law of the Union and </a:t>
            </a:r>
            <a:r>
              <a:rPr lang="en-US" sz="1800" dirty="0">
                <a:solidFill>
                  <a:schemeClr val="tx2">
                    <a:lumMod val="75000"/>
                  </a:schemeClr>
                </a:solidFill>
              </a:rPr>
              <a:t>i</a:t>
            </a:r>
            <a:r>
              <a:rPr lang="en-US" sz="1800" dirty="0" smtClean="0">
                <a:solidFill>
                  <a:schemeClr val="tx2">
                    <a:lumMod val="75000"/>
                  </a:schemeClr>
                </a:solidFill>
              </a:rPr>
              <a:t>nternational agreements of member states with 3</a:t>
            </a:r>
            <a:r>
              <a:rPr lang="en-US" sz="1800" baseline="30000" dirty="0" smtClean="0">
                <a:solidFill>
                  <a:schemeClr val="tx2">
                    <a:lumMod val="75000"/>
                  </a:schemeClr>
                </a:solidFill>
              </a:rPr>
              <a:t>rd</a:t>
            </a:r>
            <a:r>
              <a:rPr lang="en-US" sz="1800" dirty="0" smtClean="0">
                <a:solidFill>
                  <a:schemeClr val="tx2">
                    <a:lumMod val="75000"/>
                  </a:schemeClr>
                </a:solidFill>
              </a:rPr>
              <a:t> countries  concluded prior of the creation of the Union?  </a:t>
            </a:r>
          </a:p>
          <a:p>
            <a:pPr algn="just">
              <a:buClr>
                <a:schemeClr val="tx2">
                  <a:lumMod val="60000"/>
                  <a:lumOff val="40000"/>
                </a:schemeClr>
              </a:buClr>
              <a:buFont typeface="Wingdings" charset="2"/>
              <a:buChar char="§"/>
            </a:pPr>
            <a:r>
              <a:rPr lang="en-US" sz="1800" dirty="0" smtClean="0">
                <a:solidFill>
                  <a:schemeClr val="tx2">
                    <a:lumMod val="75000"/>
                  </a:schemeClr>
                </a:solidFill>
              </a:rPr>
              <a:t>Initial draft of the </a:t>
            </a:r>
            <a:r>
              <a:rPr lang="en-US" sz="1800" dirty="0">
                <a:solidFill>
                  <a:schemeClr val="tx2">
                    <a:lumMod val="75000"/>
                  </a:schemeClr>
                </a:solidFill>
              </a:rPr>
              <a:t>T</a:t>
            </a:r>
            <a:r>
              <a:rPr lang="en-US" sz="1800" dirty="0" smtClean="0">
                <a:solidFill>
                  <a:schemeClr val="tx2">
                    <a:lumMod val="75000"/>
                  </a:schemeClr>
                </a:solidFill>
              </a:rPr>
              <a:t>reaty – special formula “such agreements will continue to valid to the extend it is compatible with the Union law”   but it abolished fro the final text</a:t>
            </a:r>
          </a:p>
          <a:p>
            <a:pPr algn="just">
              <a:buClr>
                <a:schemeClr val="tx2">
                  <a:lumMod val="60000"/>
                  <a:lumOff val="40000"/>
                </a:schemeClr>
              </a:buClr>
              <a:buFont typeface="Wingdings" charset="2"/>
              <a:buChar char="§"/>
            </a:pPr>
            <a:r>
              <a:rPr lang="en-US" sz="1800" dirty="0" smtClean="0">
                <a:solidFill>
                  <a:schemeClr val="tx2">
                    <a:lumMod val="75000"/>
                  </a:schemeClr>
                </a:solidFill>
              </a:rPr>
              <a:t>No provision similar to art.351  TFEU (former art 307 of the EC) – no procedure for reconciliation of the conflicting provisions       </a:t>
            </a:r>
            <a:endParaRPr lang="en-US" sz="1800" dirty="0">
              <a:solidFill>
                <a:schemeClr val="tx2">
                  <a:lumMod val="75000"/>
                </a:schemeClr>
              </a:solidFill>
            </a:endParaRPr>
          </a:p>
        </p:txBody>
      </p:sp>
      <p:pic>
        <p:nvPicPr>
          <p:cNvPr id="8" name="Изображение 7" descr="mgu.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8641"/>
            <a:ext cx="1259632" cy="1229359"/>
          </a:xfrm>
          <a:prstGeom prst="rect">
            <a:avLst/>
          </a:prstGeom>
        </p:spPr>
      </p:pic>
      <p:sp>
        <p:nvSpPr>
          <p:cNvPr id="9" name="Прямоугольник 8"/>
          <p:cNvSpPr/>
          <p:nvPr/>
        </p:nvSpPr>
        <p:spPr>
          <a:xfrm>
            <a:off x="2196" y="6741368"/>
            <a:ext cx="9141804" cy="116632"/>
          </a:xfrm>
          <a:prstGeom prst="rect">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5" name="TextBox 4"/>
          <p:cNvSpPr txBox="1"/>
          <p:nvPr/>
        </p:nvSpPr>
        <p:spPr>
          <a:xfrm>
            <a:off x="8604448" y="6237312"/>
            <a:ext cx="301686" cy="369332"/>
          </a:xfrm>
          <a:prstGeom prst="rect">
            <a:avLst/>
          </a:prstGeom>
          <a:noFill/>
        </p:spPr>
        <p:txBody>
          <a:bodyPr wrap="none" rtlCol="0">
            <a:spAutoFit/>
          </a:bodyPr>
          <a:lstStyle/>
          <a:p>
            <a:r>
              <a:rPr lang="en-US" dirty="0" smtClean="0">
                <a:solidFill>
                  <a:srgbClr val="17375E"/>
                </a:solidFill>
              </a:rPr>
              <a:t>7</a:t>
            </a:r>
            <a:endParaRPr lang="ru-RU" dirty="0">
              <a:solidFill>
                <a:srgbClr val="17375E"/>
              </a:solidFill>
            </a:endParaRPr>
          </a:p>
        </p:txBody>
      </p:sp>
    </p:spTree>
    <p:extLst>
      <p:ext uri="{BB962C8B-B14F-4D97-AF65-F5344CB8AC3E}">
        <p14:creationId xmlns:p14="http://schemas.microsoft.com/office/powerpoint/2010/main" val="27539079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80920" cy="1008112"/>
          </a:xfrm>
        </p:spPr>
        <p:txBody>
          <a:bodyPr anchor="t">
            <a:normAutofit/>
          </a:bodyPr>
          <a:lstStyle/>
          <a:p>
            <a:pPr algn="l"/>
            <a:r>
              <a:rPr lang="en-US" sz="4000" b="1" dirty="0">
                <a:solidFill>
                  <a:schemeClr val="tx2">
                    <a:lumMod val="60000"/>
                    <a:lumOff val="40000"/>
                  </a:schemeClr>
                </a:solidFill>
                <a:latin typeface="+mn-lt"/>
                <a:cs typeface="Arial" pitchFamily="34" charset="0"/>
              </a:rPr>
              <a:t> </a:t>
            </a:r>
            <a:r>
              <a:rPr lang="en-US" sz="4000" b="1" dirty="0" smtClean="0">
                <a:solidFill>
                  <a:schemeClr val="tx2">
                    <a:lumMod val="60000"/>
                    <a:lumOff val="40000"/>
                  </a:schemeClr>
                </a:solidFill>
                <a:latin typeface="+mn-lt"/>
                <a:cs typeface="Arial" pitchFamily="34" charset="0"/>
              </a:rPr>
              <a:t>Eurasian legal order: </a:t>
            </a:r>
            <a:r>
              <a:rPr lang="en-US" sz="4000" b="1" dirty="0">
                <a:solidFill>
                  <a:schemeClr val="tx2">
                    <a:lumMod val="60000"/>
                    <a:lumOff val="40000"/>
                  </a:schemeClr>
                </a:solidFill>
                <a:latin typeface="+mn-lt"/>
                <a:cs typeface="Arial" pitchFamily="34" charset="0"/>
              </a:rPr>
              <a:t> </a:t>
            </a:r>
            <a:r>
              <a:rPr lang="en-US" sz="4000" b="1" dirty="0" smtClean="0">
                <a:solidFill>
                  <a:schemeClr val="tx2">
                    <a:lumMod val="60000"/>
                    <a:lumOff val="40000"/>
                  </a:schemeClr>
                </a:solidFill>
                <a:latin typeface="+mn-lt"/>
                <a:cs typeface="Arial" pitchFamily="34" charset="0"/>
              </a:rPr>
              <a:t>WTO issue    </a:t>
            </a:r>
            <a:endParaRPr lang="ru-RU" sz="4000" b="1" dirty="0">
              <a:solidFill>
                <a:schemeClr val="tx2">
                  <a:lumMod val="60000"/>
                  <a:lumOff val="40000"/>
                </a:schemeClr>
              </a:solidFill>
              <a:latin typeface="+mn-lt"/>
              <a:cs typeface="Arial" pitchFamily="34" charset="0"/>
            </a:endParaRPr>
          </a:p>
        </p:txBody>
      </p:sp>
      <p:sp>
        <p:nvSpPr>
          <p:cNvPr id="3" name="Содержимое 2"/>
          <p:cNvSpPr>
            <a:spLocks noGrp="1"/>
          </p:cNvSpPr>
          <p:nvPr>
            <p:ph idx="1"/>
          </p:nvPr>
        </p:nvSpPr>
        <p:spPr>
          <a:xfrm>
            <a:off x="467544" y="1700808"/>
            <a:ext cx="8136904" cy="3312368"/>
          </a:xfrm>
        </p:spPr>
        <p:txBody>
          <a:bodyPr>
            <a:noAutofit/>
          </a:bodyPr>
          <a:lstStyle/>
          <a:p>
            <a:pPr algn="just">
              <a:buClr>
                <a:schemeClr val="tx2">
                  <a:lumMod val="60000"/>
                  <a:lumOff val="40000"/>
                </a:schemeClr>
              </a:buClr>
              <a:buFont typeface="Wingdings" charset="2"/>
              <a:buChar char="§"/>
            </a:pPr>
            <a:r>
              <a:rPr lang="en-US" sz="1800" dirty="0" smtClean="0">
                <a:solidFill>
                  <a:schemeClr val="tx2">
                    <a:lumMod val="75000"/>
                  </a:schemeClr>
                </a:solidFill>
              </a:rPr>
              <a:t>The Customs Union and WTO – special treaty between 3 member states regarding the functioning of the Union in WTO ambits   (May 2011) </a:t>
            </a:r>
          </a:p>
          <a:p>
            <a:pPr algn="just">
              <a:buClr>
                <a:schemeClr val="tx2">
                  <a:lumMod val="60000"/>
                  <a:lumOff val="40000"/>
                </a:schemeClr>
              </a:buClr>
              <a:buFont typeface="Wingdings" charset="2"/>
              <a:buChar char="§"/>
            </a:pPr>
            <a:r>
              <a:rPr lang="en-US" sz="1800" dirty="0" smtClean="0">
                <a:solidFill>
                  <a:schemeClr val="tx2">
                    <a:lumMod val="75000"/>
                  </a:schemeClr>
                </a:solidFill>
              </a:rPr>
              <a:t>Really exotic approach – art 2: </a:t>
            </a:r>
          </a:p>
          <a:p>
            <a:pPr algn="just">
              <a:buClr>
                <a:schemeClr val="tx2">
                  <a:lumMod val="60000"/>
                  <a:lumOff val="40000"/>
                </a:schemeClr>
              </a:buClr>
              <a:buFont typeface="Wingdings" charset="2"/>
              <a:buChar char="§"/>
            </a:pPr>
            <a:r>
              <a:rPr lang="en-US" sz="1800" dirty="0" smtClean="0">
                <a:solidFill>
                  <a:schemeClr val="tx2">
                    <a:lumMod val="75000"/>
                  </a:schemeClr>
                </a:solidFill>
              </a:rPr>
              <a:t>WTO agreements including the terms and conditions of the protocols of accession of each member states to WTO shall be an integral part of Union law  </a:t>
            </a:r>
          </a:p>
          <a:p>
            <a:pPr algn="just">
              <a:buClr>
                <a:schemeClr val="tx2">
                  <a:lumMod val="60000"/>
                  <a:lumOff val="40000"/>
                </a:schemeClr>
              </a:buClr>
              <a:buFont typeface="Wingdings" charset="2"/>
              <a:buChar char="§"/>
            </a:pPr>
            <a:r>
              <a:rPr lang="en-US" sz="1800" dirty="0" smtClean="0">
                <a:solidFill>
                  <a:schemeClr val="tx2">
                    <a:lumMod val="75000"/>
                  </a:schemeClr>
                </a:solidFill>
              </a:rPr>
              <a:t>Priority  of WTO obligations over Union commitments</a:t>
            </a:r>
          </a:p>
          <a:p>
            <a:pPr algn="just">
              <a:buClr>
                <a:schemeClr val="tx2">
                  <a:lumMod val="60000"/>
                  <a:lumOff val="40000"/>
                </a:schemeClr>
              </a:buClr>
              <a:buFont typeface="Wingdings" charset="2"/>
              <a:buChar char="§"/>
            </a:pPr>
            <a:r>
              <a:rPr lang="en-US" sz="1800" dirty="0" smtClean="0">
                <a:solidFill>
                  <a:schemeClr val="tx2">
                    <a:lumMod val="75000"/>
                  </a:schemeClr>
                </a:solidFill>
              </a:rPr>
              <a:t>Necessity to bring Union law in compliance with WTO law </a:t>
            </a:r>
          </a:p>
          <a:p>
            <a:pPr algn="just">
              <a:buClr>
                <a:schemeClr val="tx2">
                  <a:lumMod val="60000"/>
                  <a:lumOff val="40000"/>
                </a:schemeClr>
              </a:buClr>
              <a:buFont typeface="Wingdings" charset="2"/>
              <a:buChar char="§"/>
            </a:pPr>
            <a:r>
              <a:rPr lang="en-US" sz="1800" dirty="0" smtClean="0">
                <a:solidFill>
                  <a:schemeClr val="tx2">
                    <a:lumMod val="75000"/>
                  </a:schemeClr>
                </a:solidFill>
              </a:rPr>
              <a:t>Annex 31 to the Treaty of Eurasian Union –the Treaty of May 2011 shall continue to apply   </a:t>
            </a:r>
          </a:p>
          <a:p>
            <a:pPr algn="just">
              <a:buClr>
                <a:schemeClr val="tx2">
                  <a:lumMod val="60000"/>
                  <a:lumOff val="40000"/>
                </a:schemeClr>
              </a:buClr>
              <a:buFont typeface="Wingdings" charset="2"/>
              <a:buChar char="§"/>
            </a:pPr>
            <a:r>
              <a:rPr lang="en-US" sz="1800" dirty="0" smtClean="0">
                <a:solidFill>
                  <a:schemeClr val="tx2">
                    <a:lumMod val="75000"/>
                  </a:schemeClr>
                </a:solidFill>
              </a:rPr>
              <a:t>Direct effect of WTO rules?  The Court still is hesitant faming to provide a clear guidance in this respect  </a:t>
            </a:r>
          </a:p>
        </p:txBody>
      </p:sp>
      <p:pic>
        <p:nvPicPr>
          <p:cNvPr id="8" name="Изображение 7" descr="mgu.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8641"/>
            <a:ext cx="1259632" cy="1229359"/>
          </a:xfrm>
          <a:prstGeom prst="rect">
            <a:avLst/>
          </a:prstGeom>
        </p:spPr>
      </p:pic>
      <p:sp>
        <p:nvSpPr>
          <p:cNvPr id="9" name="Прямоугольник 8"/>
          <p:cNvSpPr/>
          <p:nvPr/>
        </p:nvSpPr>
        <p:spPr>
          <a:xfrm>
            <a:off x="2196" y="6741368"/>
            <a:ext cx="9141804" cy="116632"/>
          </a:xfrm>
          <a:prstGeom prst="rect">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5" name="TextBox 4"/>
          <p:cNvSpPr txBox="1"/>
          <p:nvPr/>
        </p:nvSpPr>
        <p:spPr>
          <a:xfrm>
            <a:off x="8604448" y="6237312"/>
            <a:ext cx="301686" cy="369332"/>
          </a:xfrm>
          <a:prstGeom prst="rect">
            <a:avLst/>
          </a:prstGeom>
          <a:noFill/>
        </p:spPr>
        <p:txBody>
          <a:bodyPr wrap="none" rtlCol="0">
            <a:spAutoFit/>
          </a:bodyPr>
          <a:lstStyle/>
          <a:p>
            <a:r>
              <a:rPr lang="en-US" dirty="0" smtClean="0">
                <a:solidFill>
                  <a:srgbClr val="17375E"/>
                </a:solidFill>
              </a:rPr>
              <a:t>8</a:t>
            </a:r>
            <a:endParaRPr lang="ru-RU" dirty="0">
              <a:solidFill>
                <a:srgbClr val="17375E"/>
              </a:solidFill>
            </a:endParaRPr>
          </a:p>
        </p:txBody>
      </p:sp>
    </p:spTree>
    <p:extLst>
      <p:ext uri="{BB962C8B-B14F-4D97-AF65-F5344CB8AC3E}">
        <p14:creationId xmlns:p14="http://schemas.microsoft.com/office/powerpoint/2010/main" val="3509513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80920" cy="1008112"/>
          </a:xfrm>
        </p:spPr>
        <p:txBody>
          <a:bodyPr anchor="t">
            <a:normAutofit fontScale="90000"/>
          </a:bodyPr>
          <a:lstStyle/>
          <a:p>
            <a:pPr algn="l"/>
            <a:r>
              <a:rPr lang="en-US" sz="4000" b="1" dirty="0">
                <a:solidFill>
                  <a:schemeClr val="tx2">
                    <a:lumMod val="60000"/>
                    <a:lumOff val="40000"/>
                  </a:schemeClr>
                </a:solidFill>
                <a:latin typeface="+mn-lt"/>
                <a:cs typeface="Arial" pitchFamily="34" charset="0"/>
              </a:rPr>
              <a:t> </a:t>
            </a:r>
            <a:r>
              <a:rPr lang="en-US" sz="4000" b="1" dirty="0" smtClean="0">
                <a:solidFill>
                  <a:schemeClr val="tx2">
                    <a:lumMod val="60000"/>
                    <a:lumOff val="40000"/>
                  </a:schemeClr>
                </a:solidFill>
                <a:latin typeface="+mn-lt"/>
                <a:cs typeface="Arial" pitchFamily="34" charset="0"/>
              </a:rPr>
              <a:t>Eurasian legal order: </a:t>
            </a:r>
            <a:r>
              <a:rPr lang="en-US" sz="4000" b="1" dirty="0">
                <a:solidFill>
                  <a:schemeClr val="tx2">
                    <a:lumMod val="60000"/>
                    <a:lumOff val="40000"/>
                  </a:schemeClr>
                </a:solidFill>
                <a:latin typeface="+mn-lt"/>
                <a:cs typeface="Arial" pitchFamily="34" charset="0"/>
              </a:rPr>
              <a:t> </a:t>
            </a:r>
            <a:r>
              <a:rPr lang="en-US" sz="4000" b="1" dirty="0" smtClean="0">
                <a:solidFill>
                  <a:schemeClr val="tx2">
                    <a:lumMod val="60000"/>
                    <a:lumOff val="40000"/>
                  </a:schemeClr>
                </a:solidFill>
                <a:latin typeface="+mn-lt"/>
                <a:cs typeface="Arial" pitchFamily="34" charset="0"/>
              </a:rPr>
              <a:t>constitutional courts of the member states    </a:t>
            </a:r>
            <a:endParaRPr lang="ru-RU" sz="4000" b="1" dirty="0">
              <a:solidFill>
                <a:schemeClr val="tx2">
                  <a:lumMod val="60000"/>
                  <a:lumOff val="40000"/>
                </a:schemeClr>
              </a:solidFill>
              <a:latin typeface="+mn-lt"/>
              <a:cs typeface="Arial" pitchFamily="34" charset="0"/>
            </a:endParaRPr>
          </a:p>
        </p:txBody>
      </p:sp>
      <p:sp>
        <p:nvSpPr>
          <p:cNvPr id="3" name="Содержимое 2"/>
          <p:cNvSpPr>
            <a:spLocks noGrp="1"/>
          </p:cNvSpPr>
          <p:nvPr>
            <p:ph idx="1"/>
          </p:nvPr>
        </p:nvSpPr>
        <p:spPr>
          <a:xfrm>
            <a:off x="467544" y="1700808"/>
            <a:ext cx="8136904" cy="3312368"/>
          </a:xfrm>
        </p:spPr>
        <p:txBody>
          <a:bodyPr>
            <a:noAutofit/>
          </a:bodyPr>
          <a:lstStyle/>
          <a:p>
            <a:pPr algn="just">
              <a:buClr>
                <a:schemeClr val="tx2">
                  <a:lumMod val="60000"/>
                  <a:lumOff val="40000"/>
                </a:schemeClr>
              </a:buClr>
              <a:buFont typeface="Wingdings" charset="2"/>
              <a:buChar char="§"/>
            </a:pPr>
            <a:r>
              <a:rPr lang="en-US" sz="1800" dirty="0" smtClean="0">
                <a:solidFill>
                  <a:schemeClr val="tx2">
                    <a:lumMod val="75000"/>
                  </a:schemeClr>
                </a:solidFill>
              </a:rPr>
              <a:t>Really nervous reaction of the Russian Constitutional court </a:t>
            </a:r>
          </a:p>
          <a:p>
            <a:pPr algn="just">
              <a:buClr>
                <a:schemeClr val="tx2">
                  <a:lumMod val="60000"/>
                  <a:lumOff val="40000"/>
                </a:schemeClr>
              </a:buClr>
              <a:buFont typeface="Wingdings" charset="2"/>
              <a:buChar char="§"/>
            </a:pPr>
            <a:r>
              <a:rPr lang="en-US" sz="1800" dirty="0" smtClean="0">
                <a:solidFill>
                  <a:schemeClr val="tx2">
                    <a:lumMod val="75000"/>
                  </a:schemeClr>
                </a:solidFill>
              </a:rPr>
              <a:t>Like Italian and German Constitutional Courts in case of the EU, Russian Constitutional court raised its concern using fundamental rights issue as a tool  </a:t>
            </a:r>
          </a:p>
          <a:p>
            <a:pPr algn="just">
              <a:buClr>
                <a:schemeClr val="tx2">
                  <a:lumMod val="60000"/>
                  <a:lumOff val="40000"/>
                </a:schemeClr>
              </a:buClr>
              <a:buFont typeface="Wingdings" charset="2"/>
              <a:buChar char="§"/>
            </a:pPr>
            <a:r>
              <a:rPr lang="en-US" sz="1800" dirty="0" smtClean="0">
                <a:solidFill>
                  <a:schemeClr val="tx2">
                    <a:lumMod val="75000"/>
                  </a:schemeClr>
                </a:solidFill>
              </a:rPr>
              <a:t>Questioning priority of the Union law over the constitution</a:t>
            </a:r>
          </a:p>
          <a:p>
            <a:pPr algn="just">
              <a:buClr>
                <a:schemeClr val="tx2">
                  <a:lumMod val="60000"/>
                  <a:lumOff val="40000"/>
                </a:schemeClr>
              </a:buClr>
              <a:buFont typeface="Wingdings" charset="2"/>
              <a:buChar char="§"/>
            </a:pPr>
            <a:r>
              <a:rPr lang="en-US" sz="1800" dirty="0" smtClean="0">
                <a:solidFill>
                  <a:schemeClr val="tx2">
                    <a:lumMod val="75000"/>
                  </a:schemeClr>
                </a:solidFill>
              </a:rPr>
              <a:t>Not accepting an exclusive  competence of the Court of the Union to interpret Union law </a:t>
            </a:r>
          </a:p>
          <a:p>
            <a:pPr algn="just">
              <a:buClr>
                <a:schemeClr val="tx2">
                  <a:lumMod val="60000"/>
                  <a:lumOff val="40000"/>
                </a:schemeClr>
              </a:buClr>
              <a:buFont typeface="Wingdings" charset="2"/>
              <a:buChar char="§"/>
            </a:pPr>
            <a:r>
              <a:rPr lang="en-US" sz="1800" dirty="0" smtClean="0">
                <a:solidFill>
                  <a:schemeClr val="tx2">
                    <a:lumMod val="75000"/>
                  </a:schemeClr>
                </a:solidFill>
              </a:rPr>
              <a:t>Resemblance with the So </a:t>
            </a:r>
            <a:r>
              <a:rPr lang="en-US" sz="1800" dirty="0" err="1" smtClean="0">
                <a:solidFill>
                  <a:schemeClr val="tx2">
                    <a:lumMod val="75000"/>
                  </a:schemeClr>
                </a:solidFill>
              </a:rPr>
              <a:t>lange</a:t>
            </a:r>
            <a:r>
              <a:rPr lang="en-US" sz="1800" dirty="0" smtClean="0">
                <a:solidFill>
                  <a:schemeClr val="tx2">
                    <a:lumMod val="75000"/>
                  </a:schemeClr>
                </a:solidFill>
              </a:rPr>
              <a:t> saga of the German Constitutional Court </a:t>
            </a:r>
          </a:p>
          <a:p>
            <a:pPr algn="just">
              <a:buClr>
                <a:schemeClr val="tx2">
                  <a:lumMod val="60000"/>
                  <a:lumOff val="40000"/>
                </a:schemeClr>
              </a:buClr>
              <a:buFont typeface="Wingdings" charset="2"/>
              <a:buChar char="§"/>
            </a:pPr>
            <a:r>
              <a:rPr lang="en-US" sz="1800" dirty="0" smtClean="0">
                <a:solidFill>
                  <a:schemeClr val="tx2">
                    <a:lumMod val="75000"/>
                  </a:schemeClr>
                </a:solidFill>
              </a:rPr>
              <a:t>As a result of the series of the decisions of the Russian Constitutional Courts, some provisions of the Customs Code of the CU now apply in Russia in the version of the Court    </a:t>
            </a:r>
          </a:p>
          <a:p>
            <a:pPr algn="just">
              <a:buClr>
                <a:schemeClr val="tx2">
                  <a:lumMod val="60000"/>
                  <a:lumOff val="40000"/>
                </a:schemeClr>
              </a:buClr>
              <a:buFont typeface="Wingdings" charset="2"/>
              <a:buChar char="§"/>
            </a:pPr>
            <a:r>
              <a:rPr lang="en-US" sz="1800" dirty="0" smtClean="0">
                <a:solidFill>
                  <a:schemeClr val="tx2">
                    <a:lumMod val="75000"/>
                  </a:schemeClr>
                </a:solidFill>
              </a:rPr>
              <a:t>Case </a:t>
            </a:r>
            <a:r>
              <a:rPr lang="en-US" sz="1800" dirty="0" err="1" smtClean="0">
                <a:solidFill>
                  <a:schemeClr val="tx2">
                    <a:lumMod val="75000"/>
                  </a:schemeClr>
                </a:solidFill>
              </a:rPr>
              <a:t>Niinivirta</a:t>
            </a:r>
            <a:r>
              <a:rPr lang="en-US" sz="1800" dirty="0" smtClean="0">
                <a:solidFill>
                  <a:schemeClr val="tx2">
                    <a:lumMod val="75000"/>
                  </a:schemeClr>
                </a:solidFill>
              </a:rPr>
              <a:t> – “the provisions of the Customs Code of the CU shall be applied  taking into account the case law of the Constitutional Court” </a:t>
            </a:r>
          </a:p>
        </p:txBody>
      </p:sp>
      <p:pic>
        <p:nvPicPr>
          <p:cNvPr id="8" name="Изображение 7" descr="mgu.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8641"/>
            <a:ext cx="1259632" cy="1229359"/>
          </a:xfrm>
          <a:prstGeom prst="rect">
            <a:avLst/>
          </a:prstGeom>
        </p:spPr>
      </p:pic>
      <p:sp>
        <p:nvSpPr>
          <p:cNvPr id="9" name="Прямоугольник 8"/>
          <p:cNvSpPr/>
          <p:nvPr/>
        </p:nvSpPr>
        <p:spPr>
          <a:xfrm>
            <a:off x="2196" y="6741368"/>
            <a:ext cx="9141804" cy="116632"/>
          </a:xfrm>
          <a:prstGeom prst="rect">
            <a:avLst/>
          </a:prstGeom>
          <a:solidFill>
            <a:srgbClr val="3366FF"/>
          </a:solidFill>
          <a:ln>
            <a:solidFill>
              <a:srgbClr val="3366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dirty="0"/>
          </a:p>
        </p:txBody>
      </p:sp>
      <p:sp>
        <p:nvSpPr>
          <p:cNvPr id="5" name="TextBox 4"/>
          <p:cNvSpPr txBox="1"/>
          <p:nvPr/>
        </p:nvSpPr>
        <p:spPr>
          <a:xfrm>
            <a:off x="8604448" y="6237312"/>
            <a:ext cx="301686" cy="369332"/>
          </a:xfrm>
          <a:prstGeom prst="rect">
            <a:avLst/>
          </a:prstGeom>
          <a:noFill/>
        </p:spPr>
        <p:txBody>
          <a:bodyPr wrap="none" rtlCol="0">
            <a:spAutoFit/>
          </a:bodyPr>
          <a:lstStyle/>
          <a:p>
            <a:r>
              <a:rPr lang="en-US" dirty="0" smtClean="0">
                <a:solidFill>
                  <a:srgbClr val="17375E"/>
                </a:solidFill>
              </a:rPr>
              <a:t>9</a:t>
            </a:r>
            <a:endParaRPr lang="ru-RU" dirty="0">
              <a:solidFill>
                <a:srgbClr val="17375E"/>
              </a:solidFill>
            </a:endParaRPr>
          </a:p>
        </p:txBody>
      </p:sp>
    </p:spTree>
    <p:extLst>
      <p:ext uri="{BB962C8B-B14F-4D97-AF65-F5344CB8AC3E}">
        <p14:creationId xmlns:p14="http://schemas.microsoft.com/office/powerpoint/2010/main" val="402142964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1867</TotalTime>
  <Words>1985</Words>
  <Application>Microsoft Office PowerPoint</Application>
  <PresentationFormat>Экран (4:3)</PresentationFormat>
  <Paragraphs>150</Paragraphs>
  <Slides>18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18</vt:i4>
      </vt:variant>
    </vt:vector>
  </HeadingPairs>
  <TitlesOfParts>
    <vt:vector size="22" baseType="lpstr">
      <vt:lpstr>Arial</vt:lpstr>
      <vt:lpstr>Calibri</vt:lpstr>
      <vt:lpstr>Wingdings</vt:lpstr>
      <vt:lpstr>Тема Office</vt:lpstr>
      <vt:lpstr>«The emerging Eurasian Legal Order: challenges and  solutions» Taipei, November 21, 2014</vt:lpstr>
      <vt:lpstr>Customs Unions in the world </vt:lpstr>
      <vt:lpstr>Historical Background  </vt:lpstr>
      <vt:lpstr>Specifics of the existing Customs Union   </vt:lpstr>
      <vt:lpstr> Eurasian Economic Union</vt:lpstr>
      <vt:lpstr> Legal order of the Union </vt:lpstr>
      <vt:lpstr> Eurasian legal order: problems   </vt:lpstr>
      <vt:lpstr> Eurasian legal order:  WTO issue    </vt:lpstr>
      <vt:lpstr> Eurasian legal order:  constitutional courts of the member states    </vt:lpstr>
      <vt:lpstr> Institutional structure of the Union  </vt:lpstr>
      <vt:lpstr> The Commission  </vt:lpstr>
      <vt:lpstr> The Court of the Union </vt:lpstr>
      <vt:lpstr> Jurisdiction of the Court </vt:lpstr>
      <vt:lpstr> Jurisdiction of the Court: private complains  </vt:lpstr>
      <vt:lpstr> Jurisdiction of the Court: private complains  </vt:lpstr>
      <vt:lpstr> Jurisprudence of the Court of : private complains  </vt:lpstr>
      <vt:lpstr> Conclusions  </vt:lpstr>
      <vt:lpstr>Thank You for Your  attention!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alex ispolinov</cp:lastModifiedBy>
  <cp:revision>178</cp:revision>
  <cp:lastPrinted>2014-04-22T06:41:50Z</cp:lastPrinted>
  <dcterms:created xsi:type="dcterms:W3CDTF">2013-10-10T11:29:57Z</dcterms:created>
  <dcterms:modified xsi:type="dcterms:W3CDTF">2014-12-04T08:42:01Z</dcterms:modified>
</cp:coreProperties>
</file>