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97" r:id="rId3"/>
    <p:sldId id="298" r:id="rId4"/>
    <p:sldId id="257" r:id="rId5"/>
    <p:sldId id="270" r:id="rId6"/>
    <p:sldId id="258" r:id="rId7"/>
    <p:sldId id="259" r:id="rId8"/>
    <p:sldId id="261" r:id="rId9"/>
    <p:sldId id="262" r:id="rId10"/>
    <p:sldId id="301" r:id="rId11"/>
    <p:sldId id="302" r:id="rId12"/>
    <p:sldId id="303" r:id="rId13"/>
    <p:sldId id="263" r:id="rId14"/>
    <p:sldId id="304" r:id="rId15"/>
    <p:sldId id="264" r:id="rId16"/>
    <p:sldId id="265" r:id="rId17"/>
    <p:sldId id="266" r:id="rId18"/>
    <p:sldId id="267" r:id="rId19"/>
    <p:sldId id="268" r:id="rId20"/>
    <p:sldId id="269"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305" r:id="rId47"/>
    <p:sldId id="299" r:id="rId48"/>
    <p:sldId id="307" r:id="rId49"/>
    <p:sldId id="309" r:id="rId50"/>
    <p:sldId id="308" r:id="rId5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77" y="33"/>
      </p:cViewPr>
      <p:guideLst/>
    </p:cSldViewPr>
  </p:slideViewPr>
  <p:notesTextViewPr>
    <p:cViewPr>
      <p:scale>
        <a:sx n="1" d="1"/>
        <a:sy n="1" d="1"/>
      </p:scale>
      <p:origin x="0" y="0"/>
    </p:cViewPr>
  </p:notesTextViewPr>
  <p:sorterViewPr>
    <p:cViewPr>
      <p:scale>
        <a:sx n="100" d="100"/>
        <a:sy n="100" d="100"/>
      </p:scale>
      <p:origin x="0" y="-204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B3DD6-5857-411A-8BD4-FE6745E0745A}" type="datetimeFigureOut">
              <a:rPr lang="ru-RU" smtClean="0"/>
              <a:t>20.11.2017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78234-64F8-41AB-AB93-6C7CF944B1FA}" type="slidenum">
              <a:rPr lang="ru-RU" smtClean="0"/>
              <a:t>‹#›</a:t>
            </a:fld>
            <a:endParaRPr lang="ru-RU"/>
          </a:p>
        </p:txBody>
      </p:sp>
    </p:spTree>
    <p:extLst>
      <p:ext uri="{BB962C8B-B14F-4D97-AF65-F5344CB8AC3E}">
        <p14:creationId xmlns:p14="http://schemas.microsoft.com/office/powerpoint/2010/main" val="57056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alty.ria.ru/urban/20160414/407286634.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alty.ria.ru/urban/20160414/407286634.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DB2F02-F3FB-460D-B96B-AE9532EC1D96}" type="slidenum">
              <a:rPr lang="ru-RU" altLang="ru-RU" smtClean="0">
                <a:latin typeface="Arial" panose="020B0604020202020204" pitchFamily="34" charset="0"/>
              </a:rPr>
              <a:pPr>
                <a:spcBef>
                  <a:spcPct val="0"/>
                </a:spcBef>
              </a:pPr>
              <a:t>1</a:t>
            </a:fld>
            <a:endParaRPr lang="ru-RU" altLang="ru-RU" smtClean="0">
              <a:latin typeface="Arial" panose="020B0604020202020204" pitchFamily="34" charset="0"/>
            </a:endParaRPr>
          </a:p>
        </p:txBody>
      </p:sp>
    </p:spTree>
    <p:extLst>
      <p:ext uri="{BB962C8B-B14F-4D97-AF65-F5344CB8AC3E}">
        <p14:creationId xmlns:p14="http://schemas.microsoft.com/office/powerpoint/2010/main" val="618010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РИА Новости </a:t>
            </a:r>
            <a:r>
              <a:rPr lang="ru-RU" dirty="0" smtClean="0">
                <a:hlinkClick r:id="rId3"/>
              </a:rPr>
              <a:t>https://realty.ria.ru/urban/20160414/407286634.html</a:t>
            </a:r>
            <a:endParaRPr lang="ru-RU" dirty="0" smtClean="0"/>
          </a:p>
          <a:p>
            <a:endParaRPr lang="ru-RU" dirty="0"/>
          </a:p>
        </p:txBody>
      </p:sp>
      <p:sp>
        <p:nvSpPr>
          <p:cNvPr id="4" name="Номер слайда 3"/>
          <p:cNvSpPr>
            <a:spLocks noGrp="1"/>
          </p:cNvSpPr>
          <p:nvPr>
            <p:ph type="sldNum" sz="quarter" idx="10"/>
          </p:nvPr>
        </p:nvSpPr>
        <p:spPr/>
        <p:txBody>
          <a:bodyPr/>
          <a:lstStyle/>
          <a:p>
            <a:pPr>
              <a:defRPr/>
            </a:pPr>
            <a:fld id="{C840E45D-54F2-4B92-B4AA-507AC2BAAE23}" type="slidenum">
              <a:rPr lang="ru-RU" altLang="ru-RU" smtClean="0"/>
              <a:pPr>
                <a:defRPr/>
              </a:pPr>
              <a:t>32</a:t>
            </a:fld>
            <a:endParaRPr lang="ru-RU" altLang="ru-RU"/>
          </a:p>
        </p:txBody>
      </p:sp>
    </p:spTree>
    <p:extLst>
      <p:ext uri="{BB962C8B-B14F-4D97-AF65-F5344CB8AC3E}">
        <p14:creationId xmlns:p14="http://schemas.microsoft.com/office/powerpoint/2010/main" val="3333430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Джон Хокинс — британец, обладатель огромного списка степеней, званий и должностей. Признанный лидер креативной экономики в теории и практике,  работал более чем в 30 странах. Выступает в качестве советников глобальных корпораций, международных организаций, правительств и частных лиц, является заместителем председателя Британского Совета экранных искусств (BSAC), членом Консультационного Совета по креативной экономике Организации объединенных наций, профессор Шанхайской школы креативности, руководитель центра креативной экономики, приглашенный профессор Шанхайской театральной академии (Китай).</a:t>
            </a:r>
          </a:p>
          <a:p>
            <a:endParaRPr lang="ru-RU" altLang="ru-RU" smtClean="0"/>
          </a:p>
        </p:txBody>
      </p:sp>
      <p:sp>
        <p:nvSpPr>
          <p:cNvPr id="211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A0E1CD-41C5-4724-BC26-DE6DDDEA5A2F}" type="slidenum">
              <a:rPr lang="ru-RU" altLang="ru-RU" smtClean="0"/>
              <a:pPr/>
              <a:t>46</a:t>
            </a:fld>
            <a:endParaRPr lang="ru-RU" altLang="ru-RU" smtClean="0"/>
          </a:p>
        </p:txBody>
      </p:sp>
    </p:spTree>
    <p:extLst>
      <p:ext uri="{BB962C8B-B14F-4D97-AF65-F5344CB8AC3E}">
        <p14:creationId xmlns:p14="http://schemas.microsoft.com/office/powerpoint/2010/main" val="2421230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7F78234-64F8-41AB-AB93-6C7CF944B1FA}" type="slidenum">
              <a:rPr lang="ru-RU" smtClean="0"/>
              <a:t>50</a:t>
            </a:fld>
            <a:endParaRPr lang="ru-RU"/>
          </a:p>
        </p:txBody>
      </p:sp>
    </p:spTree>
    <p:extLst>
      <p:ext uri="{BB962C8B-B14F-4D97-AF65-F5344CB8AC3E}">
        <p14:creationId xmlns:p14="http://schemas.microsoft.com/office/powerpoint/2010/main" val="145088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7F6EC3-AC67-4EBB-A393-59281D884D88}" type="slidenum">
              <a:rPr lang="ru-RU" altLang="ru-RU" smtClean="0">
                <a:latin typeface="Arial" panose="020B0604020202020204" pitchFamily="34" charset="0"/>
              </a:rPr>
              <a:pPr>
                <a:spcBef>
                  <a:spcPct val="0"/>
                </a:spcBef>
              </a:pPr>
              <a:t>2</a:t>
            </a:fld>
            <a:endParaRPr lang="ru-RU" altLang="ru-RU" smtClean="0">
              <a:latin typeface="Arial" panose="020B0604020202020204" pitchFamily="34" charset="0"/>
            </a:endParaRPr>
          </a:p>
        </p:txBody>
      </p:sp>
    </p:spTree>
    <p:extLst>
      <p:ext uri="{BB962C8B-B14F-4D97-AF65-F5344CB8AC3E}">
        <p14:creationId xmlns:p14="http://schemas.microsoft.com/office/powerpoint/2010/main" val="169871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04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8F2F45-19CE-450A-8510-16F030130056}" type="slidenum">
              <a:rPr lang="ru-RU" altLang="ru-RU" smtClean="0"/>
              <a:pPr/>
              <a:t>3</a:t>
            </a:fld>
            <a:endParaRPr lang="ru-RU" altLang="ru-RU" smtClean="0"/>
          </a:p>
        </p:txBody>
      </p:sp>
    </p:spTree>
    <p:extLst>
      <p:ext uri="{BB962C8B-B14F-4D97-AF65-F5344CB8AC3E}">
        <p14:creationId xmlns:p14="http://schemas.microsoft.com/office/powerpoint/2010/main" val="225914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337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582F3AA-143F-4066-8DFF-14DE13B3C725}" type="slidenum">
              <a:rPr lang="ru-RU" altLang="ru-RU" smtClean="0"/>
              <a:pPr/>
              <a:t>8</a:t>
            </a:fld>
            <a:endParaRPr lang="ru-RU" altLang="ru-RU" smtClean="0"/>
          </a:p>
        </p:txBody>
      </p:sp>
    </p:spTree>
    <p:extLst>
      <p:ext uri="{BB962C8B-B14F-4D97-AF65-F5344CB8AC3E}">
        <p14:creationId xmlns:p14="http://schemas.microsoft.com/office/powerpoint/2010/main" val="1205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19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6FF6B9-1A14-44ED-A227-82C2322DA7D3}" type="slidenum">
              <a:rPr lang="ru-RU" altLang="ru-RU" smtClean="0"/>
              <a:pPr/>
              <a:t>12</a:t>
            </a:fld>
            <a:endParaRPr lang="ru-RU" altLang="ru-RU" smtClean="0"/>
          </a:p>
        </p:txBody>
      </p:sp>
    </p:spTree>
    <p:extLst>
      <p:ext uri="{BB962C8B-B14F-4D97-AF65-F5344CB8AC3E}">
        <p14:creationId xmlns:p14="http://schemas.microsoft.com/office/powerpoint/2010/main" val="263091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368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8A6964-01E1-4131-A2B5-DE42B1090665}" type="slidenum">
              <a:rPr lang="ru-RU" altLang="ru-RU" smtClean="0"/>
              <a:pPr/>
              <a:t>13</a:t>
            </a:fld>
            <a:endParaRPr lang="ru-RU" altLang="ru-RU" smtClean="0"/>
          </a:p>
        </p:txBody>
      </p:sp>
    </p:spTree>
    <p:extLst>
      <p:ext uri="{BB962C8B-B14F-4D97-AF65-F5344CB8AC3E}">
        <p14:creationId xmlns:p14="http://schemas.microsoft.com/office/powerpoint/2010/main" val="120386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89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322A9F-2CD0-4025-9D99-E40855F5B7E3}" type="slidenum">
              <a:rPr lang="ru-RU" altLang="ru-RU" smtClean="0">
                <a:latin typeface="Arial" panose="020B0604020202020204" pitchFamily="34" charset="0"/>
              </a:rPr>
              <a:pPr>
                <a:spcBef>
                  <a:spcPct val="0"/>
                </a:spcBef>
              </a:pPr>
              <a:t>15</a:t>
            </a:fld>
            <a:endParaRPr lang="ru-RU" altLang="ru-RU" smtClean="0">
              <a:latin typeface="Arial" panose="020B0604020202020204" pitchFamily="34" charset="0"/>
            </a:endParaRPr>
          </a:p>
        </p:txBody>
      </p:sp>
    </p:spTree>
    <p:extLst>
      <p:ext uri="{BB962C8B-B14F-4D97-AF65-F5344CB8AC3E}">
        <p14:creationId xmlns:p14="http://schemas.microsoft.com/office/powerpoint/2010/main" val="403854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7F78234-64F8-41AB-AB93-6C7CF944B1FA}" type="slidenum">
              <a:rPr lang="ru-RU" smtClean="0"/>
              <a:t>27</a:t>
            </a:fld>
            <a:endParaRPr lang="ru-RU"/>
          </a:p>
        </p:txBody>
      </p:sp>
    </p:spTree>
    <p:extLst>
      <p:ext uri="{BB962C8B-B14F-4D97-AF65-F5344CB8AC3E}">
        <p14:creationId xmlns:p14="http://schemas.microsoft.com/office/powerpoint/2010/main" val="411671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"Один из проектов предполагает, что здание ГЭС станет филармонией с музыкальными мастерскими. Здесь может появиться и музей авангарда", — сказал он, подчеркнув, что вывод электростанции из эксплуатации сложная задача, и к реализации проекта можно будет приступить лет через семь.</a:t>
            </a:r>
            <a:r>
              <a:rPr lang="ru-RU" dirty="0" smtClean="0"/>
              <a:t/>
            </a:r>
            <a:br>
              <a:rPr lang="ru-RU" dirty="0" smtClean="0"/>
            </a:br>
            <a:r>
              <a:rPr lang="ru-RU" dirty="0" smtClean="0"/>
              <a:t/>
            </a:r>
            <a:br>
              <a:rPr lang="ru-RU" dirty="0" smtClean="0"/>
            </a:br>
            <a:r>
              <a:rPr lang="ru-RU" sz="1200" b="0" i="0" kern="1200" dirty="0" smtClean="0">
                <a:solidFill>
                  <a:schemeClr val="tx1"/>
                </a:solidFill>
                <a:effectLst/>
                <a:latin typeface="+mn-lt"/>
                <a:ea typeface="+mn-ea"/>
                <a:cs typeface="+mn-cs"/>
              </a:rPr>
              <a:t>РИА Новости </a:t>
            </a:r>
            <a:r>
              <a:rPr lang="ru-RU" sz="1200" b="0" i="0" u="none" strike="noStrike" kern="1200" dirty="0" smtClean="0">
                <a:solidFill>
                  <a:schemeClr val="tx1"/>
                </a:solidFill>
                <a:effectLst/>
                <a:latin typeface="+mn-lt"/>
                <a:ea typeface="+mn-ea"/>
                <a:cs typeface="+mn-cs"/>
                <a:hlinkClick r:id="rId3"/>
              </a:rPr>
              <a:t>https://realty.ria.ru/urban/20160414/407286634.html</a:t>
            </a:r>
            <a:r>
              <a:rPr lang="ru-RU" sz="1200" b="0" i="0" u="none" strike="noStrike" kern="1200" dirty="0" smtClean="0">
                <a:solidFill>
                  <a:schemeClr val="tx1"/>
                </a:solidFill>
                <a:effectLst/>
                <a:latin typeface="+mn-lt"/>
                <a:ea typeface="+mn-ea"/>
                <a:cs typeface="+mn-cs"/>
              </a:rPr>
              <a:t> </a:t>
            </a:r>
          </a:p>
          <a:p>
            <a:r>
              <a:rPr lang="ru-RU" sz="1200" b="0" i="0" u="none" strike="noStrike" kern="1200" dirty="0" smtClean="0">
                <a:solidFill>
                  <a:schemeClr val="tx1"/>
                </a:solidFill>
                <a:effectLst/>
                <a:latin typeface="+mn-lt"/>
                <a:ea typeface="+mn-ea"/>
                <a:cs typeface="+mn-cs"/>
              </a:rPr>
              <a:t>От 14 апреля 2017</a:t>
            </a:r>
            <a:endParaRPr lang="ru-RU" dirty="0"/>
          </a:p>
        </p:txBody>
      </p:sp>
      <p:sp>
        <p:nvSpPr>
          <p:cNvPr id="4" name="Номер слайда 3"/>
          <p:cNvSpPr>
            <a:spLocks noGrp="1"/>
          </p:cNvSpPr>
          <p:nvPr>
            <p:ph type="sldNum" sz="quarter" idx="10"/>
          </p:nvPr>
        </p:nvSpPr>
        <p:spPr/>
        <p:txBody>
          <a:bodyPr/>
          <a:lstStyle/>
          <a:p>
            <a:pPr>
              <a:defRPr/>
            </a:pPr>
            <a:fld id="{C840E45D-54F2-4B92-B4AA-507AC2BAAE23}" type="slidenum">
              <a:rPr lang="ru-RU" altLang="ru-RU" smtClean="0"/>
              <a:pPr>
                <a:defRPr/>
              </a:pPr>
              <a:t>31</a:t>
            </a:fld>
            <a:endParaRPr lang="ru-RU" altLang="ru-RU"/>
          </a:p>
        </p:txBody>
      </p:sp>
    </p:spTree>
    <p:extLst>
      <p:ext uri="{BB962C8B-B14F-4D97-AF65-F5344CB8AC3E}">
        <p14:creationId xmlns:p14="http://schemas.microsoft.com/office/powerpoint/2010/main" val="182275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F445585-1B60-415B-9F41-9B165CC5999D}" type="datetime1">
              <a:rPr lang="ru-RU" smtClean="0"/>
              <a:t>20.11.2017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382176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BE706E3-74B0-45F9-B2E4-D58B558E9EC5}" type="datetime1">
              <a:rPr lang="ru-RU" smtClean="0"/>
              <a:t>20.11.2017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2559235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F7FFE1-F2DD-47BD-8C1B-8E3ED520C3E9}" type="datetime1">
              <a:rPr lang="ru-RU" smtClean="0"/>
              <a:t>20.11.2017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268700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08E0B76-F17E-4168-A45C-7A5CF9D198D4}" type="datetime1">
              <a:rPr lang="ru-RU" smtClean="0"/>
              <a:t>20.11.2017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108089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186D028-359F-428B-A135-D9833EAEE2D5}" type="datetime1">
              <a:rPr lang="ru-RU" smtClean="0"/>
              <a:t>20.11.2017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109720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0802EFC-3BC1-44F4-B243-7A627250C5C0}" type="datetime1">
              <a:rPr lang="ru-RU" smtClean="0"/>
              <a:t>20.11.2017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337978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3909C1A-1C63-466A-872C-1AEA84AA8750}" type="datetime1">
              <a:rPr lang="ru-RU" smtClean="0"/>
              <a:t>20.11.2017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36681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6E68D2F-AF2B-41FB-9835-4AAD3FEEEBAF}" type="datetime1">
              <a:rPr lang="ru-RU" smtClean="0"/>
              <a:t>20.11.2017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382551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7ADB95-0449-4800-85A4-927143D567EA}" type="datetime1">
              <a:rPr lang="ru-RU" smtClean="0"/>
              <a:t>20.11.2017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4252062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29C84FD-28DC-43E5-8067-67756DDDED41}" type="datetime1">
              <a:rPr lang="ru-RU" smtClean="0"/>
              <a:t>20.11.2017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201132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05ADCF3-643A-4CF2-ABD8-82B0C6F0E8EA}" type="datetime1">
              <a:rPr lang="ru-RU" smtClean="0"/>
              <a:t>20.11.2017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6B5316-E7ED-4033-97FC-C953A6FAEE98}" type="slidenum">
              <a:rPr lang="ru-RU" smtClean="0"/>
              <a:t>‹#›</a:t>
            </a:fld>
            <a:endParaRPr lang="ru-RU"/>
          </a:p>
        </p:txBody>
      </p:sp>
    </p:spTree>
    <p:extLst>
      <p:ext uri="{BB962C8B-B14F-4D97-AF65-F5344CB8AC3E}">
        <p14:creationId xmlns:p14="http://schemas.microsoft.com/office/powerpoint/2010/main" val="73144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8696A-BF8B-4309-8C0E-C6B59EB92B5C}" type="datetime1">
              <a:rPr lang="ru-RU" smtClean="0"/>
              <a:t>20.11.2017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B5316-E7ED-4033-97FC-C953A6FAEE98}" type="slidenum">
              <a:rPr lang="ru-RU" smtClean="0"/>
              <a:t>‹#›</a:t>
            </a:fld>
            <a:endParaRPr lang="ru-RU"/>
          </a:p>
        </p:txBody>
      </p:sp>
    </p:spTree>
    <p:extLst>
      <p:ext uri="{BB962C8B-B14F-4D97-AF65-F5344CB8AC3E}">
        <p14:creationId xmlns:p14="http://schemas.microsoft.com/office/powerpoint/2010/main" val="4237533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oleObject" Target="???" TargetMode="Externa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4945" y="637310"/>
            <a:ext cx="8548255" cy="1750292"/>
          </a:xfrm>
        </p:spPr>
        <p:txBody>
          <a:bodyPr/>
          <a:lstStyle/>
          <a:p>
            <a:pPr>
              <a:defRPr/>
            </a:pPr>
            <a:r>
              <a:rPr lang="ru-RU" sz="24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 В СОВРЕМЕННОМ УРБАНИСТИЧЕСКОМ   ПРОСТРАНСТВЕ</a:t>
            </a:r>
            <a:r>
              <a:rPr lang="ru-RU" sz="2400" dirty="0">
                <a:solidFill>
                  <a:schemeClr val="accent3"/>
                </a:solidFill>
                <a:effectLst>
                  <a:outerShdw blurRad="38100" dist="38100" dir="2700000" algn="tl">
                    <a:srgbClr val="000000">
                      <a:alpha val="43137"/>
                    </a:srgbClr>
                  </a:outerShdw>
                </a:effectLst>
                <a:latin typeface="Book Antiqua" panose="02040602050305030304" pitchFamily="18" charset="0"/>
              </a:rPr>
              <a:t/>
            </a:r>
            <a:br>
              <a:rPr lang="ru-RU" sz="2400" dirty="0">
                <a:solidFill>
                  <a:schemeClr val="accent3"/>
                </a:solidFill>
                <a:effectLst>
                  <a:outerShdw blurRad="38100" dist="38100" dir="2700000" algn="tl">
                    <a:srgbClr val="000000">
                      <a:alpha val="43137"/>
                    </a:srgbClr>
                  </a:outerShdw>
                </a:effectLst>
                <a:latin typeface="Book Antiqua" panose="02040602050305030304" pitchFamily="18" charset="0"/>
              </a:rPr>
            </a:br>
            <a:endParaRPr lang="en-US" sz="2400" dirty="0">
              <a:solidFill>
                <a:schemeClr val="accent3"/>
              </a:solidFill>
              <a:effectLst>
                <a:outerShdw blurRad="38100" dist="38100" dir="2700000" algn="tl">
                  <a:srgbClr val="000000">
                    <a:alpha val="43137"/>
                  </a:srgbClr>
                </a:outerShdw>
              </a:effectLst>
              <a:latin typeface="Book Antiqua" panose="02040602050305030304" pitchFamily="18" charset="0"/>
            </a:endParaRPr>
          </a:p>
        </p:txBody>
      </p:sp>
      <p:sp>
        <p:nvSpPr>
          <p:cNvPr id="15363" name="Subtitle 2"/>
          <p:cNvSpPr>
            <a:spLocks noGrp="1"/>
          </p:cNvSpPr>
          <p:nvPr>
            <p:ph type="subTitle" idx="1"/>
          </p:nvPr>
        </p:nvSpPr>
        <p:spPr>
          <a:xfrm>
            <a:off x="5868267" y="5422900"/>
            <a:ext cx="4410075" cy="914400"/>
          </a:xfrm>
        </p:spPr>
        <p:txBody>
          <a:bodyPr>
            <a:noAutofit/>
          </a:bodyPr>
          <a:lstStyle/>
          <a:p>
            <a:pPr algn="r" eaLnBrk="1" hangingPunct="1">
              <a:lnSpc>
                <a:spcPct val="80000"/>
              </a:lnSpc>
              <a:defRPr/>
            </a:pPr>
            <a:r>
              <a:rPr lang="ru-RU" altLang="ru-RU" sz="1600" dirty="0">
                <a:solidFill>
                  <a:srgbClr val="443329"/>
                </a:solidFill>
              </a:rPr>
              <a:t> </a:t>
            </a:r>
            <a:endParaRPr lang="en-US" altLang="ru-RU" sz="1600" dirty="0" smtClean="0">
              <a:solidFill>
                <a:srgbClr val="443329"/>
              </a:solidFill>
            </a:endParaRPr>
          </a:p>
          <a:p>
            <a:pPr algn="r" eaLnBrk="1" hangingPunct="1">
              <a:lnSpc>
                <a:spcPct val="80000"/>
              </a:lnSpc>
              <a:defRPr/>
            </a:pPr>
            <a:r>
              <a:rPr lang="ru-RU" altLang="ru-RU" sz="1600" b="1" dirty="0" smtClean="0">
                <a:solidFill>
                  <a:schemeClr val="accent3"/>
                </a:solidFill>
                <a:effectLst>
                  <a:outerShdw blurRad="38100" dist="38100" dir="2700000" algn="tl">
                    <a:srgbClr val="000000">
                      <a:alpha val="43137"/>
                    </a:srgbClr>
                  </a:outerShdw>
                </a:effectLst>
              </a:rPr>
              <a:t>ПРОФ</a:t>
            </a:r>
            <a:r>
              <a:rPr lang="ru-RU" altLang="ru-RU" sz="1600" b="1" dirty="0">
                <a:solidFill>
                  <a:schemeClr val="accent3"/>
                </a:solidFill>
                <a:effectLst>
                  <a:outerShdw blurRad="38100" dist="38100" dir="2700000" algn="tl">
                    <a:srgbClr val="000000">
                      <a:alpha val="43137"/>
                    </a:srgbClr>
                  </a:outerShdw>
                </a:effectLst>
              </a:rPr>
              <a:t>. ХАНГЕЛЬДИЕВА И.Г.</a:t>
            </a:r>
          </a:p>
          <a:p>
            <a:pPr algn="r" eaLnBrk="1" hangingPunct="1">
              <a:lnSpc>
                <a:spcPct val="80000"/>
              </a:lnSpc>
              <a:defRPr/>
            </a:pPr>
            <a:r>
              <a:rPr lang="ru-RU" altLang="ru-RU" sz="1400" dirty="0">
                <a:solidFill>
                  <a:srgbClr val="443329"/>
                </a:solidFill>
                <a:effectLst>
                  <a:outerShdw blurRad="38100" dist="38100" dir="2700000" algn="tl">
                    <a:srgbClr val="C0C0C0"/>
                  </a:outerShdw>
                </a:effectLst>
              </a:rPr>
              <a:t> </a:t>
            </a:r>
          </a:p>
          <a:p>
            <a:pPr algn="r" eaLnBrk="1" hangingPunct="1">
              <a:lnSpc>
                <a:spcPct val="80000"/>
              </a:lnSpc>
              <a:defRPr/>
            </a:pPr>
            <a:r>
              <a:rPr lang="ru-RU" altLang="ru-RU" sz="1400" dirty="0">
                <a:solidFill>
                  <a:srgbClr val="443329"/>
                </a:solidFill>
                <a:effectLst>
                  <a:outerShdw blurRad="38100" dist="38100" dir="2700000" algn="tl">
                    <a:srgbClr val="C0C0C0"/>
                  </a:outerShdw>
                </a:effectLst>
              </a:rPr>
              <a:t>  </a:t>
            </a:r>
            <a:endParaRPr lang="en-US" altLang="ru-RU" sz="1400" dirty="0">
              <a:solidFill>
                <a:srgbClr val="443329"/>
              </a:solidFill>
              <a:effectLst>
                <a:outerShdw blurRad="38100" dist="38100" dir="2700000" algn="tl">
                  <a:srgbClr val="C0C0C0"/>
                </a:outerShdw>
              </a:effectLst>
            </a:endParaRPr>
          </a:p>
        </p:txBody>
      </p:sp>
      <p:sp>
        <p:nvSpPr>
          <p:cNvPr id="15364" name="TextBox 9"/>
          <p:cNvSpPr txBox="1">
            <a:spLocks noChangeArrowheads="1"/>
          </p:cNvSpPr>
          <p:nvPr/>
        </p:nvSpPr>
        <p:spPr bwMode="auto">
          <a:xfrm>
            <a:off x="7453314" y="4857751"/>
            <a:ext cx="2909887" cy="708025"/>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ru-RU" altLang="ru-RU" sz="1000" dirty="0"/>
          </a:p>
          <a:p>
            <a:pPr algn="ctr" eaLnBrk="1" hangingPunct="1">
              <a:defRPr/>
            </a:pPr>
            <a:endParaRPr lang="ru-RU" altLang="ru-RU" sz="1000" dirty="0"/>
          </a:p>
          <a:p>
            <a:pPr algn="ctr" eaLnBrk="1" hangingPunct="1">
              <a:defRPr/>
            </a:pPr>
            <a:r>
              <a:rPr lang="ru-RU" altLang="ru-RU" sz="1000" dirty="0"/>
              <a:t>                                                                                                        		</a:t>
            </a:r>
            <a:r>
              <a:rPr lang="ru-RU" altLang="ru-RU" sz="1000" b="1" dirty="0">
                <a:solidFill>
                  <a:srgbClr val="7F7F7F"/>
                </a:solidFill>
                <a:effectLst>
                  <a:outerShdw blurRad="38100" dist="38100" dir="2700000" algn="tl">
                    <a:srgbClr val="C0C0C0"/>
                  </a:outerShdw>
                </a:effectLst>
              </a:rPr>
              <a:t> </a:t>
            </a:r>
            <a:endParaRPr lang="en-US" altLang="ru-RU" sz="1000" b="1" dirty="0">
              <a:solidFill>
                <a:srgbClr val="7F7F7F"/>
              </a:solidFill>
              <a:effectLst>
                <a:outerShdw blurRad="38100" dist="38100" dir="2700000" algn="tl">
                  <a:srgbClr val="C0C0C0"/>
                </a:outerShdw>
              </a:effectLst>
            </a:endParaRPr>
          </a:p>
        </p:txBody>
      </p:sp>
      <p:pic>
        <p:nvPicPr>
          <p:cNvPr id="1536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57551"/>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dirty="0" smtClean="0">
              <a:solidFill>
                <a:srgbClr val="D38E27"/>
              </a:solidFill>
              <a:latin typeface="Franklin Gothic Book" charset="0"/>
            </a:endParaRPr>
          </a:p>
        </p:txBody>
      </p:sp>
      <p:sp>
        <p:nvSpPr>
          <p:cNvPr id="15367"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651A2A-550E-402F-B5BB-3C64E750D34A}" type="slidenum">
              <a:rPr lang="en-US" altLang="ru-RU" smtClean="0">
                <a:solidFill>
                  <a:srgbClr val="D38E27"/>
                </a:solidFill>
                <a:latin typeface="Franklin Gothic Book" charset="0"/>
              </a:rPr>
              <a:pPr/>
              <a:t>1</a:t>
            </a:fld>
            <a:endParaRPr lang="en-US" altLang="ru-RU" smtClean="0">
              <a:solidFill>
                <a:srgbClr val="D38E27"/>
              </a:solidFill>
              <a:latin typeface="Franklin Gothic Book" charset="0"/>
            </a:endParaRPr>
          </a:p>
        </p:txBody>
      </p:sp>
      <p:sp>
        <p:nvSpPr>
          <p:cNvPr id="3" name="Дата 2"/>
          <p:cNvSpPr>
            <a:spLocks noGrp="1"/>
          </p:cNvSpPr>
          <p:nvPr>
            <p:ph type="dt" sz="half" idx="10"/>
          </p:nvPr>
        </p:nvSpPr>
        <p:spPr/>
        <p:txBody>
          <a:bodyPr/>
          <a:lstStyle/>
          <a:p>
            <a:fld id="{7889831F-DD4F-4292-B1B7-403372E2B259}" type="datetime1">
              <a:rPr lang="ru-RU" smtClean="0"/>
              <a:t>20.11.2017</a:t>
            </a:fld>
            <a:endParaRPr lang="ru-RU"/>
          </a:p>
        </p:txBody>
      </p:sp>
    </p:spTree>
    <p:extLst>
      <p:ext uri="{BB962C8B-B14F-4D97-AF65-F5344CB8AC3E}">
        <p14:creationId xmlns:p14="http://schemas.microsoft.com/office/powerpoint/2010/main" val="818344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algn="ctr">
              <a:defRPr/>
            </a:pPr>
            <a:r>
              <a:rPr lang="ru-RU" altLang="ru-RU" b="1" dirty="0">
                <a:solidFill>
                  <a:srgbClr val="7F7F7F"/>
                </a:solidFill>
                <a:effectLst>
                  <a:outerShdw blurRad="38100" dist="38100" dir="2700000" algn="tl">
                    <a:srgbClr val="C0C0C0"/>
                  </a:outerShdw>
                </a:effectLst>
                <a:latin typeface="Book Antiqua" panose="02040602050305030304" pitchFamily="18" charset="0"/>
              </a:rPr>
              <a:t>Замок «Снежной </a:t>
            </a:r>
            <a:r>
              <a:rPr lang="ru-RU" altLang="ru-RU" b="1" dirty="0" smtClean="0">
                <a:solidFill>
                  <a:srgbClr val="7F7F7F"/>
                </a:solidFill>
                <a:effectLst>
                  <a:outerShdw blurRad="38100" dist="38100" dir="2700000" algn="tl">
                    <a:srgbClr val="C0C0C0"/>
                  </a:outerShdw>
                </a:effectLst>
                <a:latin typeface="Book Antiqua" panose="02040602050305030304" pitchFamily="18" charset="0"/>
              </a:rPr>
              <a:t>королевы</a:t>
            </a:r>
            <a:r>
              <a:rPr lang="ru-RU" altLang="ru-RU" b="1" dirty="0">
                <a:solidFill>
                  <a:srgbClr val="7F7F7F"/>
                </a:solidFill>
                <a:effectLst>
                  <a:outerShdw blurRad="38100" dist="38100" dir="2700000" algn="tl">
                    <a:srgbClr val="C0C0C0"/>
                  </a:outerShdw>
                </a:effectLst>
                <a:latin typeface="Book Antiqua" panose="02040602050305030304" pitchFamily="18" charset="0"/>
              </a:rPr>
              <a:t>»                         в г. Кеми</a:t>
            </a:r>
            <a:endParaRPr lang="ru-RU" dirty="0" smtClean="0"/>
          </a:p>
        </p:txBody>
      </p:sp>
      <p:sp>
        <p:nvSpPr>
          <p:cNvPr id="7" name="Объект 6"/>
          <p:cNvSpPr>
            <a:spLocks noGrp="1"/>
          </p:cNvSpPr>
          <p:nvPr>
            <p:ph idx="1"/>
          </p:nvPr>
        </p:nvSpPr>
        <p:spPr/>
        <p:txBody>
          <a:bodyPr/>
          <a:lstStyle/>
          <a:p>
            <a:pPr>
              <a:defRPr/>
            </a:pPr>
            <a:endParaRPr lang="ru-RU" smtClean="0"/>
          </a:p>
        </p:txBody>
      </p:sp>
      <p:sp>
        <p:nvSpPr>
          <p:cNvPr id="216068" name="Номер слайда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1A8DEF84-455B-4DF4-A0F2-CDADDE8A0559}" type="slidenum">
              <a:rPr lang="sr-Cyrl-CS" altLang="ru-RU" sz="1200">
                <a:latin typeface="Arial" panose="020B0604020202020204" pitchFamily="34" charset="0"/>
              </a:rPr>
              <a:pPr>
                <a:spcBef>
                  <a:spcPct val="0"/>
                </a:spcBef>
                <a:buClrTx/>
                <a:buSzTx/>
                <a:buFontTx/>
                <a:buNone/>
              </a:pPr>
              <a:t>10</a:t>
            </a:fld>
            <a:endParaRPr lang="sr-Cyrl-CS" altLang="ru-RU" sz="1200">
              <a:latin typeface="Arial" panose="020B0604020202020204" pitchFamily="34" charset="0"/>
            </a:endParaRPr>
          </a:p>
        </p:txBody>
      </p:sp>
      <p:sp>
        <p:nvSpPr>
          <p:cNvPr id="216069" name="Дата 4"/>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C42A3CE8-919B-4940-8719-774A223D74B6}" type="datetime1">
              <a:rPr lang="ru-RU" altLang="ru-RU" sz="1200">
                <a:latin typeface="Arial" panose="020B0604020202020204" pitchFamily="34" charset="0"/>
              </a:rPr>
              <a:pPr>
                <a:spcBef>
                  <a:spcPct val="0"/>
                </a:spcBef>
                <a:buClrTx/>
                <a:buSzTx/>
                <a:buFontTx/>
                <a:buNone/>
              </a:pPr>
              <a:t>20.11.2017</a:t>
            </a:fld>
            <a:endParaRPr lang="sr-Cyrl-CS" altLang="ru-RU" sz="1200">
              <a:latin typeface="Arial" panose="020B0604020202020204" pitchFamily="34" charset="0"/>
            </a:endParaRPr>
          </a:p>
        </p:txBody>
      </p:sp>
      <p:pic>
        <p:nvPicPr>
          <p:cNvPr id="216070" name="Picture 2" descr="Снежный замо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53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b="1" dirty="0" smtClean="0">
                <a:solidFill>
                  <a:schemeClr val="bg2">
                    <a:lumMod val="75000"/>
                  </a:schemeClr>
                </a:solidFill>
                <a:effectLst>
                  <a:outerShdw blurRad="38100" dist="38100" dir="2700000" algn="tl">
                    <a:srgbClr val="000000">
                      <a:alpha val="43137"/>
                    </a:srgbClr>
                  </a:outerShdw>
                </a:effectLst>
                <a:latin typeface="Book Antiqua" panose="02040602050305030304" pitchFamily="18" charset="0"/>
              </a:rPr>
              <a:t>«Замок Снежной королевы»</a:t>
            </a:r>
          </a:p>
        </p:txBody>
      </p:sp>
      <p:sp>
        <p:nvSpPr>
          <p:cNvPr id="217091" name="Номер слайда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FD751DEE-1B1A-47B3-A425-9F63A21D221F}" type="slidenum">
              <a:rPr lang="sr-Cyrl-CS" altLang="ru-RU" sz="1200">
                <a:latin typeface="Arial" panose="020B0604020202020204" pitchFamily="34" charset="0"/>
              </a:rPr>
              <a:pPr>
                <a:spcBef>
                  <a:spcPct val="0"/>
                </a:spcBef>
                <a:buClrTx/>
                <a:buSzTx/>
                <a:buFontTx/>
                <a:buNone/>
              </a:pPr>
              <a:t>11</a:t>
            </a:fld>
            <a:endParaRPr lang="sr-Cyrl-CS" altLang="ru-RU" sz="1200">
              <a:latin typeface="Arial" panose="020B0604020202020204" pitchFamily="34" charset="0"/>
            </a:endParaRPr>
          </a:p>
        </p:txBody>
      </p:sp>
      <p:sp>
        <p:nvSpPr>
          <p:cNvPr id="217092" name="Дата 4"/>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608DFA7C-54B7-49CE-8F85-ED6614C8632F}" type="datetime1">
              <a:rPr lang="ru-RU" altLang="ru-RU" sz="1200">
                <a:latin typeface="Arial" panose="020B0604020202020204" pitchFamily="34" charset="0"/>
              </a:rPr>
              <a:pPr>
                <a:spcBef>
                  <a:spcPct val="0"/>
                </a:spcBef>
                <a:buClrTx/>
                <a:buSzTx/>
                <a:buFontTx/>
                <a:buNone/>
              </a:pPr>
              <a:t>20.11.2017</a:t>
            </a:fld>
            <a:endParaRPr lang="sr-Cyrl-CS" altLang="ru-RU" sz="1200">
              <a:latin typeface="Arial" panose="020B0604020202020204" pitchFamily="34" charset="0"/>
            </a:endParaRPr>
          </a:p>
        </p:txBody>
      </p:sp>
      <p:pic>
        <p:nvPicPr>
          <p:cNvPr id="217093" name="Picture 2" descr="Картинки по запросу Кеми замок снежной королевы"/>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2209800"/>
            <a:ext cx="7162800" cy="3810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036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defRPr/>
            </a:pPr>
            <a:r>
              <a:rPr lang="ru-RU" sz="3600" b="1" dirty="0" smtClean="0">
                <a:solidFill>
                  <a:schemeClr val="bg2">
                    <a:lumMod val="75000"/>
                  </a:schemeClr>
                </a:solidFill>
                <a:effectLst>
                  <a:outerShdw blurRad="38100" dist="38100" dir="2700000" algn="tl">
                    <a:srgbClr val="000000">
                      <a:alpha val="43137"/>
                    </a:srgbClr>
                  </a:outerShdw>
                </a:effectLst>
                <a:latin typeface="Book Antiqua" panose="02040602050305030304" pitchFamily="18" charset="0"/>
              </a:rPr>
              <a:t>«Замок Снежной королевы»</a:t>
            </a:r>
          </a:p>
        </p:txBody>
      </p:sp>
      <p:sp>
        <p:nvSpPr>
          <p:cNvPr id="218115" name="Номер слайда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27E4831D-D747-49FB-A3BD-C40A1B9A7E07}" type="slidenum">
              <a:rPr lang="sr-Cyrl-CS" altLang="ru-RU" sz="1200">
                <a:latin typeface="Arial" panose="020B0604020202020204" pitchFamily="34" charset="0"/>
              </a:rPr>
              <a:pPr>
                <a:spcBef>
                  <a:spcPct val="0"/>
                </a:spcBef>
                <a:buClrTx/>
                <a:buSzTx/>
                <a:buFontTx/>
                <a:buNone/>
              </a:pPr>
              <a:t>12</a:t>
            </a:fld>
            <a:endParaRPr lang="sr-Cyrl-CS" altLang="ru-RU" sz="1200">
              <a:latin typeface="Arial" panose="020B0604020202020204" pitchFamily="34" charset="0"/>
            </a:endParaRPr>
          </a:p>
        </p:txBody>
      </p:sp>
      <p:sp>
        <p:nvSpPr>
          <p:cNvPr id="218116" name="Дата 4"/>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52416BF7-4679-4594-8719-BDE79A031FD4}" type="datetime1">
              <a:rPr lang="ru-RU" altLang="ru-RU" sz="1200">
                <a:latin typeface="Arial" panose="020B0604020202020204" pitchFamily="34" charset="0"/>
              </a:rPr>
              <a:pPr>
                <a:spcBef>
                  <a:spcPct val="0"/>
                </a:spcBef>
                <a:buClrTx/>
                <a:buSzTx/>
                <a:buFontTx/>
                <a:buNone/>
              </a:pPr>
              <a:t>20.11.2017</a:t>
            </a:fld>
            <a:endParaRPr lang="sr-Cyrl-CS" altLang="ru-RU" sz="1200">
              <a:latin typeface="Arial" panose="020B0604020202020204" pitchFamily="34" charset="0"/>
            </a:endParaRPr>
          </a:p>
        </p:txBody>
      </p:sp>
      <p:pic>
        <p:nvPicPr>
          <p:cNvPr id="218117" name="Picture 2" descr="Картинки по запросу Кеми замок снежной королевы"/>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47951" y="1939925"/>
            <a:ext cx="7585075"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200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0"/>
            <a:ext cx="8686800" cy="1295400"/>
          </a:xfrm>
        </p:spPr>
        <p:txBody>
          <a:bodyPr>
            <a:noAutofit/>
          </a:bodyPr>
          <a:lstStyle/>
          <a:p>
            <a:pPr algn="ctr" eaLnBrk="1" hangingPunct="1">
              <a:defRPr/>
            </a:pPr>
            <a:r>
              <a:rPr lang="ru-RU" sz="2400" b="1" dirty="0">
                <a:solidFill>
                  <a:schemeClr val="accent3"/>
                </a:solidFill>
                <a:effectLst>
                  <a:outerShdw blurRad="38100" dist="38100" dir="2700000" algn="tl">
                    <a:srgbClr val="000000">
                      <a:alpha val="43137"/>
                    </a:srgbClr>
                  </a:outerShdw>
                </a:effectLst>
                <a:latin typeface="Book Antiqua" panose="02040602050305030304" pitchFamily="18" charset="0"/>
              </a:rPr>
              <a:t/>
            </a:r>
            <a:br>
              <a:rPr lang="ru-RU" sz="2400" b="1" dirty="0">
                <a:solidFill>
                  <a:schemeClr val="accent3"/>
                </a:solidFill>
                <a:effectLst>
                  <a:outerShdw blurRad="38100" dist="38100" dir="2700000" algn="tl">
                    <a:srgbClr val="000000">
                      <a:alpha val="43137"/>
                    </a:srgbClr>
                  </a:outerShdw>
                </a:effectLst>
                <a:latin typeface="Book Antiqua" panose="02040602050305030304" pitchFamily="18" charset="0"/>
              </a:rPr>
            </a:br>
            <a:r>
              <a:rPr lang="ru-RU" sz="2400" b="1" dirty="0">
                <a:solidFill>
                  <a:schemeClr val="accent3"/>
                </a:solidFill>
                <a:effectLst>
                  <a:outerShdw blurRad="38100" dist="38100" dir="2700000" algn="tl">
                    <a:srgbClr val="000000">
                      <a:alpha val="43137"/>
                    </a:srgbClr>
                  </a:outerShdw>
                </a:effectLst>
                <a:latin typeface="Book Antiqua" panose="02040602050305030304" pitchFamily="18" charset="0"/>
              </a:rPr>
              <a:t>РАСШИРЕНИЯ ЭСТЕТИЧЕСКОГО В СОВРЕМЕННОМ УРБАНИСТИЧЕСКОМ   ПРОСТРАНСТВЕ</a:t>
            </a:r>
            <a:r>
              <a:rPr lang="ru-RU" sz="2400" dirty="0">
                <a:solidFill>
                  <a:schemeClr val="accent3"/>
                </a:solidFill>
                <a:effectLst>
                  <a:outerShdw blurRad="38100" dist="38100" dir="2700000" algn="tl">
                    <a:srgbClr val="000000">
                      <a:alpha val="43137"/>
                    </a:srgbClr>
                  </a:outerShdw>
                </a:effectLst>
                <a:latin typeface="Book Antiqua" panose="02040602050305030304" pitchFamily="18" charset="0"/>
              </a:rPr>
              <a:t/>
            </a:r>
            <a:br>
              <a:rPr lang="ru-RU" sz="2400" dirty="0">
                <a:solidFill>
                  <a:schemeClr val="accent3"/>
                </a:solidFill>
                <a:effectLst>
                  <a:outerShdw blurRad="38100" dist="38100" dir="2700000" algn="tl">
                    <a:srgbClr val="000000">
                      <a:alpha val="43137"/>
                    </a:srgbClr>
                  </a:outerShdw>
                </a:effectLst>
                <a:latin typeface="Book Antiqua" panose="02040602050305030304" pitchFamily="18" charset="0"/>
              </a:rPr>
            </a:br>
            <a:endParaRPr lang="ru-RU" altLang="ru-RU" sz="2400" dirty="0"/>
          </a:p>
        </p:txBody>
      </p:sp>
      <p:sp>
        <p:nvSpPr>
          <p:cNvPr id="16387" name="Content Placeholder 2"/>
          <p:cNvSpPr>
            <a:spLocks noGrp="1"/>
          </p:cNvSpPr>
          <p:nvPr>
            <p:ph idx="1"/>
          </p:nvPr>
        </p:nvSpPr>
        <p:spPr>
          <a:xfrm>
            <a:off x="1199456" y="1844824"/>
            <a:ext cx="9316144" cy="3933676"/>
          </a:xfrm>
        </p:spPr>
        <p:txBody>
          <a:bodyPr/>
          <a:lstStyle/>
          <a:p>
            <a:pPr lvl="1">
              <a:defRPr/>
            </a:pPr>
            <a:r>
              <a:rPr lang="ru-RU" altLang="ru-RU" dirty="0" smtClean="0">
                <a:solidFill>
                  <a:srgbClr val="7F7F7F"/>
                </a:solidFill>
                <a:effectLst>
                  <a:outerShdw blurRad="38100" dist="38100" dir="2700000" algn="tl">
                    <a:srgbClr val="C0C0C0"/>
                  </a:outerShdw>
                </a:effectLst>
              </a:rPr>
              <a:t>Финский город Хааменлинна (Стратегия развития через культуру: строительство и  эксплуатации Центр культуры, конференций и конгрессов «Веркатехдас. </a:t>
            </a:r>
            <a:r>
              <a:rPr lang="ru-RU" altLang="ru-RU" dirty="0">
                <a:solidFill>
                  <a:srgbClr val="7F7F7F"/>
                </a:solidFill>
                <a:effectLst>
                  <a:outerShdw blurRad="38100" dist="38100" dir="2700000" algn="tl">
                    <a:srgbClr val="C0C0C0"/>
                  </a:outerShdw>
                </a:effectLst>
              </a:rPr>
              <a:t>Цена вопроса </a:t>
            </a:r>
            <a:r>
              <a:rPr lang="ru-RU" dirty="0"/>
              <a:t>€ </a:t>
            </a:r>
            <a:r>
              <a:rPr lang="ru-RU" altLang="ru-RU" dirty="0">
                <a:solidFill>
                  <a:srgbClr val="7F7F7F"/>
                </a:solidFill>
                <a:effectLst>
                  <a:outerShdw blurRad="38100" dist="38100" dir="2700000" algn="tl">
                    <a:srgbClr val="C0C0C0"/>
                  </a:outerShdw>
                </a:effectLst>
              </a:rPr>
              <a:t>27 млн. )</a:t>
            </a:r>
          </a:p>
          <a:p>
            <a:pPr lvl="1">
              <a:defRPr/>
            </a:pPr>
            <a:r>
              <a:rPr lang="ru-RU" altLang="ru-RU" dirty="0" smtClean="0">
                <a:solidFill>
                  <a:srgbClr val="7F7F7F"/>
                </a:solidFill>
                <a:effectLst>
                  <a:outerShdw blurRad="38100" dist="38100" dir="2700000" algn="tl">
                    <a:srgbClr val="C0C0C0"/>
                  </a:outerShdw>
                </a:effectLst>
              </a:rPr>
              <a:t>                                  </a:t>
            </a:r>
          </a:p>
          <a:p>
            <a:pPr>
              <a:defRPr/>
            </a:pPr>
            <a:endParaRPr lang="ru-RU" altLang="ru-RU" dirty="0" smtClean="0">
              <a:solidFill>
                <a:srgbClr val="FFC000"/>
              </a:solidFill>
              <a:effectLst>
                <a:outerShdw blurRad="38100" dist="38100" dir="2700000" algn="tl">
                  <a:srgbClr val="C0C0C0"/>
                </a:outerShdw>
              </a:effectLst>
            </a:endParaRPr>
          </a:p>
          <a:p>
            <a:pPr>
              <a:defRPr/>
            </a:pPr>
            <a:endParaRPr lang="ru-RU" altLang="ru-RU" dirty="0" smtClean="0">
              <a:solidFill>
                <a:srgbClr val="FFC000"/>
              </a:solidFill>
              <a:effectLst>
                <a:outerShdw blurRad="38100" dist="38100" dir="2700000" algn="tl">
                  <a:srgbClr val="C0C0C0"/>
                </a:outerShdw>
              </a:effectLst>
            </a:endParaRPr>
          </a:p>
        </p:txBody>
      </p:sp>
      <p:pic>
        <p:nvPicPr>
          <p:cNvPr id="358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35846"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943D91-F113-44D2-932D-ABB516425C37}" type="slidenum">
              <a:rPr lang="en-US" altLang="ru-RU" smtClean="0">
                <a:solidFill>
                  <a:srgbClr val="D38E27"/>
                </a:solidFill>
                <a:latin typeface="Franklin Gothic Book" charset="0"/>
              </a:rPr>
              <a:pPr/>
              <a:t>13</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D00AD685-A11C-465D-BB6B-7B7E4D074BA7}" type="datetime1">
              <a:rPr lang="ru-RU" smtClean="0"/>
              <a:t>20.11.2017</a:t>
            </a:fld>
            <a:endParaRPr lang="ru-RU"/>
          </a:p>
        </p:txBody>
      </p:sp>
    </p:spTree>
    <p:extLst>
      <p:ext uri="{BB962C8B-B14F-4D97-AF65-F5344CB8AC3E}">
        <p14:creationId xmlns:p14="http://schemas.microsoft.com/office/powerpoint/2010/main" val="4103713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ru-RU" b="1" dirty="0" smtClean="0">
                <a:solidFill>
                  <a:schemeClr val="bg2">
                    <a:lumMod val="75000"/>
                  </a:schemeClr>
                </a:solidFill>
                <a:effectLst>
                  <a:outerShdw blurRad="38100" dist="38100" dir="2700000" algn="tl">
                    <a:srgbClr val="000000">
                      <a:alpha val="43137"/>
                    </a:srgbClr>
                  </a:outerShdw>
                </a:effectLst>
                <a:latin typeface="Book Antiqua" panose="02040602050305030304" pitchFamily="18" charset="0"/>
              </a:rPr>
              <a:t>«Веркатехдас»</a:t>
            </a:r>
          </a:p>
        </p:txBody>
      </p:sp>
      <p:sp>
        <p:nvSpPr>
          <p:cNvPr id="228355" name="Номер слайда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E575048C-6BE6-42AE-9351-98874D9F32EF}" type="slidenum">
              <a:rPr lang="sr-Cyrl-CS" altLang="ru-RU" sz="1200">
                <a:latin typeface="Arial" panose="020B0604020202020204" pitchFamily="34" charset="0"/>
              </a:rPr>
              <a:pPr>
                <a:spcBef>
                  <a:spcPct val="0"/>
                </a:spcBef>
                <a:buClrTx/>
                <a:buSzTx/>
                <a:buFontTx/>
                <a:buNone/>
              </a:pPr>
              <a:t>14</a:t>
            </a:fld>
            <a:endParaRPr lang="sr-Cyrl-CS" altLang="ru-RU" sz="1200">
              <a:latin typeface="Arial" panose="020B0604020202020204" pitchFamily="34" charset="0"/>
            </a:endParaRPr>
          </a:p>
        </p:txBody>
      </p:sp>
      <p:sp>
        <p:nvSpPr>
          <p:cNvPr id="228356" name="Дата 4"/>
          <p:cNvSpPr>
            <a:spLocks noGrp="1"/>
          </p:cNvSpPr>
          <p:nvPr>
            <p:ph type="dt"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F605BD74-485D-4E26-9978-27E24B9D1F9E}" type="datetime1">
              <a:rPr lang="ru-RU" altLang="ru-RU" sz="1200">
                <a:latin typeface="Arial" panose="020B0604020202020204" pitchFamily="34" charset="0"/>
              </a:rPr>
              <a:pPr>
                <a:spcBef>
                  <a:spcPct val="0"/>
                </a:spcBef>
                <a:buClrTx/>
                <a:buSzTx/>
                <a:buFontTx/>
                <a:buNone/>
              </a:pPr>
              <a:t>20.11.2017</a:t>
            </a:fld>
            <a:endParaRPr lang="sr-Cyrl-CS" altLang="ru-RU" sz="1200">
              <a:latin typeface="Arial" panose="020B0604020202020204" pitchFamily="34" charset="0"/>
            </a:endParaRPr>
          </a:p>
        </p:txBody>
      </p:sp>
      <p:pic>
        <p:nvPicPr>
          <p:cNvPr id="228357" name="Picture 2" descr="Kulttuurikeskus Verkatehdasta ilmasta by &lt;a href='http://www.panoramio.com/photo/21330625' target='_blank'&gt;om.olli&lt;/a&g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1" y="1607128"/>
            <a:ext cx="6604000" cy="4343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9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1828800" y="0"/>
            <a:ext cx="8686800" cy="1295400"/>
          </a:xfrm>
        </p:spPr>
        <p:txBody>
          <a:bodyPr/>
          <a:lstStyle/>
          <a:p>
            <a:pPr algn="ctr" eaLnBrk="1" hangingPunct="1">
              <a:defRPr/>
            </a:pPr>
            <a:r>
              <a:rPr lang="ru-RU" altLang="ru-RU" sz="3200" dirty="0">
                <a:solidFill>
                  <a:srgbClr val="7F7F7F"/>
                </a:solidFill>
              </a:rPr>
              <a:t> </a:t>
            </a:r>
            <a:r>
              <a:rPr lang="ru-RU" altLang="ru-RU" sz="2800" b="1" dirty="0">
                <a:solidFill>
                  <a:srgbClr val="7F7F7F"/>
                </a:solidFill>
                <a:effectLst>
                  <a:outerShdw blurRad="38100" dist="38100" dir="2700000" algn="tl">
                    <a:srgbClr val="C0C0C0"/>
                  </a:outerShdw>
                </a:effectLst>
                <a:latin typeface="Book Antiqua" panose="02040602050305030304" pitchFamily="18" charset="0"/>
              </a:rPr>
              <a:t>ЦЕНТР КУЛЬТУРЫ, КОНФЕРЕНЦИЙ И КОНГРЕССОВ «ВЕРКАТЕХДАС»</a:t>
            </a:r>
          </a:p>
        </p:txBody>
      </p:sp>
      <p:pic>
        <p:nvPicPr>
          <p:cNvPr id="378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F:\хаменн\P1030290.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408238" y="1295400"/>
            <a:ext cx="7035800" cy="5276850"/>
          </a:xfrm>
          <a:noFill/>
        </p:spPr>
      </p:pic>
      <p:sp>
        <p:nvSpPr>
          <p:cNvPr id="37893"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3789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241E1F-4E28-46ED-B6DD-125494B067D1}" type="slidenum">
              <a:rPr lang="en-US" altLang="ru-RU" smtClean="0">
                <a:solidFill>
                  <a:srgbClr val="D38E27"/>
                </a:solidFill>
                <a:latin typeface="Franklin Gothic Book" charset="0"/>
              </a:rPr>
              <a:pPr/>
              <a:t>15</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105B7D20-5FCE-474C-913C-F8EC58874F24}" type="datetime1">
              <a:rPr lang="ru-RU" smtClean="0"/>
              <a:t>20.11.2017</a:t>
            </a:fld>
            <a:endParaRPr lang="ru-RU"/>
          </a:p>
        </p:txBody>
      </p:sp>
    </p:spTree>
    <p:extLst>
      <p:ext uri="{BB962C8B-B14F-4D97-AF65-F5344CB8AC3E}">
        <p14:creationId xmlns:p14="http://schemas.microsoft.com/office/powerpoint/2010/main" val="2001870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214290"/>
            <a:ext cx="8686800" cy="1081110"/>
          </a:xfrm>
        </p:spPr>
        <p:txBody>
          <a:bodyPr>
            <a:normAutofit/>
          </a:bodyPr>
          <a:lstStyle/>
          <a:p>
            <a:pPr algn="ctr">
              <a:defRPr/>
            </a:pPr>
            <a:r>
              <a:rPr lang="ru-RU" sz="4000" b="1" dirty="0" smtClean="0">
                <a:solidFill>
                  <a:schemeClr val="tx1">
                    <a:lumMod val="50000"/>
                    <a:lumOff val="50000"/>
                  </a:schemeClr>
                </a:solidFill>
                <a:effectLst>
                  <a:outerShdw blurRad="38100" dist="38100" dir="2700000" algn="tl">
                    <a:srgbClr val="000000">
                      <a:alpha val="43137"/>
                    </a:srgbClr>
                  </a:outerShdw>
                  <a:reflection blurRad="12700" stA="48000" endA="300" endPos="55000" dir="5400000" sy="-90000" algn="bl" rotWithShape="0"/>
                </a:effectLst>
                <a:latin typeface="Book Antiqua" panose="02040602050305030304" pitchFamily="18" charset="0"/>
                <a:ea typeface="ＭＳ Ｐゴシック" charset="-128"/>
              </a:rPr>
              <a:t>Центр«Веркатехдас»</a:t>
            </a:r>
            <a:endParaRPr lang="ru-RU" sz="4000" b="1" dirty="0">
              <a:latin typeface="Book Antiqua" panose="02040602050305030304" pitchFamily="18" charset="0"/>
              <a:ea typeface="ＭＳ Ｐゴシック" charset="-128"/>
            </a:endParaRPr>
          </a:p>
        </p:txBody>
      </p:sp>
      <p:pic>
        <p:nvPicPr>
          <p:cNvPr id="39939" name="Picture 2" descr="F:\хаменн\P103028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452688" y="1295401"/>
            <a:ext cx="7643812" cy="4784725"/>
          </a:xfrm>
          <a:noFill/>
        </p:spPr>
      </p:pic>
      <p:sp>
        <p:nvSpPr>
          <p:cNvPr id="39940"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39941"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E9534B5-E57D-4890-A359-1BD15BEB4DA7}" type="slidenum">
              <a:rPr lang="en-US" altLang="ru-RU" smtClean="0">
                <a:solidFill>
                  <a:srgbClr val="D38E27"/>
                </a:solidFill>
                <a:latin typeface="Franklin Gothic Book" charset="0"/>
              </a:rPr>
              <a:pPr/>
              <a:t>16</a:t>
            </a:fld>
            <a:endParaRPr lang="en-US" altLang="ru-RU" smtClean="0">
              <a:solidFill>
                <a:srgbClr val="D38E27"/>
              </a:solidFill>
              <a:latin typeface="Franklin Gothic Book" charset="0"/>
            </a:endParaRPr>
          </a:p>
        </p:txBody>
      </p:sp>
      <p:sp>
        <p:nvSpPr>
          <p:cNvPr id="3" name="Дата 2"/>
          <p:cNvSpPr>
            <a:spLocks noGrp="1"/>
          </p:cNvSpPr>
          <p:nvPr>
            <p:ph type="dt" sz="half" idx="10"/>
          </p:nvPr>
        </p:nvSpPr>
        <p:spPr/>
        <p:txBody>
          <a:bodyPr/>
          <a:lstStyle/>
          <a:p>
            <a:fld id="{4CD986DE-0F86-4130-AE74-F3123A7367EA}" type="datetime1">
              <a:rPr lang="ru-RU" smtClean="0"/>
              <a:t>20.11.2017</a:t>
            </a:fld>
            <a:endParaRPr lang="ru-RU"/>
          </a:p>
        </p:txBody>
      </p:sp>
    </p:spTree>
    <p:extLst>
      <p:ext uri="{BB962C8B-B14F-4D97-AF65-F5344CB8AC3E}">
        <p14:creationId xmlns:p14="http://schemas.microsoft.com/office/powerpoint/2010/main" val="2610944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214290"/>
            <a:ext cx="8686800" cy="1081110"/>
          </a:xfrm>
        </p:spPr>
        <p:txBody>
          <a:bodyPr/>
          <a:lstStyle/>
          <a:p>
            <a:pPr algn="ctr">
              <a:defRPr/>
            </a:pPr>
            <a:r>
              <a:rPr lang="ru-RU" b="1" dirty="0">
                <a:solidFill>
                  <a:schemeClr val="tx1">
                    <a:lumMod val="50000"/>
                    <a:lumOff val="50000"/>
                  </a:schemeClr>
                </a:solidFill>
                <a:effectLst>
                  <a:outerShdw blurRad="38100" dist="38100" dir="2700000" algn="tl">
                    <a:srgbClr val="000000">
                      <a:alpha val="43137"/>
                    </a:srgbClr>
                  </a:outerShdw>
                  <a:reflection blurRad="12700" stA="48000" endA="300" endPos="55000" dir="5400000" sy="-90000" algn="bl" rotWithShape="0"/>
                </a:effectLst>
                <a:latin typeface="Book Antiqua" panose="02040602050305030304" pitchFamily="18" charset="0"/>
                <a:ea typeface="ＭＳ Ｐゴシック" charset="-128"/>
              </a:rPr>
              <a:t>Центр«Веркатехдас»</a:t>
            </a:r>
            <a:endParaRPr lang="ru-RU" dirty="0">
              <a:ea typeface="ＭＳ Ｐゴシック" charset="-128"/>
            </a:endParaRPr>
          </a:p>
        </p:txBody>
      </p:sp>
      <p:pic>
        <p:nvPicPr>
          <p:cNvPr id="40963" name="Picture 2" descr="F:\хаменн\P10303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154364" y="1554163"/>
            <a:ext cx="6035675" cy="4525962"/>
          </a:xfrm>
          <a:noFill/>
        </p:spPr>
      </p:pic>
      <p:sp>
        <p:nvSpPr>
          <p:cNvPr id="40964"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40965"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F55268-1B76-48D7-81AF-6C78F1D666A4}" type="slidenum">
              <a:rPr lang="en-US" altLang="ru-RU" smtClean="0">
                <a:solidFill>
                  <a:srgbClr val="D38E27"/>
                </a:solidFill>
                <a:latin typeface="Franklin Gothic Book" charset="0"/>
              </a:rPr>
              <a:pPr/>
              <a:t>17</a:t>
            </a:fld>
            <a:endParaRPr lang="en-US" altLang="ru-RU" smtClean="0">
              <a:solidFill>
                <a:srgbClr val="D38E27"/>
              </a:solidFill>
              <a:latin typeface="Franklin Gothic Book" charset="0"/>
            </a:endParaRPr>
          </a:p>
        </p:txBody>
      </p:sp>
      <p:sp>
        <p:nvSpPr>
          <p:cNvPr id="3" name="Дата 2"/>
          <p:cNvSpPr>
            <a:spLocks noGrp="1"/>
          </p:cNvSpPr>
          <p:nvPr>
            <p:ph type="dt" sz="half" idx="10"/>
          </p:nvPr>
        </p:nvSpPr>
        <p:spPr/>
        <p:txBody>
          <a:bodyPr/>
          <a:lstStyle/>
          <a:p>
            <a:fld id="{2BEE8E51-B513-4CA7-9C06-45875CE7AEC9}" type="datetime1">
              <a:rPr lang="ru-RU" smtClean="0"/>
              <a:t>20.11.2017</a:t>
            </a:fld>
            <a:endParaRPr lang="ru-RU"/>
          </a:p>
        </p:txBody>
      </p:sp>
    </p:spTree>
    <p:extLst>
      <p:ext uri="{BB962C8B-B14F-4D97-AF65-F5344CB8AC3E}">
        <p14:creationId xmlns:p14="http://schemas.microsoft.com/office/powerpoint/2010/main" val="44640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p:txBody>
          <a:bodyPr/>
          <a:lstStyle/>
          <a:p>
            <a:pPr algn="ctr"/>
            <a:r>
              <a:rPr lang="ru-RU" b="1" dirty="0">
                <a:solidFill>
                  <a:schemeClr val="tx1">
                    <a:lumMod val="50000"/>
                    <a:lumOff val="50000"/>
                  </a:schemeClr>
                </a:solidFill>
                <a:effectLst>
                  <a:outerShdw blurRad="38100" dist="38100" dir="2700000" algn="tl">
                    <a:srgbClr val="000000">
                      <a:alpha val="43137"/>
                    </a:srgbClr>
                  </a:outerShdw>
                  <a:reflection blurRad="12700" stA="48000" endA="300" endPos="55000" dir="5400000" sy="-90000" algn="bl" rotWithShape="0"/>
                </a:effectLst>
                <a:latin typeface="Book Antiqua" panose="02040602050305030304" pitchFamily="18" charset="0"/>
                <a:ea typeface="ＭＳ Ｐゴシック" charset="-128"/>
              </a:rPr>
              <a:t>Центр«Веркатехдас»</a:t>
            </a:r>
            <a:endParaRPr lang="ru-RU" altLang="ru-RU" cap="none" dirty="0" smtClean="0">
              <a:effectLst/>
            </a:endParaRPr>
          </a:p>
        </p:txBody>
      </p:sp>
      <p:pic>
        <p:nvPicPr>
          <p:cNvPr id="41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43626"/>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F:\хаменн\P103029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809875" y="1295401"/>
            <a:ext cx="6034088" cy="4525963"/>
          </a:xfrm>
          <a:noFill/>
        </p:spPr>
      </p:pic>
      <p:sp>
        <p:nvSpPr>
          <p:cNvPr id="41989"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41990"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1B316F4-FAE9-454A-8FBD-6F401FDA6DA4}" type="slidenum">
              <a:rPr lang="en-US" altLang="ru-RU" smtClean="0">
                <a:solidFill>
                  <a:srgbClr val="D38E27"/>
                </a:solidFill>
                <a:latin typeface="Franklin Gothic Book" charset="0"/>
              </a:rPr>
              <a:pPr/>
              <a:t>18</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F16DA6A5-541F-464D-AE72-3940480C9A47}" type="datetime1">
              <a:rPr lang="ru-RU" smtClean="0"/>
              <a:t>20.11.2017</a:t>
            </a:fld>
            <a:endParaRPr lang="ru-RU"/>
          </a:p>
        </p:txBody>
      </p:sp>
    </p:spTree>
    <p:extLst>
      <p:ext uri="{BB962C8B-B14F-4D97-AF65-F5344CB8AC3E}">
        <p14:creationId xmlns:p14="http://schemas.microsoft.com/office/powerpoint/2010/main" val="3215512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142852"/>
            <a:ext cx="8686800" cy="1152548"/>
          </a:xfrm>
        </p:spPr>
        <p:txBody>
          <a:bodyPr/>
          <a:lstStyle/>
          <a:p>
            <a:pPr algn="ctr">
              <a:defRPr/>
            </a:pPr>
            <a:r>
              <a:rPr lang="ru-RU" b="1" dirty="0">
                <a:solidFill>
                  <a:schemeClr val="tx1">
                    <a:lumMod val="50000"/>
                    <a:lumOff val="50000"/>
                  </a:schemeClr>
                </a:solidFill>
                <a:effectLst>
                  <a:outerShdw blurRad="38100" dist="38100" dir="2700000" algn="tl">
                    <a:srgbClr val="000000">
                      <a:alpha val="43137"/>
                    </a:srgbClr>
                  </a:outerShdw>
                  <a:reflection blurRad="12700" stA="48000" endA="300" endPos="55000" dir="5400000" sy="-90000" algn="bl" rotWithShape="0"/>
                </a:effectLst>
                <a:latin typeface="Book Antiqua" panose="02040602050305030304" pitchFamily="18" charset="0"/>
                <a:ea typeface="ＭＳ Ｐゴシック" charset="-128"/>
              </a:rPr>
              <a:t>Центр«Веркатехдас»</a:t>
            </a:r>
            <a:endParaRPr lang="ru-RU" dirty="0">
              <a:ea typeface="ＭＳ Ｐゴシック" charset="-128"/>
            </a:endParaRPr>
          </a:p>
        </p:txBody>
      </p:sp>
      <p:pic>
        <p:nvPicPr>
          <p:cNvPr id="43011" name="Picture 2" descr="F:\хаменн\P103029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154364" y="1554163"/>
            <a:ext cx="6035675" cy="4525962"/>
          </a:xfrm>
          <a:noFill/>
        </p:spPr>
      </p:pic>
      <p:sp>
        <p:nvSpPr>
          <p:cNvPr id="43012"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43013"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842546-901C-4CDE-9F2E-7E1D55F151CD}" type="slidenum">
              <a:rPr lang="en-US" altLang="ru-RU" smtClean="0">
                <a:solidFill>
                  <a:srgbClr val="D38E27"/>
                </a:solidFill>
                <a:latin typeface="Franklin Gothic Book" charset="0"/>
              </a:rPr>
              <a:pPr/>
              <a:t>19</a:t>
            </a:fld>
            <a:endParaRPr lang="en-US" altLang="ru-RU" smtClean="0">
              <a:solidFill>
                <a:srgbClr val="D38E27"/>
              </a:solidFill>
              <a:latin typeface="Franklin Gothic Book" charset="0"/>
            </a:endParaRPr>
          </a:p>
        </p:txBody>
      </p:sp>
      <p:sp>
        <p:nvSpPr>
          <p:cNvPr id="3" name="Дата 2"/>
          <p:cNvSpPr>
            <a:spLocks noGrp="1"/>
          </p:cNvSpPr>
          <p:nvPr>
            <p:ph type="dt" sz="half" idx="10"/>
          </p:nvPr>
        </p:nvSpPr>
        <p:spPr/>
        <p:txBody>
          <a:bodyPr/>
          <a:lstStyle/>
          <a:p>
            <a:fld id="{AEE17EA5-BB35-4729-AD70-EE1197C31366}" type="datetime1">
              <a:rPr lang="ru-RU" smtClean="0"/>
              <a:t>20.11.2017</a:t>
            </a:fld>
            <a:endParaRPr lang="ru-RU"/>
          </a:p>
        </p:txBody>
      </p:sp>
    </p:spTree>
    <p:extLst>
      <p:ext uri="{BB962C8B-B14F-4D97-AF65-F5344CB8AC3E}">
        <p14:creationId xmlns:p14="http://schemas.microsoft.com/office/powerpoint/2010/main" val="3154233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371600" y="180109"/>
            <a:ext cx="9144000" cy="944637"/>
          </a:xfrm>
        </p:spPr>
        <p:txBody>
          <a:bodyPr>
            <a:normAutofit/>
          </a:bodyPr>
          <a:lstStyle/>
          <a:p>
            <a:pPr algn="ctr">
              <a:defRPr/>
            </a:pPr>
            <a:r>
              <a:rPr lang="ru-RU" sz="24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a:t>
            </a:r>
            <a:endParaRPr lang="ru-RU" altLang="ru-RU" sz="2400" dirty="0">
              <a:solidFill>
                <a:srgbClr val="7F7F7F"/>
              </a:solidFill>
              <a:effectLst>
                <a:outerShdw blurRad="38100" dist="38100" dir="2700000" algn="tl">
                  <a:srgbClr val="C0C0C0"/>
                </a:outerShdw>
              </a:effectLst>
            </a:endParaRPr>
          </a:p>
        </p:txBody>
      </p:sp>
      <p:sp>
        <p:nvSpPr>
          <p:cNvPr id="16387" name="Content Placeholder 2"/>
          <p:cNvSpPr>
            <a:spLocks noGrp="1"/>
          </p:cNvSpPr>
          <p:nvPr>
            <p:ph idx="1"/>
          </p:nvPr>
        </p:nvSpPr>
        <p:spPr>
          <a:xfrm>
            <a:off x="1828800" y="1124745"/>
            <a:ext cx="8686800" cy="4955381"/>
          </a:xfrm>
        </p:spPr>
        <p:txBody>
          <a:bodyPr/>
          <a:lstStyle/>
          <a:p>
            <a:pPr>
              <a:defRPr/>
            </a:pPr>
            <a:r>
              <a:rPr lang="ru-RU" altLang="ru-RU" b="1" dirty="0" smtClean="0">
                <a:solidFill>
                  <a:srgbClr val="595959"/>
                </a:solidFill>
                <a:effectLst>
                  <a:outerShdw blurRad="38100" dist="38100" dir="2700000" algn="tl">
                    <a:srgbClr val="C0C0C0"/>
                  </a:outerShdw>
                </a:effectLst>
              </a:rPr>
              <a:t>Творческие индустрии  -  детище </a:t>
            </a:r>
            <a:r>
              <a:rPr lang="ru-RU" altLang="ru-RU" dirty="0" smtClean="0">
                <a:solidFill>
                  <a:srgbClr val="595959"/>
                </a:solidFill>
              </a:rPr>
              <a:t>постиндустриального, информационно-цифрового, креативного общества</a:t>
            </a:r>
          </a:p>
          <a:p>
            <a:pPr>
              <a:defRPr/>
            </a:pPr>
            <a:r>
              <a:rPr lang="ru-RU" altLang="ru-RU" b="1" dirty="0" smtClean="0">
                <a:solidFill>
                  <a:srgbClr val="595959"/>
                </a:solidFill>
                <a:effectLst>
                  <a:outerShdw blurRad="38100" dist="38100" dir="2700000" algn="tl">
                    <a:srgbClr val="C0C0C0"/>
                  </a:outerShdw>
                </a:effectLst>
              </a:rPr>
              <a:t>ИСТОКИ</a:t>
            </a:r>
            <a:r>
              <a:rPr lang="ru-RU" altLang="ru-RU" dirty="0" smtClean="0">
                <a:solidFill>
                  <a:srgbClr val="595959"/>
                </a:solidFill>
              </a:rPr>
              <a:t>:  реальная социальная практика</a:t>
            </a:r>
          </a:p>
          <a:p>
            <a:pPr lvl="1">
              <a:defRPr/>
            </a:pPr>
            <a:r>
              <a:rPr lang="ru-RU" altLang="ru-RU" dirty="0" smtClean="0">
                <a:solidFill>
                  <a:srgbClr val="595959"/>
                </a:solidFill>
                <a:effectLst>
                  <a:outerShdw blurRad="38100" dist="38100" dir="2700000" algn="tl">
                    <a:srgbClr val="C0C0C0"/>
                  </a:outerShdw>
                </a:effectLst>
              </a:rPr>
              <a:t> Креативный класс</a:t>
            </a:r>
          </a:p>
          <a:p>
            <a:pPr lvl="1">
              <a:defRPr/>
            </a:pPr>
            <a:r>
              <a:rPr lang="ru-RU" altLang="ru-RU" dirty="0" smtClean="0">
                <a:solidFill>
                  <a:srgbClr val="595959"/>
                </a:solidFill>
                <a:effectLst>
                  <a:outerShdw blurRad="38100" dist="38100" dir="2700000" algn="tl">
                    <a:srgbClr val="C0C0C0"/>
                  </a:outerShdw>
                </a:effectLst>
              </a:rPr>
              <a:t> </a:t>
            </a:r>
            <a:r>
              <a:rPr lang="ru-RU" altLang="ru-RU" dirty="0">
                <a:solidFill>
                  <a:srgbClr val="595959"/>
                </a:solidFill>
                <a:effectLst>
                  <a:outerShdw blurRad="38100" dist="38100" dir="2700000" algn="tl">
                    <a:srgbClr val="C0C0C0"/>
                  </a:outerShdw>
                </a:effectLst>
              </a:rPr>
              <a:t>Креативный город (территории)</a:t>
            </a:r>
          </a:p>
          <a:p>
            <a:pPr lvl="1">
              <a:defRPr/>
            </a:pPr>
            <a:r>
              <a:rPr lang="ru-RU" altLang="ru-RU" dirty="0" smtClean="0">
                <a:solidFill>
                  <a:schemeClr val="tx1">
                    <a:lumMod val="65000"/>
                    <a:lumOff val="35000"/>
                  </a:schemeClr>
                </a:solidFill>
                <a:effectLst>
                  <a:outerShdw blurRad="38100" dist="38100" dir="2700000" algn="tl">
                    <a:srgbClr val="C0C0C0"/>
                  </a:outerShdw>
                </a:effectLst>
              </a:rPr>
              <a:t> Креативные </a:t>
            </a:r>
            <a:r>
              <a:rPr lang="ru-RU" altLang="ru-RU" dirty="0">
                <a:solidFill>
                  <a:schemeClr val="tx1">
                    <a:lumMod val="65000"/>
                    <a:lumOff val="35000"/>
                  </a:schemeClr>
                </a:solidFill>
                <a:effectLst>
                  <a:outerShdw blurRad="38100" dist="38100" dir="2700000" algn="tl">
                    <a:srgbClr val="C0C0C0"/>
                  </a:outerShdw>
                </a:effectLst>
              </a:rPr>
              <a:t>индустрии и креативные кластеры</a:t>
            </a:r>
          </a:p>
          <a:p>
            <a:pPr lvl="1">
              <a:defRPr/>
            </a:pPr>
            <a:r>
              <a:rPr lang="ru-RU" altLang="ru-RU" dirty="0" smtClean="0">
                <a:solidFill>
                  <a:srgbClr val="595959"/>
                </a:solidFill>
                <a:effectLst>
                  <a:outerShdw blurRad="38100" dist="38100" dir="2700000" algn="tl">
                    <a:srgbClr val="C0C0C0"/>
                  </a:outerShdw>
                </a:effectLst>
              </a:rPr>
              <a:t> Креативные кластеры</a:t>
            </a:r>
          </a:p>
          <a:p>
            <a:pPr lvl="1">
              <a:defRPr/>
            </a:pPr>
            <a:r>
              <a:rPr lang="ru-RU" altLang="ru-RU" dirty="0" smtClean="0">
                <a:solidFill>
                  <a:srgbClr val="595959"/>
                </a:solidFill>
                <a:effectLst>
                  <a:outerShdw blurRad="38100" dist="38100" dir="2700000" algn="tl">
                    <a:srgbClr val="C0C0C0"/>
                  </a:outerShdw>
                </a:effectLst>
              </a:rPr>
              <a:t> Креативная </a:t>
            </a:r>
            <a:r>
              <a:rPr lang="ru-RU" altLang="ru-RU" dirty="0">
                <a:solidFill>
                  <a:srgbClr val="595959"/>
                </a:solidFill>
                <a:effectLst>
                  <a:outerShdw blurRad="38100" dist="38100" dir="2700000" algn="tl">
                    <a:srgbClr val="C0C0C0"/>
                  </a:outerShdw>
                </a:effectLst>
              </a:rPr>
              <a:t>экономика</a:t>
            </a:r>
          </a:p>
          <a:p>
            <a:pPr lvl="1">
              <a:defRPr/>
            </a:pPr>
            <a:endParaRPr lang="ru-RU" altLang="ru-RU" dirty="0" smtClean="0">
              <a:solidFill>
                <a:srgbClr val="595959"/>
              </a:solidFill>
              <a:effectLst>
                <a:outerShdw blurRad="38100" dist="38100" dir="2700000" algn="tl">
                  <a:srgbClr val="C0C0C0"/>
                </a:outerShdw>
              </a:effectLst>
            </a:endParaRPr>
          </a:p>
          <a:p>
            <a:pPr lvl="1">
              <a:defRPr/>
            </a:pPr>
            <a:endParaRPr lang="ru-RU" altLang="ru-RU" dirty="0" smtClean="0">
              <a:solidFill>
                <a:srgbClr val="595959"/>
              </a:solidFill>
              <a:effectLst>
                <a:outerShdw blurRad="38100" dist="38100" dir="2700000" algn="tl">
                  <a:srgbClr val="C0C0C0"/>
                </a:outerShdw>
              </a:effectLst>
            </a:endParaRPr>
          </a:p>
        </p:txBody>
      </p:sp>
      <p:pic>
        <p:nvPicPr>
          <p:cNvPr id="174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745" y="4890655"/>
            <a:ext cx="12053455" cy="196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1741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76C5C2-2CDF-4173-8FBB-906AB20D2981}" type="slidenum">
              <a:rPr lang="en-US" altLang="ru-RU" smtClean="0">
                <a:solidFill>
                  <a:schemeClr val="bg1"/>
                </a:solidFill>
                <a:latin typeface="Franklin Gothic Book" charset="0"/>
              </a:rPr>
              <a:pPr/>
              <a:t>2</a:t>
            </a:fld>
            <a:endParaRPr lang="en-US" altLang="ru-RU" dirty="0" smtClean="0">
              <a:solidFill>
                <a:schemeClr val="bg1"/>
              </a:solidFill>
              <a:latin typeface="Franklin Gothic Book" charset="0"/>
            </a:endParaRPr>
          </a:p>
        </p:txBody>
      </p:sp>
      <p:sp>
        <p:nvSpPr>
          <p:cNvPr id="2" name="Дата 1"/>
          <p:cNvSpPr>
            <a:spLocks noGrp="1"/>
          </p:cNvSpPr>
          <p:nvPr>
            <p:ph type="dt" sz="half" idx="10"/>
          </p:nvPr>
        </p:nvSpPr>
        <p:spPr/>
        <p:txBody>
          <a:bodyPr/>
          <a:lstStyle/>
          <a:p>
            <a:fld id="{22A771CD-B419-4898-BF83-F798ABA2D528}" type="datetime1">
              <a:rPr lang="ru-RU" smtClean="0">
                <a:solidFill>
                  <a:schemeClr val="bg1"/>
                </a:solidFill>
              </a:rPr>
              <a:t>20.11.2017</a:t>
            </a:fld>
            <a:endParaRPr lang="ru-RU" dirty="0">
              <a:solidFill>
                <a:schemeClr val="bg1"/>
              </a:solidFill>
            </a:endParaRPr>
          </a:p>
        </p:txBody>
      </p:sp>
    </p:spTree>
    <p:extLst>
      <p:ext uri="{BB962C8B-B14F-4D97-AF65-F5344CB8AC3E}">
        <p14:creationId xmlns:p14="http://schemas.microsoft.com/office/powerpoint/2010/main" val="3809260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142852"/>
            <a:ext cx="8686800" cy="1152548"/>
          </a:xfrm>
        </p:spPr>
        <p:txBody>
          <a:bodyPr/>
          <a:lstStyle/>
          <a:p>
            <a:pPr algn="ctr">
              <a:defRPr/>
            </a:pPr>
            <a:r>
              <a:rPr lang="ru-RU" b="1" dirty="0">
                <a:solidFill>
                  <a:schemeClr val="tx1">
                    <a:lumMod val="50000"/>
                    <a:lumOff val="50000"/>
                  </a:schemeClr>
                </a:solidFill>
                <a:effectLst>
                  <a:outerShdw blurRad="38100" dist="38100" dir="2700000" algn="tl">
                    <a:srgbClr val="000000">
                      <a:alpha val="43137"/>
                    </a:srgbClr>
                  </a:outerShdw>
                  <a:reflection blurRad="12700" stA="48000" endA="300" endPos="55000" dir="5400000" sy="-90000" algn="bl" rotWithShape="0"/>
                </a:effectLst>
                <a:latin typeface="Book Antiqua" panose="02040602050305030304" pitchFamily="18" charset="0"/>
                <a:ea typeface="ＭＳ Ｐゴシック" charset="-128"/>
              </a:rPr>
              <a:t>Центр«Веркатехдас»</a:t>
            </a:r>
            <a:endParaRPr lang="ru-RU" dirty="0">
              <a:ea typeface="ＭＳ Ｐゴシック" charset="-128"/>
            </a:endParaRPr>
          </a:p>
        </p:txBody>
      </p:sp>
      <p:pic>
        <p:nvPicPr>
          <p:cNvPr id="44035" name="Picture 2" descr="F:\хаменн\P103029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09876" y="1295401"/>
            <a:ext cx="6380163" cy="4784725"/>
          </a:xfrm>
          <a:noFill/>
        </p:spPr>
      </p:pic>
      <p:sp>
        <p:nvSpPr>
          <p:cNvPr id="44036"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44037"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581123-CC76-406C-84E4-9E02E3C21347}" type="slidenum">
              <a:rPr lang="en-US" altLang="ru-RU" smtClean="0">
                <a:solidFill>
                  <a:srgbClr val="D38E27"/>
                </a:solidFill>
                <a:latin typeface="Franklin Gothic Book" charset="0"/>
              </a:rPr>
              <a:pPr/>
              <a:t>20</a:t>
            </a:fld>
            <a:endParaRPr lang="en-US" altLang="ru-RU" smtClean="0">
              <a:solidFill>
                <a:srgbClr val="D38E27"/>
              </a:solidFill>
              <a:latin typeface="Franklin Gothic Book" charset="0"/>
            </a:endParaRPr>
          </a:p>
        </p:txBody>
      </p:sp>
      <p:sp>
        <p:nvSpPr>
          <p:cNvPr id="3" name="Дата 2"/>
          <p:cNvSpPr>
            <a:spLocks noGrp="1"/>
          </p:cNvSpPr>
          <p:nvPr>
            <p:ph type="dt" sz="half" idx="10"/>
          </p:nvPr>
        </p:nvSpPr>
        <p:spPr/>
        <p:txBody>
          <a:bodyPr/>
          <a:lstStyle/>
          <a:p>
            <a:fld id="{B18B1D93-D3E9-48B5-8693-4E89C74EA403}" type="datetime1">
              <a:rPr lang="ru-RU" smtClean="0"/>
              <a:t>20.11.2017</a:t>
            </a:fld>
            <a:endParaRPr lang="ru-RU"/>
          </a:p>
        </p:txBody>
      </p:sp>
    </p:spTree>
    <p:extLst>
      <p:ext uri="{BB962C8B-B14F-4D97-AF65-F5344CB8AC3E}">
        <p14:creationId xmlns:p14="http://schemas.microsoft.com/office/powerpoint/2010/main" val="2400761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Content Placeholder 2"/>
          <p:cNvSpPr>
            <a:spLocks noGrp="1"/>
          </p:cNvSpPr>
          <p:nvPr>
            <p:ph idx="1"/>
          </p:nvPr>
        </p:nvSpPr>
        <p:spPr>
          <a:xfrm>
            <a:off x="499463" y="1571625"/>
            <a:ext cx="5810852" cy="4508500"/>
          </a:xfrm>
        </p:spPr>
        <p:txBody>
          <a:bodyPr/>
          <a:lstStyle/>
          <a:p>
            <a:pPr eaLnBrk="1" hangingPunct="1"/>
            <a:r>
              <a:rPr lang="ru-RU" altLang="ru-RU" dirty="0">
                <a:solidFill>
                  <a:srgbClr val="7F7F7F"/>
                </a:solidFill>
              </a:rPr>
              <a:t>На территории городских </a:t>
            </a:r>
            <a:r>
              <a:rPr lang="ru-RU" altLang="ru-RU" dirty="0" err="1">
                <a:solidFill>
                  <a:srgbClr val="7F7F7F"/>
                </a:solidFill>
              </a:rPr>
              <a:t>промзон</a:t>
            </a:r>
            <a:r>
              <a:rPr lang="ru-RU" altLang="ru-RU" dirty="0">
                <a:solidFill>
                  <a:srgbClr val="7F7F7F"/>
                </a:solidFill>
              </a:rPr>
              <a:t> возникают объединения малых    творческих предприятий  или креативные кластеры  (предтеча – британские </a:t>
            </a:r>
            <a:r>
              <a:rPr lang="ru-RU" altLang="ru-RU" dirty="0" err="1">
                <a:solidFill>
                  <a:srgbClr val="7F7F7F"/>
                </a:solidFill>
              </a:rPr>
              <a:t>сквоты</a:t>
            </a:r>
            <a:r>
              <a:rPr lang="ru-RU" altLang="ru-RU" dirty="0">
                <a:solidFill>
                  <a:srgbClr val="7F7F7F"/>
                </a:solidFill>
              </a:rPr>
              <a:t> и </a:t>
            </a:r>
            <a:r>
              <a:rPr lang="ru-RU" altLang="ru-RU" dirty="0" err="1">
                <a:solidFill>
                  <a:srgbClr val="7F7F7F"/>
                </a:solidFill>
              </a:rPr>
              <a:t>сквотеры</a:t>
            </a:r>
            <a:r>
              <a:rPr lang="ru-RU" altLang="ru-RU" dirty="0">
                <a:solidFill>
                  <a:srgbClr val="7F7F7F"/>
                </a:solidFill>
              </a:rPr>
              <a:t>).</a:t>
            </a:r>
          </a:p>
          <a:p>
            <a:pPr eaLnBrk="1" hangingPunct="1"/>
            <a:endParaRPr lang="en-US" altLang="ru-RU" dirty="0" smtClean="0"/>
          </a:p>
        </p:txBody>
      </p:sp>
      <p:pic>
        <p:nvPicPr>
          <p:cNvPr id="542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5838" y="1143000"/>
            <a:ext cx="3179762"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024063" y="357189"/>
            <a:ext cx="5499100" cy="523875"/>
          </a:xfrm>
          <a:prstGeom prst="rect">
            <a:avLst/>
          </a:prstGeom>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ru-RU" altLang="ru-RU" sz="2800" b="1" dirty="0">
                <a:solidFill>
                  <a:srgbClr val="7F7F7F"/>
                </a:solidFill>
                <a:effectLst>
                  <a:outerShdw blurRad="38100" dist="38100" dir="2700000" algn="tl">
                    <a:srgbClr val="C0C0C0"/>
                  </a:outerShdw>
                </a:effectLst>
                <a:latin typeface="Book Antiqua" panose="02040602050305030304" pitchFamily="18" charset="0"/>
              </a:rPr>
              <a:t>ТВОРЧЕСКИЙ КЛАСТЕР</a:t>
            </a:r>
            <a:endParaRPr lang="ru-RU" altLang="ru-RU" sz="2800" b="1" dirty="0">
              <a:latin typeface="Book Antiqua" panose="02040602050305030304" pitchFamily="18" charset="0"/>
            </a:endParaRPr>
          </a:p>
        </p:txBody>
      </p:sp>
      <p:sp>
        <p:nvSpPr>
          <p:cNvPr id="54278"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54279"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2120FA0-A2BD-4021-8B7D-BBB7778E2F83}" type="slidenum">
              <a:rPr lang="en-US" altLang="ru-RU" smtClean="0">
                <a:solidFill>
                  <a:srgbClr val="D38E27"/>
                </a:solidFill>
                <a:latin typeface="Franklin Gothic Book" charset="0"/>
              </a:rPr>
              <a:pPr/>
              <a:t>21</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AD09B901-1A79-48BB-8A55-7B40F31B811A}" type="datetime1">
              <a:rPr lang="ru-RU" smtClean="0"/>
              <a:t>20.11.2017</a:t>
            </a:fld>
            <a:endParaRPr lang="ru-RU"/>
          </a:p>
        </p:txBody>
      </p:sp>
    </p:spTree>
    <p:extLst>
      <p:ext uri="{BB962C8B-B14F-4D97-AF65-F5344CB8AC3E}">
        <p14:creationId xmlns:p14="http://schemas.microsoft.com/office/powerpoint/2010/main" val="2497678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5127626" y="3143250"/>
            <a:ext cx="5540375" cy="3333750"/>
          </a:xfrm>
        </p:spPr>
        <p:txBody>
          <a:bodyPr/>
          <a:lstStyle/>
          <a:p>
            <a:pPr eaLnBrk="1" hangingPunct="1"/>
            <a:r>
              <a:rPr lang="ru-RU" altLang="ru-RU" sz="2400">
                <a:solidFill>
                  <a:srgbClr val="7F7F7F"/>
                </a:solidFill>
              </a:rPr>
              <a:t>Во многих городах мира   промзоны являются неотъемлемой частью современной культурной жизни.</a:t>
            </a:r>
          </a:p>
          <a:p>
            <a:pPr eaLnBrk="1" hangingPunct="1"/>
            <a:r>
              <a:rPr lang="ru-RU" altLang="ru-RU" sz="2400">
                <a:solidFill>
                  <a:srgbClr val="7F7F7F"/>
                </a:solidFill>
              </a:rPr>
              <a:t>Среди них: Лейпцигский Spinnerei, Цюрихский Lowenbrau, Берлинский Kunst-Werke, Нью-Йоркский Chelsea, Лондонская Tate Modern, Стокгольмский центр Fargfabriken.</a:t>
            </a:r>
          </a:p>
          <a:p>
            <a:pPr eaLnBrk="1" hangingPunct="1"/>
            <a:endParaRPr lang="en-US" altLang="ru-RU" sz="2900"/>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752600"/>
            <a:ext cx="3603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166939" y="571501"/>
            <a:ext cx="7011697" cy="523875"/>
          </a:xfrm>
          <a:prstGeom prst="rect">
            <a:avLst/>
          </a:prstGeom>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ru-RU" altLang="ru-RU" sz="2800" b="1" dirty="0">
                <a:solidFill>
                  <a:srgbClr val="7F7F7F"/>
                </a:solidFill>
                <a:effectLst>
                  <a:outerShdw blurRad="38100" dist="38100" dir="2700000" algn="tl">
                    <a:srgbClr val="C0C0C0"/>
                  </a:outerShdw>
                </a:effectLst>
                <a:latin typeface="Book Antiqua" panose="02040602050305030304" pitchFamily="18" charset="0"/>
              </a:rPr>
              <a:t>ТВОРЧЕСКИЙ КЛАСТЕР</a:t>
            </a:r>
            <a:endParaRPr lang="ru-RU" altLang="ru-RU" sz="2800" b="1" dirty="0">
              <a:latin typeface="Book Antiqua" panose="02040602050305030304" pitchFamily="18" charset="0"/>
            </a:endParaRPr>
          </a:p>
        </p:txBody>
      </p:sp>
      <p:sp>
        <p:nvSpPr>
          <p:cNvPr id="55302"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55303"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11A8A1-C430-438D-BCD3-151A5F0421A6}" type="slidenum">
              <a:rPr lang="en-US" altLang="ru-RU" smtClean="0">
                <a:solidFill>
                  <a:srgbClr val="D38E27"/>
                </a:solidFill>
                <a:latin typeface="Franklin Gothic Book" charset="0"/>
              </a:rPr>
              <a:pPr/>
              <a:t>22</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94B7E408-B033-4571-8FBA-3766791BE715}" type="datetime1">
              <a:rPr lang="ru-RU" smtClean="0"/>
              <a:t>20.11.2017</a:t>
            </a:fld>
            <a:endParaRPr lang="ru-RU"/>
          </a:p>
        </p:txBody>
      </p:sp>
    </p:spTree>
    <p:extLst>
      <p:ext uri="{BB962C8B-B14F-4D97-AF65-F5344CB8AC3E}">
        <p14:creationId xmlns:p14="http://schemas.microsoft.com/office/powerpoint/2010/main" val="3682587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285750"/>
            <a:ext cx="8686800" cy="1009650"/>
          </a:xfrm>
        </p:spPr>
        <p:txBody>
          <a:bodyPr>
            <a:normAutofit/>
          </a:bodyPr>
          <a:lstStyle/>
          <a:p>
            <a:pPr algn="ctr" eaLnBrk="1" hangingPunct="1">
              <a:defRPr/>
            </a:pPr>
            <a:r>
              <a:rPr lang="ru-RU" altLang="ru-RU" sz="3200" b="1" cap="none" dirty="0" smtClean="0">
                <a:solidFill>
                  <a:srgbClr val="7F7F7F"/>
                </a:solidFill>
                <a:effectLst>
                  <a:outerShdw blurRad="38100" dist="38100" dir="2700000" algn="tl">
                    <a:srgbClr val="C0C0C0"/>
                  </a:outerShdw>
                </a:effectLst>
                <a:latin typeface="Book Antiqua" panose="02040602050305030304" pitchFamily="18" charset="0"/>
              </a:rPr>
              <a:t>ТВОРЧЕСКИЙ КЛАСТЕР</a:t>
            </a:r>
            <a:endParaRPr lang="ru-RU" altLang="ru-RU" sz="3200" b="1" cap="none" dirty="0" smtClean="0">
              <a:effectLst/>
              <a:latin typeface="Book Antiqua" panose="02040602050305030304" pitchFamily="18" charset="0"/>
            </a:endParaRPr>
          </a:p>
        </p:txBody>
      </p:sp>
      <p:sp>
        <p:nvSpPr>
          <p:cNvPr id="56323" name="Content Placeholder 2"/>
          <p:cNvSpPr>
            <a:spLocks noGrp="1"/>
          </p:cNvSpPr>
          <p:nvPr>
            <p:ph idx="1"/>
          </p:nvPr>
        </p:nvSpPr>
        <p:spPr>
          <a:xfrm>
            <a:off x="1828800" y="1143001"/>
            <a:ext cx="8686800" cy="5357813"/>
          </a:xfrm>
        </p:spPr>
        <p:txBody>
          <a:bodyPr/>
          <a:lstStyle/>
          <a:p>
            <a:pPr>
              <a:lnSpc>
                <a:spcPct val="90000"/>
              </a:lnSpc>
            </a:pPr>
            <a:r>
              <a:rPr lang="ru-RU" altLang="ru-RU" sz="3600" b="1" dirty="0">
                <a:solidFill>
                  <a:srgbClr val="7F7F7F"/>
                </a:solidFill>
              </a:rPr>
              <a:t>Социокультурные функции творческих кластеров: </a:t>
            </a:r>
            <a:endParaRPr lang="ru-RU" altLang="ru-RU" b="1" dirty="0" smtClean="0">
              <a:solidFill>
                <a:srgbClr val="7F7F7F"/>
              </a:solidFill>
            </a:endParaRPr>
          </a:p>
          <a:p>
            <a:pPr lvl="1">
              <a:lnSpc>
                <a:spcPct val="90000"/>
              </a:lnSpc>
            </a:pPr>
            <a:r>
              <a:rPr lang="ru-RU" altLang="ru-RU" b="1" dirty="0" smtClean="0">
                <a:solidFill>
                  <a:srgbClr val="7F7F7F"/>
                </a:solidFill>
              </a:rPr>
              <a:t>преобразование , санирование, облагораживание (эстетизация) территории бывших </a:t>
            </a:r>
            <a:r>
              <a:rPr lang="ru-RU" altLang="ru-RU" b="1" dirty="0" err="1" smtClean="0">
                <a:solidFill>
                  <a:srgbClr val="7F7F7F"/>
                </a:solidFill>
              </a:rPr>
              <a:t>промзон</a:t>
            </a:r>
            <a:endParaRPr lang="ru-RU" altLang="ru-RU" b="1" dirty="0" smtClean="0">
              <a:solidFill>
                <a:srgbClr val="7F7F7F"/>
              </a:solidFill>
            </a:endParaRPr>
          </a:p>
          <a:p>
            <a:pPr lvl="1">
              <a:lnSpc>
                <a:spcPct val="90000"/>
              </a:lnSpc>
            </a:pPr>
            <a:r>
              <a:rPr lang="ru-RU" altLang="ru-RU" b="1" dirty="0" smtClean="0">
                <a:solidFill>
                  <a:srgbClr val="7F7F7F"/>
                </a:solidFill>
              </a:rPr>
              <a:t>создание  новых рабочих мест </a:t>
            </a:r>
          </a:p>
          <a:p>
            <a:pPr lvl="1">
              <a:lnSpc>
                <a:spcPct val="90000"/>
              </a:lnSpc>
            </a:pPr>
            <a:r>
              <a:rPr lang="ru-RU" altLang="ru-RU" b="1" dirty="0" smtClean="0">
                <a:solidFill>
                  <a:srgbClr val="7F7F7F"/>
                </a:solidFill>
              </a:rPr>
              <a:t>реализация  творческого потенциала </a:t>
            </a:r>
          </a:p>
          <a:p>
            <a:pPr lvl="1">
              <a:lnSpc>
                <a:spcPct val="90000"/>
              </a:lnSpc>
            </a:pPr>
            <a:r>
              <a:rPr lang="ru-RU" altLang="ru-RU" b="1" dirty="0" smtClean="0">
                <a:solidFill>
                  <a:srgbClr val="7F7F7F"/>
                </a:solidFill>
              </a:rPr>
              <a:t>интеграция ресурсов для кооперации</a:t>
            </a:r>
          </a:p>
          <a:p>
            <a:pPr lvl="1">
              <a:lnSpc>
                <a:spcPct val="90000"/>
              </a:lnSpc>
            </a:pPr>
            <a:r>
              <a:rPr lang="ru-RU" altLang="ru-RU" b="1" dirty="0" smtClean="0">
                <a:solidFill>
                  <a:srgbClr val="7F7F7F"/>
                </a:solidFill>
              </a:rPr>
              <a:t>организация новых площадок для коммуникации</a:t>
            </a:r>
          </a:p>
          <a:p>
            <a:pPr lvl="1">
              <a:lnSpc>
                <a:spcPct val="90000"/>
              </a:lnSpc>
            </a:pPr>
            <a:r>
              <a:rPr lang="ru-RU" altLang="ru-RU" b="1" dirty="0" smtClean="0">
                <a:solidFill>
                  <a:srgbClr val="7F7F7F"/>
                </a:solidFill>
              </a:rPr>
              <a:t>формирования собственной целевой  аудиторию с новым образом и стилем жизни,   повышенным интересом к интеллектуально-творческому началу</a:t>
            </a:r>
          </a:p>
        </p:txBody>
      </p:sp>
      <p:pic>
        <p:nvPicPr>
          <p:cNvPr id="563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56326"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B5CEA2-C801-477C-8C24-F86E005DE444}" type="slidenum">
              <a:rPr lang="en-US" altLang="ru-RU" smtClean="0">
                <a:solidFill>
                  <a:srgbClr val="D38E27"/>
                </a:solidFill>
                <a:latin typeface="Franklin Gothic Book" charset="0"/>
              </a:rPr>
              <a:pPr/>
              <a:t>23</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0BB0C6FE-663F-4549-A78C-AEA14A485292}" type="datetime1">
              <a:rPr lang="ru-RU" smtClean="0"/>
              <a:t>20.11.2017</a:t>
            </a:fld>
            <a:endParaRPr lang="ru-RU"/>
          </a:p>
        </p:txBody>
      </p:sp>
    </p:spTree>
    <p:extLst>
      <p:ext uri="{BB962C8B-B14F-4D97-AF65-F5344CB8AC3E}">
        <p14:creationId xmlns:p14="http://schemas.microsoft.com/office/powerpoint/2010/main" val="1134280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524000" y="0"/>
            <a:ext cx="9144000" cy="1071546"/>
          </a:xfrm>
        </p:spPr>
        <p:txBody>
          <a:bodyPr>
            <a:noAutofit/>
          </a:bodyPr>
          <a:lstStyle/>
          <a:p>
            <a:pPr algn="ctr">
              <a:defRPr/>
            </a:pPr>
            <a:r>
              <a:rPr lang="ru-RU" sz="3200" b="1" cap="none" dirty="0" smtClean="0">
                <a:solidFill>
                  <a:schemeClr val="tx1">
                    <a:lumMod val="50000"/>
                    <a:lumOff val="50000"/>
                  </a:schemeClr>
                </a:solidFill>
                <a:effectLst>
                  <a:outerShdw blurRad="38100" dist="38100" dir="2700000" algn="tl">
                    <a:srgbClr val="000000">
                      <a:alpha val="43137"/>
                    </a:srgbClr>
                  </a:outerShdw>
                </a:effectLst>
                <a:latin typeface="Book Antiqua" panose="02040602050305030304" pitchFamily="18" charset="0"/>
                <a:ea typeface="ＭＳ Ｐゴシック" charset="-128"/>
              </a:rPr>
              <a:t>ТВОРЧЕСКИЙ КЛАСТЕР: структура и направления деятельности</a:t>
            </a:r>
            <a:endParaRPr lang="ru-RU" sz="3200" b="1" dirty="0">
              <a:latin typeface="Book Antiqua" panose="02040602050305030304" pitchFamily="18" charset="0"/>
              <a:ea typeface="ＭＳ Ｐゴシック" charset="-128"/>
            </a:endParaRPr>
          </a:p>
        </p:txBody>
      </p:sp>
      <p:sp>
        <p:nvSpPr>
          <p:cNvPr id="57347" name="Content Placeholder 2"/>
          <p:cNvSpPr>
            <a:spLocks noGrp="1"/>
          </p:cNvSpPr>
          <p:nvPr>
            <p:ph sz="half" idx="1"/>
          </p:nvPr>
        </p:nvSpPr>
        <p:spPr>
          <a:xfrm>
            <a:off x="1828800" y="1298576"/>
            <a:ext cx="4191000" cy="5026025"/>
          </a:xfrm>
        </p:spPr>
        <p:txBody>
          <a:bodyPr/>
          <a:lstStyle/>
          <a:p>
            <a:pPr lvl="1" eaLnBrk="1" hangingPunct="1">
              <a:lnSpc>
                <a:spcPct val="80000"/>
              </a:lnSpc>
            </a:pPr>
            <a:endParaRPr lang="ru-RU" altLang="ru-RU" sz="1600"/>
          </a:p>
          <a:p>
            <a:pPr lvl="1" eaLnBrk="1" hangingPunct="1">
              <a:lnSpc>
                <a:spcPct val="80000"/>
              </a:lnSpc>
            </a:pPr>
            <a:r>
              <a:rPr lang="ru-RU" altLang="ru-RU" sz="1600"/>
              <a:t>Галереи и выставочные площадки,</a:t>
            </a:r>
          </a:p>
          <a:p>
            <a:pPr lvl="1" eaLnBrk="1" hangingPunct="1">
              <a:lnSpc>
                <a:spcPct val="80000"/>
              </a:lnSpc>
            </a:pPr>
            <a:r>
              <a:rPr lang="ru-RU" altLang="ru-RU" sz="1600"/>
              <a:t>творческие мастерские,</a:t>
            </a:r>
          </a:p>
          <a:p>
            <a:pPr lvl="1" eaLnBrk="1" hangingPunct="1">
              <a:lnSpc>
                <a:spcPct val="80000"/>
              </a:lnSpc>
            </a:pPr>
            <a:r>
              <a:rPr lang="ru-RU" altLang="ru-RU" sz="1600"/>
              <a:t> кафе/бары,</a:t>
            </a:r>
          </a:p>
          <a:p>
            <a:pPr lvl="1" eaLnBrk="1" hangingPunct="1">
              <a:lnSpc>
                <a:spcPct val="80000"/>
              </a:lnSpc>
            </a:pPr>
            <a:r>
              <a:rPr lang="ru-RU" altLang="ru-RU" sz="1600"/>
              <a:t> фотостудии, </a:t>
            </a:r>
          </a:p>
          <a:p>
            <a:pPr lvl="1" eaLnBrk="1" hangingPunct="1">
              <a:lnSpc>
                <a:spcPct val="80000"/>
              </a:lnSpc>
            </a:pPr>
            <a:r>
              <a:rPr lang="ru-RU" altLang="ru-RU" sz="1600"/>
              <a:t>студии звукозаписи, </a:t>
            </a:r>
          </a:p>
          <a:p>
            <a:pPr lvl="1" eaLnBrk="1" hangingPunct="1">
              <a:lnSpc>
                <a:spcPct val="80000"/>
              </a:lnSpc>
            </a:pPr>
            <a:r>
              <a:rPr lang="ru-RU" altLang="ru-RU" sz="1600"/>
              <a:t>студии по производству видеоарта, </a:t>
            </a:r>
          </a:p>
          <a:p>
            <a:pPr lvl="1" eaLnBrk="1" hangingPunct="1">
              <a:lnSpc>
                <a:spcPct val="80000"/>
              </a:lnSpc>
            </a:pPr>
            <a:r>
              <a:rPr lang="ru-RU" altLang="ru-RU" sz="1600"/>
              <a:t>дизайн-студии, </a:t>
            </a:r>
          </a:p>
          <a:p>
            <a:pPr lvl="1" eaLnBrk="1" hangingPunct="1">
              <a:lnSpc>
                <a:spcPct val="80000"/>
              </a:lnSpc>
            </a:pPr>
            <a:r>
              <a:rPr lang="ru-RU" altLang="ru-RU" sz="1600"/>
              <a:t>редакции журналов, </a:t>
            </a:r>
          </a:p>
          <a:p>
            <a:pPr lvl="1" eaLnBrk="1" hangingPunct="1">
              <a:lnSpc>
                <a:spcPct val="80000"/>
              </a:lnSpc>
            </a:pPr>
            <a:r>
              <a:rPr lang="ru-RU" altLang="ru-RU" sz="1600"/>
              <a:t>мастерские художников, </a:t>
            </a:r>
          </a:p>
          <a:p>
            <a:pPr lvl="1" eaLnBrk="1" hangingPunct="1">
              <a:lnSpc>
                <a:spcPct val="80000"/>
              </a:lnSpc>
            </a:pPr>
            <a:r>
              <a:rPr lang="ru-RU" altLang="ru-RU" sz="1600"/>
              <a:t>художественные и дизайнерские магазины,</a:t>
            </a:r>
          </a:p>
          <a:p>
            <a:pPr lvl="1" eaLnBrk="1" hangingPunct="1">
              <a:lnSpc>
                <a:spcPct val="80000"/>
              </a:lnSpc>
            </a:pPr>
            <a:r>
              <a:rPr lang="ru-RU" altLang="ru-RU" sz="1600"/>
              <a:t>магазины предметов интерьера</a:t>
            </a:r>
          </a:p>
          <a:p>
            <a:pPr lvl="1" eaLnBrk="1" hangingPunct="1">
              <a:lnSpc>
                <a:spcPct val="80000"/>
              </a:lnSpc>
            </a:pPr>
            <a:r>
              <a:rPr lang="ru-RU" altLang="ru-RU" sz="1600"/>
              <a:t>книжные магазины, </a:t>
            </a:r>
          </a:p>
          <a:p>
            <a:pPr lvl="1" eaLnBrk="1" hangingPunct="1">
              <a:lnSpc>
                <a:spcPct val="80000"/>
              </a:lnSpc>
            </a:pPr>
            <a:r>
              <a:rPr lang="ru-RU" altLang="ru-RU" sz="1600"/>
              <a:t>шоу-румы, </a:t>
            </a:r>
          </a:p>
          <a:p>
            <a:pPr lvl="1" eaLnBrk="1" hangingPunct="1">
              <a:lnSpc>
                <a:spcPct val="80000"/>
              </a:lnSpc>
            </a:pPr>
            <a:r>
              <a:rPr lang="ru-RU" altLang="ru-RU" sz="1600"/>
              <a:t>кинозалы</a:t>
            </a:r>
          </a:p>
          <a:p>
            <a:pPr lvl="1" eaLnBrk="1" hangingPunct="1">
              <a:lnSpc>
                <a:spcPct val="80000"/>
              </a:lnSpc>
            </a:pPr>
            <a:r>
              <a:rPr lang="ru-RU" altLang="ru-RU" sz="1600"/>
              <a:t>обучающие пространства</a:t>
            </a:r>
          </a:p>
          <a:p>
            <a:pPr eaLnBrk="1" hangingPunct="1">
              <a:lnSpc>
                <a:spcPct val="80000"/>
              </a:lnSpc>
            </a:pPr>
            <a:endParaRPr lang="en-US" altLang="ru-RU" sz="2700"/>
          </a:p>
        </p:txBody>
      </p:sp>
      <p:sp>
        <p:nvSpPr>
          <p:cNvPr id="57348" name="Содержимое 6"/>
          <p:cNvSpPr>
            <a:spLocks noGrp="1"/>
          </p:cNvSpPr>
          <p:nvPr>
            <p:ph sz="half" idx="2"/>
          </p:nvPr>
        </p:nvSpPr>
        <p:spPr>
          <a:xfrm>
            <a:off x="6738938" y="1600200"/>
            <a:ext cx="3548062" cy="4724400"/>
          </a:xfrm>
        </p:spPr>
        <p:txBody>
          <a:bodyPr/>
          <a:lstStyle/>
          <a:p>
            <a:endParaRPr lang="ru-RU" altLang="ru-RU" smtClean="0"/>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963988"/>
            <a:ext cx="25146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6764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57353"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6BF916D-117A-452C-8F90-179C5AD40CD8}" type="slidenum">
              <a:rPr lang="en-US" altLang="ru-RU" smtClean="0">
                <a:solidFill>
                  <a:srgbClr val="D38E27"/>
                </a:solidFill>
                <a:latin typeface="Franklin Gothic Book" charset="0"/>
              </a:rPr>
              <a:pPr/>
              <a:t>24</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7F80EF79-C37B-4710-BD8C-A66410DC238A}" type="datetime1">
              <a:rPr lang="ru-RU" smtClean="0"/>
              <a:t>20.11.2017</a:t>
            </a:fld>
            <a:endParaRPr lang="ru-RU"/>
          </a:p>
        </p:txBody>
      </p:sp>
    </p:spTree>
    <p:extLst>
      <p:ext uri="{BB962C8B-B14F-4D97-AF65-F5344CB8AC3E}">
        <p14:creationId xmlns:p14="http://schemas.microsoft.com/office/powerpoint/2010/main" val="2912195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bwMode="auto">
          <a:xfrm>
            <a:off x="200891" y="457201"/>
            <a:ext cx="12233564" cy="1096963"/>
          </a:xfrm>
        </p:spPr>
        <p:txBody>
          <a:bodyPr>
            <a:normAutofit/>
          </a:bodyPr>
          <a:lstStyle/>
          <a:p>
            <a:pPr algn="ctr" eaLnBrk="1" hangingPunct="1"/>
            <a:r>
              <a:rPr lang="ru-RU" altLang="ru-RU" sz="3600" dirty="0"/>
              <a:t> </a:t>
            </a:r>
            <a:r>
              <a:rPr lang="ru-RU" altLang="ru-RU" sz="3200" b="1" dirty="0">
                <a:solidFill>
                  <a:srgbClr val="7F7F7F"/>
                </a:solidFill>
                <a:latin typeface="Book Antiqua" panose="02040602050305030304" pitchFamily="18" charset="0"/>
              </a:rPr>
              <a:t>РОССИЙСКАЯ </a:t>
            </a:r>
            <a:r>
              <a:rPr lang="ru-RU" altLang="ru-RU" sz="3200" b="1" dirty="0" smtClean="0">
                <a:solidFill>
                  <a:srgbClr val="7F7F7F"/>
                </a:solidFill>
                <a:latin typeface="Book Antiqua" panose="02040602050305030304" pitchFamily="18" charset="0"/>
              </a:rPr>
              <a:t>ВЕРСИЯ</a:t>
            </a:r>
            <a:r>
              <a:rPr lang="ru-RU" altLang="ru-RU" sz="3200" b="1" dirty="0">
                <a:solidFill>
                  <a:srgbClr val="7F7F7F"/>
                </a:solidFill>
                <a:latin typeface="Book Antiqua" panose="02040602050305030304" pitchFamily="18" charset="0"/>
              </a:rPr>
              <a:t> </a:t>
            </a:r>
            <a:r>
              <a:rPr lang="ru-RU" altLang="ru-RU" sz="3200" b="1" dirty="0" smtClean="0">
                <a:solidFill>
                  <a:srgbClr val="7F7F7F"/>
                </a:solidFill>
                <a:latin typeface="Book Antiqua" panose="02040602050305030304" pitchFamily="18" charset="0"/>
              </a:rPr>
              <a:t> ТВОРЧЕСКИХ </a:t>
            </a:r>
            <a:r>
              <a:rPr lang="ru-RU" altLang="ru-RU" sz="3200" b="1" dirty="0">
                <a:solidFill>
                  <a:srgbClr val="7F7F7F"/>
                </a:solidFill>
                <a:latin typeface="Book Antiqua" panose="02040602050305030304" pitchFamily="18" charset="0"/>
              </a:rPr>
              <a:t>ИНДУСТРИЙ</a:t>
            </a:r>
          </a:p>
        </p:txBody>
      </p:sp>
      <p:sp>
        <p:nvSpPr>
          <p:cNvPr id="16387" name="Content Placeholder 2"/>
          <p:cNvSpPr>
            <a:spLocks noGrp="1"/>
          </p:cNvSpPr>
          <p:nvPr>
            <p:ph idx="1"/>
          </p:nvPr>
        </p:nvSpPr>
        <p:spPr/>
        <p:txBody>
          <a:bodyPr/>
          <a:lstStyle/>
          <a:p>
            <a:pPr>
              <a:defRPr/>
            </a:pPr>
            <a:r>
              <a:rPr lang="ru-RU" altLang="ru-RU" sz="2400" dirty="0">
                <a:solidFill>
                  <a:srgbClr val="7F7F7F"/>
                </a:solidFill>
                <a:effectLst>
                  <a:outerShdw blurRad="38100" dist="38100" dir="2700000" algn="tl">
                    <a:srgbClr val="C0C0C0"/>
                  </a:outerShdw>
                </a:effectLst>
              </a:rPr>
              <a:t>Практика развития творческих кластеров в России возникла в начале 2000-х как имитационный элемент.</a:t>
            </a:r>
          </a:p>
          <a:p>
            <a:pPr>
              <a:defRPr/>
            </a:pPr>
            <a:r>
              <a:rPr lang="ru-RU" altLang="ru-RU" sz="2400" dirty="0">
                <a:solidFill>
                  <a:srgbClr val="7F7F7F"/>
                </a:solidFill>
                <a:effectLst>
                  <a:outerShdw blurRad="38100" dist="38100" dir="2700000" algn="tl">
                    <a:srgbClr val="C0C0C0"/>
                  </a:outerShdw>
                </a:effectLst>
              </a:rPr>
              <a:t>Исследовательский интерес – через  5 лет</a:t>
            </a:r>
          </a:p>
          <a:p>
            <a:pPr>
              <a:defRPr/>
            </a:pPr>
            <a:r>
              <a:rPr lang="ru-RU" altLang="ru-RU" sz="2400" dirty="0">
                <a:solidFill>
                  <a:srgbClr val="7F7F7F"/>
                </a:solidFill>
                <a:effectLst>
                  <a:outerShdw blurRad="38100" dist="38100" dir="2700000" algn="tl">
                    <a:srgbClr val="C0C0C0"/>
                  </a:outerShdw>
                </a:effectLst>
              </a:rPr>
              <a:t>Первое картирование было инициировано в 2005 г. </a:t>
            </a:r>
          </a:p>
          <a:p>
            <a:pPr>
              <a:defRPr/>
            </a:pPr>
            <a:r>
              <a:rPr lang="ru-RU" altLang="ru-RU" sz="2400" dirty="0">
                <a:solidFill>
                  <a:srgbClr val="7F7F7F"/>
                </a:solidFill>
                <a:effectLst>
                  <a:outerShdw blurRad="38100" dist="38100" dir="2700000" algn="tl">
                    <a:srgbClr val="C0C0C0"/>
                  </a:outerShdw>
                </a:effectLst>
              </a:rPr>
              <a:t>В 2006 г. был написан исследовательский диплом о творческих кластерах А. </a:t>
            </a:r>
            <a:r>
              <a:rPr lang="ru-RU" altLang="ru-RU" sz="2400" dirty="0" err="1">
                <a:solidFill>
                  <a:srgbClr val="7F7F7F"/>
                </a:solidFill>
                <a:effectLst>
                  <a:outerShdw blurRad="38100" dist="38100" dir="2700000" algn="tl">
                    <a:srgbClr val="C0C0C0"/>
                  </a:outerShdw>
                </a:effectLst>
              </a:rPr>
              <a:t>Манюк</a:t>
            </a:r>
            <a:r>
              <a:rPr lang="ru-RU" altLang="ru-RU" sz="2400" dirty="0">
                <a:solidFill>
                  <a:srgbClr val="7F7F7F"/>
                </a:solidFill>
                <a:effectLst>
                  <a:outerShdw blurRad="38100" dist="38100" dir="2700000" algn="tl">
                    <a:srgbClr val="C0C0C0"/>
                  </a:outerShdw>
                </a:effectLst>
              </a:rPr>
              <a:t>, позднее </a:t>
            </a:r>
            <a:r>
              <a:rPr lang="ru-RU" altLang="ru-RU" sz="2400" dirty="0" err="1">
                <a:solidFill>
                  <a:srgbClr val="7F7F7F"/>
                </a:solidFill>
                <a:effectLst>
                  <a:outerShdw blurRad="38100" dist="38100" dir="2700000" algn="tl">
                    <a:srgbClr val="C0C0C0"/>
                  </a:outerShdw>
                </a:effectLst>
              </a:rPr>
              <a:t>А.Черниковой</a:t>
            </a:r>
            <a:endParaRPr lang="ru-RU" altLang="ru-RU" sz="2400" dirty="0">
              <a:solidFill>
                <a:srgbClr val="7F7F7F"/>
              </a:solidFill>
              <a:effectLst>
                <a:outerShdw blurRad="38100" dist="38100" dir="2700000" algn="tl">
                  <a:srgbClr val="C0C0C0"/>
                </a:outerShdw>
              </a:effectLst>
            </a:endParaRPr>
          </a:p>
          <a:p>
            <a:pPr>
              <a:defRPr/>
            </a:pPr>
            <a:r>
              <a:rPr lang="ru-RU" altLang="ru-RU" sz="2400" dirty="0">
                <a:solidFill>
                  <a:srgbClr val="7F7F7F"/>
                </a:solidFill>
                <a:effectLst>
                  <a:outerShdw blurRad="38100" dist="38100" dir="2700000" algn="tl">
                    <a:srgbClr val="C0C0C0"/>
                  </a:outerShdw>
                </a:effectLst>
              </a:rPr>
              <a:t>Были проведены полевые исследования и специальные чтения.</a:t>
            </a:r>
          </a:p>
          <a:p>
            <a:pPr>
              <a:defRPr/>
            </a:pPr>
            <a:endParaRPr lang="ru-RU" altLang="ru-RU" dirty="0">
              <a:solidFill>
                <a:srgbClr val="7F7F7F"/>
              </a:solidFill>
              <a:effectLst>
                <a:outerShdw blurRad="38100" dist="38100" dir="2700000" algn="tl">
                  <a:srgbClr val="C0C0C0"/>
                </a:outerShdw>
              </a:effectLst>
            </a:endParaRPr>
          </a:p>
          <a:p>
            <a:pPr>
              <a:defRPr/>
            </a:pPr>
            <a:endParaRPr lang="ru-RU" altLang="ru-RU" dirty="0" smtClean="0">
              <a:solidFill>
                <a:srgbClr val="7F7F7F"/>
              </a:solidFill>
              <a:effectLst>
                <a:outerShdw blurRad="38100" dist="38100" dir="2700000" algn="tl">
                  <a:srgbClr val="C0C0C0"/>
                </a:outerShdw>
              </a:effectLst>
            </a:endParaRPr>
          </a:p>
        </p:txBody>
      </p:sp>
      <p:pic>
        <p:nvPicPr>
          <p:cNvPr id="583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5837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0D4F0-4BD5-4A8B-9DB9-236B539F8854}" type="slidenum">
              <a:rPr lang="en-US" altLang="ru-RU" smtClean="0">
                <a:solidFill>
                  <a:srgbClr val="D38E27"/>
                </a:solidFill>
                <a:latin typeface="Franklin Gothic Book" charset="0"/>
              </a:rPr>
              <a:pPr/>
              <a:t>25</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8E3D79FF-C0A4-4507-A718-94570BFB7160}" type="datetime1">
              <a:rPr lang="ru-RU" smtClean="0"/>
              <a:t>20.11.2017</a:t>
            </a:fld>
            <a:endParaRPr lang="ru-RU"/>
          </a:p>
        </p:txBody>
      </p:sp>
    </p:spTree>
    <p:extLst>
      <p:ext uri="{BB962C8B-B14F-4D97-AF65-F5344CB8AC3E}">
        <p14:creationId xmlns:p14="http://schemas.microsoft.com/office/powerpoint/2010/main" val="120751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1"/>
            <a:ext cx="8686800" cy="1000125"/>
          </a:xfrm>
        </p:spPr>
        <p:txBody>
          <a:bodyPr>
            <a:normAutofit fontScale="90000"/>
          </a:bodyPr>
          <a:lstStyle/>
          <a:p>
            <a:pPr algn="ctr" eaLnBrk="1" hangingPunct="1">
              <a:defRPr/>
            </a:pPr>
            <a:r>
              <a:rPr lang="ru-RU" altLang="ru-RU" sz="3200" b="1" dirty="0">
                <a:solidFill>
                  <a:srgbClr val="7F7F7F"/>
                </a:solidFill>
                <a:effectLst>
                  <a:outerShdw blurRad="38100" dist="38100" dir="2700000" algn="tl">
                    <a:srgbClr val="C0C0C0"/>
                  </a:outerShdw>
                </a:effectLst>
                <a:latin typeface="Book Antiqua" panose="02040602050305030304" pitchFamily="18" charset="0"/>
              </a:rPr>
              <a:t>ТВОРЧЕСКИЕ КЛАСТЕРЫ МОСКВЫ – 2005:</a:t>
            </a:r>
            <a:br>
              <a:rPr lang="ru-RU" altLang="ru-RU" sz="3200" b="1" dirty="0">
                <a:solidFill>
                  <a:srgbClr val="7F7F7F"/>
                </a:solidFill>
                <a:effectLst>
                  <a:outerShdw blurRad="38100" dist="38100" dir="2700000" algn="tl">
                    <a:srgbClr val="C0C0C0"/>
                  </a:outerShdw>
                </a:effectLst>
                <a:latin typeface="Book Antiqua" panose="02040602050305030304" pitchFamily="18" charset="0"/>
              </a:rPr>
            </a:br>
            <a:r>
              <a:rPr lang="ru-RU" altLang="ru-RU" sz="3200" b="1" dirty="0">
                <a:solidFill>
                  <a:srgbClr val="7F7F7F"/>
                </a:solidFill>
                <a:effectLst>
                  <a:outerShdw blurRad="38100" dist="38100" dir="2700000" algn="tl">
                    <a:srgbClr val="C0C0C0"/>
                  </a:outerShdw>
                </a:effectLst>
                <a:latin typeface="Book Antiqua" panose="02040602050305030304" pitchFamily="18" charset="0"/>
              </a:rPr>
              <a:t>Первый опыт картирования</a:t>
            </a:r>
            <a:endParaRPr lang="ru-RU" altLang="ru-RU" sz="3200" b="1" dirty="0">
              <a:latin typeface="Book Antiqua" panose="02040602050305030304" pitchFamily="18" charset="0"/>
            </a:endParaRPr>
          </a:p>
        </p:txBody>
      </p:sp>
      <p:sp>
        <p:nvSpPr>
          <p:cNvPr id="16387" name="Content Placeholder 2"/>
          <p:cNvSpPr>
            <a:spLocks noGrp="1"/>
          </p:cNvSpPr>
          <p:nvPr>
            <p:ph idx="1"/>
          </p:nvPr>
        </p:nvSpPr>
        <p:spPr>
          <a:xfrm>
            <a:off x="1828800" y="1295400"/>
            <a:ext cx="8686800" cy="4483100"/>
          </a:xfrm>
        </p:spPr>
        <p:txBody>
          <a:bodyPr/>
          <a:lstStyle/>
          <a:p>
            <a:pPr>
              <a:buFont typeface="Wingdings 2" charset="2"/>
              <a:buNone/>
              <a:defRPr/>
            </a:pPr>
            <a:endParaRPr lang="ru-RU" dirty="0" smtClean="0">
              <a:solidFill>
                <a:schemeClr val="tx1">
                  <a:lumMod val="65000"/>
                  <a:lumOff val="35000"/>
                </a:schemeClr>
              </a:solidFill>
              <a:effectLst>
                <a:outerShdw blurRad="38100" dist="38100" dir="2700000" algn="tl">
                  <a:srgbClr val="000000">
                    <a:alpha val="43137"/>
                  </a:srgbClr>
                </a:outerShdw>
              </a:effectLst>
              <a:ea typeface="ＭＳ Ｐゴシック" charset="-128"/>
            </a:endParaRPr>
          </a:p>
        </p:txBody>
      </p:sp>
      <p:pic>
        <p:nvPicPr>
          <p:cNvPr id="5939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descr="C:\Documents and Settings\fpk\Рабочий стол\МУМ\Для Сената Кластеры\KARTA KLASTER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33055"/>
            <a:ext cx="8976872" cy="454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59399"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262C88A-806B-440B-B3C8-9F9C964FB356}" type="slidenum">
              <a:rPr lang="en-US" altLang="ru-RU" smtClean="0">
                <a:solidFill>
                  <a:srgbClr val="D38E27"/>
                </a:solidFill>
                <a:latin typeface="Franklin Gothic Book" charset="0"/>
              </a:rPr>
              <a:pPr/>
              <a:t>26</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74061754-FFF6-4C01-BC84-EE2F0841588F}" type="datetime1">
              <a:rPr lang="ru-RU" smtClean="0"/>
              <a:t>20.11.2017</a:t>
            </a:fld>
            <a:endParaRPr lang="ru-RU"/>
          </a:p>
        </p:txBody>
      </p:sp>
    </p:spTree>
    <p:extLst>
      <p:ext uri="{BB962C8B-B14F-4D97-AF65-F5344CB8AC3E}">
        <p14:creationId xmlns:p14="http://schemas.microsoft.com/office/powerpoint/2010/main" val="7300506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692727" y="-85938"/>
            <a:ext cx="9584668" cy="714375"/>
          </a:xfrm>
        </p:spPr>
        <p:txBody>
          <a:bodyPr>
            <a:normAutofit/>
          </a:bodyPr>
          <a:lstStyle/>
          <a:p>
            <a:pPr algn="ctr" eaLnBrk="1" hangingPunct="1">
              <a:defRPr/>
            </a:pPr>
            <a:r>
              <a:rPr lang="ru-RU" altLang="ru-RU" sz="2800" b="1" dirty="0" smtClean="0">
                <a:solidFill>
                  <a:srgbClr val="7F7F7F"/>
                </a:solidFill>
                <a:effectLst>
                  <a:outerShdw blurRad="38100" dist="38100" dir="2700000" algn="tl">
                    <a:srgbClr val="C0C0C0"/>
                  </a:outerShdw>
                </a:effectLst>
                <a:latin typeface="Book Antiqua" panose="02040602050305030304" pitchFamily="18" charset="0"/>
              </a:rPr>
              <a:t>ТВОРЧЕСКИЕ </a:t>
            </a:r>
            <a:r>
              <a:rPr lang="ru-RU" altLang="ru-RU" sz="2800" b="1" dirty="0">
                <a:solidFill>
                  <a:srgbClr val="7F7F7F"/>
                </a:solidFill>
                <a:effectLst>
                  <a:outerShdw blurRad="38100" dist="38100" dir="2700000" algn="tl">
                    <a:srgbClr val="C0C0C0"/>
                  </a:outerShdw>
                </a:effectLst>
                <a:latin typeface="Book Antiqua" panose="02040602050305030304" pitchFamily="18" charset="0"/>
              </a:rPr>
              <a:t>КЛАСТЕРЫ МОСКВЫ - 2011</a:t>
            </a:r>
            <a:endParaRPr lang="ru-RU" altLang="ru-RU" sz="2800" b="1" dirty="0">
              <a:latin typeface="Book Antiqua" panose="02040602050305030304" pitchFamily="18" charset="0"/>
            </a:endParaRPr>
          </a:p>
        </p:txBody>
      </p:sp>
      <p:pic>
        <p:nvPicPr>
          <p:cNvPr id="604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5286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20" name="Object 3"/>
          <p:cNvGraphicFramePr>
            <a:graphicFrameLocks noGrp="1" noChangeAspect="1"/>
          </p:cNvGraphicFramePr>
          <p:nvPr>
            <p:ph idx="1"/>
            <p:extLst>
              <p:ext uri="{D42A27DB-BD31-4B8C-83A1-F6EECF244321}">
                <p14:modId xmlns:p14="http://schemas.microsoft.com/office/powerpoint/2010/main" val="3205581706"/>
              </p:ext>
            </p:extLst>
          </p:nvPr>
        </p:nvGraphicFramePr>
        <p:xfrm>
          <a:off x="1590595" y="457200"/>
          <a:ext cx="8017532" cy="5497927"/>
        </p:xfrm>
        <a:graphic>
          <a:graphicData uri="http://schemas.openxmlformats.org/presentationml/2006/ole">
            <mc:AlternateContent xmlns:mc="http://schemas.openxmlformats.org/markup-compatibility/2006">
              <mc:Choice xmlns:v="urn:schemas-microsoft-com:vml" Requires="v">
                <p:oleObj spid="_x0000_s1035" name="Document" r:id="rId5" imgW="3911456" imgH="6438663" progId="Word.Document.12">
                  <p:link updateAutomatic="1"/>
                </p:oleObj>
              </mc:Choice>
              <mc:Fallback>
                <p:oleObj name="Document" r:id="rId5" imgW="3911456" imgH="6438663"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595" y="457200"/>
                        <a:ext cx="8017532" cy="5497927"/>
                      </a:xfrm>
                      <a:prstGeom prst="rect">
                        <a:avLst/>
                      </a:prstGeom>
                      <a:noFill/>
                      <a:ln>
                        <a:noFill/>
                      </a:ln>
                      <a:effectLst/>
                    </p:spPr>
                  </p:pic>
                </p:oleObj>
              </mc:Fallback>
            </mc:AlternateContent>
          </a:graphicData>
        </a:graphic>
      </p:graphicFrame>
      <p:sp>
        <p:nvSpPr>
          <p:cNvPr id="6042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dirty="0" smtClean="0">
              <a:solidFill>
                <a:srgbClr val="D38E27"/>
              </a:solidFill>
              <a:latin typeface="Franklin Gothic Book" charset="0"/>
            </a:endParaRPr>
          </a:p>
        </p:txBody>
      </p:sp>
      <p:sp>
        <p:nvSpPr>
          <p:cNvPr id="6042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725152-A866-441F-BCBB-F4B0B3DB014D}" type="slidenum">
              <a:rPr lang="en-US" altLang="ru-RU" smtClean="0">
                <a:solidFill>
                  <a:srgbClr val="D38E27"/>
                </a:solidFill>
                <a:latin typeface="Franklin Gothic Book" charset="0"/>
              </a:rPr>
              <a:pPr/>
              <a:t>27</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a:xfrm>
            <a:off x="200891" y="6356350"/>
            <a:ext cx="1226127" cy="365125"/>
          </a:xfrm>
        </p:spPr>
        <p:txBody>
          <a:bodyPr/>
          <a:lstStyle/>
          <a:p>
            <a:fld id="{842C8ACE-1513-42C4-A0A0-EB7BB8644585}" type="datetime1">
              <a:rPr lang="ru-RU" smtClean="0"/>
              <a:t>20.11.2017</a:t>
            </a:fld>
            <a:endParaRPr lang="ru-RU" dirty="0"/>
          </a:p>
        </p:txBody>
      </p:sp>
    </p:spTree>
    <p:extLst>
      <p:ext uri="{BB962C8B-B14F-4D97-AF65-F5344CB8AC3E}">
        <p14:creationId xmlns:p14="http://schemas.microsoft.com/office/powerpoint/2010/main" val="30809642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Content Placeholder 2"/>
          <p:cNvSpPr>
            <a:spLocks noGrp="1"/>
          </p:cNvSpPr>
          <p:nvPr>
            <p:ph idx="1"/>
          </p:nvPr>
        </p:nvSpPr>
        <p:spPr>
          <a:xfrm>
            <a:off x="1645703" y="1846409"/>
            <a:ext cx="8900593" cy="4592491"/>
          </a:xfrm>
        </p:spPr>
        <p:txBody>
          <a:bodyPr/>
          <a:lstStyle/>
          <a:p>
            <a:pPr eaLnBrk="1" hangingPunct="1">
              <a:defRPr/>
            </a:pPr>
            <a:r>
              <a:rPr lang="ru-RU" altLang="ru-RU" dirty="0">
                <a:solidFill>
                  <a:srgbClr val="7F7F7F"/>
                </a:solidFill>
                <a:effectLst>
                  <a:outerShdw blurRad="38100" dist="38100" dir="2700000" algn="tl">
                    <a:srgbClr val="C0C0C0"/>
                  </a:outerShdw>
                </a:effectLst>
              </a:rPr>
              <a:t>Творческие кластеры в Москве: </a:t>
            </a:r>
          </a:p>
          <a:p>
            <a:pPr marL="914400" lvl="1" indent="-457200">
              <a:buFont typeface="Franklin Gothic Medium" panose="020B0603020102020204" pitchFamily="34" charset="0"/>
              <a:buAutoNum type="arabicPeriod"/>
              <a:defRPr/>
            </a:pPr>
            <a:r>
              <a:rPr lang="ru-RU" altLang="ru-RU" sz="2000" dirty="0">
                <a:solidFill>
                  <a:srgbClr val="7F7F7F"/>
                </a:solidFill>
              </a:rPr>
              <a:t>Центр дизайна «</a:t>
            </a:r>
            <a:r>
              <a:rPr lang="ru-RU" altLang="ru-RU" sz="2000" dirty="0" err="1">
                <a:solidFill>
                  <a:srgbClr val="7F7F7F"/>
                </a:solidFill>
              </a:rPr>
              <a:t>ArtPlay</a:t>
            </a:r>
            <a:r>
              <a:rPr lang="ru-RU" altLang="ru-RU" sz="2000" dirty="0">
                <a:solidFill>
                  <a:srgbClr val="7F7F7F"/>
                </a:solidFill>
              </a:rPr>
              <a:t>», </a:t>
            </a:r>
          </a:p>
          <a:p>
            <a:pPr marL="914400" lvl="1" indent="-457200">
              <a:buFont typeface="Franklin Gothic Medium" panose="020B0603020102020204" pitchFamily="34" charset="0"/>
              <a:buAutoNum type="arabicPeriod"/>
              <a:defRPr/>
            </a:pPr>
            <a:r>
              <a:rPr lang="ru-RU" altLang="ru-RU" sz="2000" dirty="0">
                <a:solidFill>
                  <a:srgbClr val="7F7F7F"/>
                </a:solidFill>
              </a:rPr>
              <a:t>квартал креатива «</a:t>
            </a:r>
            <a:r>
              <a:rPr lang="ru-RU" altLang="ru-RU" sz="2000" dirty="0" err="1">
                <a:solidFill>
                  <a:srgbClr val="7F7F7F"/>
                </a:solidFill>
              </a:rPr>
              <a:t>Арма</a:t>
            </a:r>
            <a:r>
              <a:rPr lang="ru-RU" altLang="ru-RU" sz="2000" dirty="0">
                <a:solidFill>
                  <a:srgbClr val="7F7F7F"/>
                </a:solidFill>
              </a:rPr>
              <a:t>»,</a:t>
            </a:r>
          </a:p>
          <a:p>
            <a:pPr marL="914400" lvl="1" indent="-457200">
              <a:buFont typeface="Franklin Gothic Medium" panose="020B0603020102020204" pitchFamily="34" charset="0"/>
              <a:buAutoNum type="arabicPeriod"/>
              <a:defRPr/>
            </a:pPr>
            <a:r>
              <a:rPr lang="ru-RU" altLang="ru-RU" sz="2000" dirty="0">
                <a:solidFill>
                  <a:srgbClr val="7F7F7F"/>
                </a:solidFill>
              </a:rPr>
              <a:t>центр современной культуры «Гараж»,</a:t>
            </a:r>
          </a:p>
          <a:p>
            <a:pPr marL="914400" lvl="1" indent="-457200">
              <a:buFont typeface="Franklin Gothic Medium" panose="020B0603020102020204" pitchFamily="34" charset="0"/>
              <a:buAutoNum type="arabicPeriod"/>
              <a:defRPr/>
            </a:pPr>
            <a:r>
              <a:rPr lang="ru-RU" altLang="ru-RU" sz="2000" dirty="0">
                <a:solidFill>
                  <a:srgbClr val="7F7F7F"/>
                </a:solidFill>
              </a:rPr>
              <a:t>дизайн-завод «Флакон»,  </a:t>
            </a:r>
          </a:p>
          <a:p>
            <a:pPr marL="914400" lvl="1" indent="-457200">
              <a:buFont typeface="Franklin Gothic Medium" panose="020B0603020102020204" pitchFamily="34" charset="0"/>
              <a:buAutoNum type="arabicPeriod"/>
              <a:defRPr/>
            </a:pPr>
            <a:r>
              <a:rPr lang="ru-RU" altLang="ru-RU" sz="2000" dirty="0">
                <a:solidFill>
                  <a:srgbClr val="7F7F7F"/>
                </a:solidFill>
              </a:rPr>
              <a:t>фабрика «Красный Октябрь»,</a:t>
            </a:r>
          </a:p>
          <a:p>
            <a:pPr marL="914400" lvl="1" indent="-457200">
              <a:buFont typeface="Franklin Gothic Medium" panose="020B0603020102020204" pitchFamily="34" charset="0"/>
              <a:buAutoNum type="arabicPeriod"/>
              <a:defRPr/>
            </a:pPr>
            <a:r>
              <a:rPr lang="ru-RU" altLang="ru-RU" sz="2000" dirty="0">
                <a:solidFill>
                  <a:srgbClr val="7F7F7F"/>
                </a:solidFill>
              </a:rPr>
              <a:t> центр современного искусства «Винзавод», </a:t>
            </a:r>
          </a:p>
          <a:p>
            <a:pPr marL="914400" lvl="1" indent="-457200">
              <a:buFont typeface="Franklin Gothic Medium" panose="020B0603020102020204" pitchFamily="34" charset="0"/>
              <a:buAutoNum type="arabicPeriod"/>
              <a:defRPr/>
            </a:pPr>
            <a:r>
              <a:rPr lang="ru-RU" altLang="ru-RU" sz="2000" dirty="0">
                <a:solidFill>
                  <a:srgbClr val="7F7F7F"/>
                </a:solidFill>
              </a:rPr>
              <a:t>центр творческих индустрий "ПRОЕКТ_FАБRИКА",</a:t>
            </a:r>
          </a:p>
          <a:p>
            <a:pPr marL="914400" lvl="1" indent="-457200">
              <a:buFont typeface="Franklin Gothic Medium" panose="020B0603020102020204" pitchFamily="34" charset="0"/>
              <a:buAutoNum type="arabicPeriod"/>
              <a:defRPr/>
            </a:pPr>
            <a:r>
              <a:rPr lang="ru-RU" altLang="ru-RU" sz="2000" dirty="0" err="1">
                <a:solidFill>
                  <a:srgbClr val="7F7F7F"/>
                </a:solidFill>
              </a:rPr>
              <a:t>Loft</a:t>
            </a:r>
            <a:r>
              <a:rPr lang="ru-RU" altLang="ru-RU" sz="2000" dirty="0">
                <a:solidFill>
                  <a:srgbClr val="7F7F7F"/>
                </a:solidFill>
              </a:rPr>
              <a:t>-квартал «</a:t>
            </a:r>
            <a:r>
              <a:rPr lang="ru-RU" altLang="ru-RU" sz="2000" dirty="0" err="1">
                <a:solidFill>
                  <a:srgbClr val="7F7F7F"/>
                </a:solidFill>
              </a:rPr>
              <a:t>Даниловская</a:t>
            </a:r>
            <a:r>
              <a:rPr lang="ru-RU" altLang="ru-RU" sz="2000" dirty="0">
                <a:solidFill>
                  <a:srgbClr val="7F7F7F"/>
                </a:solidFill>
              </a:rPr>
              <a:t> мануфактура», </a:t>
            </a:r>
          </a:p>
          <a:p>
            <a:pPr marL="914400" lvl="1" indent="-457200">
              <a:buFont typeface="Franklin Gothic Medium" panose="020B0603020102020204" pitchFamily="34" charset="0"/>
              <a:buAutoNum type="arabicPeriod"/>
              <a:defRPr/>
            </a:pPr>
            <a:r>
              <a:rPr lang="ru-RU" altLang="ru-RU" sz="2000" dirty="0">
                <a:solidFill>
                  <a:srgbClr val="7F7F7F"/>
                </a:solidFill>
              </a:rPr>
              <a:t>Ивановская горка. </a:t>
            </a:r>
          </a:p>
          <a:p>
            <a:pPr marL="914400" lvl="1" indent="-457200">
              <a:buFont typeface="Franklin Gothic Medium" panose="020B0603020102020204" pitchFamily="34" charset="0"/>
              <a:buAutoNum type="arabicPeriod"/>
              <a:defRPr/>
            </a:pPr>
            <a:r>
              <a:rPr lang="en-US" altLang="ru-RU" sz="2000" dirty="0">
                <a:solidFill>
                  <a:srgbClr val="7F7F7F"/>
                </a:solidFill>
              </a:rPr>
              <a:t>BOLSHEVIK (</a:t>
            </a:r>
            <a:r>
              <a:rPr lang="ru-RU" altLang="ru-RU" sz="2000" dirty="0">
                <a:solidFill>
                  <a:srgbClr val="7F7F7F"/>
                </a:solidFill>
              </a:rPr>
              <a:t>Музей современного импрессионизма</a:t>
            </a:r>
            <a:r>
              <a:rPr lang="ru-RU" altLang="ru-RU" sz="2000" dirty="0" smtClean="0">
                <a:solidFill>
                  <a:srgbClr val="7F7F7F"/>
                </a:solidFill>
              </a:rPr>
              <a:t>)</a:t>
            </a:r>
          </a:p>
        </p:txBody>
      </p:sp>
      <p:pic>
        <p:nvPicPr>
          <p:cNvPr id="614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9526" y="533400"/>
            <a:ext cx="176847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52438"/>
            <a:ext cx="10493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048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457200"/>
            <a:ext cx="1450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0"/>
            <a:ext cx="1905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24026" y="152400"/>
            <a:ext cx="1044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145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0EA939-2CDD-417B-8E5C-6400640C853E}" type="slidenum">
              <a:rPr lang="en-US" altLang="ru-RU" smtClean="0">
                <a:solidFill>
                  <a:srgbClr val="D38E27"/>
                </a:solidFill>
                <a:latin typeface="Franklin Gothic Book" charset="0"/>
              </a:rPr>
              <a:pPr/>
              <a:t>28</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A853ED25-A37C-4784-B5D7-4D17BE1C5BE5}" type="datetime1">
              <a:rPr lang="ru-RU" smtClean="0"/>
              <a:t>20.11.2017</a:t>
            </a:fld>
            <a:endParaRPr lang="ru-RU"/>
          </a:p>
        </p:txBody>
      </p:sp>
    </p:spTree>
    <p:extLst>
      <p:ext uri="{BB962C8B-B14F-4D97-AF65-F5344CB8AC3E}">
        <p14:creationId xmlns:p14="http://schemas.microsoft.com/office/powerpoint/2010/main" val="3611721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bwMode="auto">
          <a:xfrm>
            <a:off x="457200" y="285750"/>
            <a:ext cx="10058400" cy="1009650"/>
          </a:xfrm>
        </p:spPr>
        <p:txBody>
          <a:bodyPr>
            <a:normAutofit fontScale="90000"/>
          </a:bodyPr>
          <a:lstStyle/>
          <a:p>
            <a:pPr algn="ctr" eaLnBrk="1" hangingPunct="1"/>
            <a:r>
              <a:rPr lang="ru-RU" altLang="ru-RU" b="1" cap="none" dirty="0" smtClean="0">
                <a:solidFill>
                  <a:srgbClr val="7F7F7F"/>
                </a:solidFill>
                <a:effectLst/>
                <a:latin typeface="Book Antiqua" panose="02040602050305030304" pitchFamily="18" charset="0"/>
              </a:rPr>
              <a:t>Потенциальные территории кластеров</a:t>
            </a:r>
          </a:p>
        </p:txBody>
      </p:sp>
      <p:sp>
        <p:nvSpPr>
          <p:cNvPr id="62467" name="Content Placeholder 2"/>
          <p:cNvSpPr>
            <a:spLocks noGrp="1"/>
          </p:cNvSpPr>
          <p:nvPr>
            <p:ph idx="1"/>
          </p:nvPr>
        </p:nvSpPr>
        <p:spPr>
          <a:xfrm>
            <a:off x="1828801" y="4000501"/>
            <a:ext cx="4124325" cy="2079625"/>
          </a:xfrm>
        </p:spPr>
        <p:txBody>
          <a:bodyPr/>
          <a:lstStyle/>
          <a:p>
            <a:pPr marL="0" indent="0" eaLnBrk="1" hangingPunct="1">
              <a:buNone/>
            </a:pPr>
            <a:r>
              <a:rPr lang="ru-RU" altLang="ru-RU" sz="2000" dirty="0">
                <a:solidFill>
                  <a:srgbClr val="7F7F7F"/>
                </a:solidFill>
              </a:rPr>
              <a:t>В настоящий момент в центре  Москвы остаются порядка трех тысяч крупных и средних промышленных предприятий. </a:t>
            </a:r>
            <a:endParaRPr lang="en-US" altLang="ru-RU" sz="2000" dirty="0">
              <a:solidFill>
                <a:srgbClr val="7F7F7F"/>
              </a:solidFill>
            </a:endParaRPr>
          </a:p>
        </p:txBody>
      </p:sp>
      <p:pic>
        <p:nvPicPr>
          <p:cNvPr id="624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9" name="Object 2"/>
          <p:cNvGraphicFramePr>
            <a:graphicFrameLocks noChangeAspect="1"/>
          </p:cNvGraphicFramePr>
          <p:nvPr>
            <p:extLst>
              <p:ext uri="{D42A27DB-BD31-4B8C-83A1-F6EECF244321}">
                <p14:modId xmlns:p14="http://schemas.microsoft.com/office/powerpoint/2010/main" val="3011118175"/>
              </p:ext>
            </p:extLst>
          </p:nvPr>
        </p:nvGraphicFramePr>
        <p:xfrm>
          <a:off x="5738814" y="1295400"/>
          <a:ext cx="4776787" cy="5067300"/>
        </p:xfrm>
        <a:graphic>
          <a:graphicData uri="http://schemas.openxmlformats.org/presentationml/2006/ole">
            <mc:AlternateContent xmlns:mc="http://schemas.openxmlformats.org/markup-compatibility/2006">
              <mc:Choice xmlns:v="urn:schemas-microsoft-com:vml" Requires="v">
                <p:oleObj spid="_x0000_s2058" name="Document" r:id="rId4" imgW="3771761" imgH="5067114" progId="Word.Document.12">
                  <p:link updateAutomatic="1"/>
                </p:oleObj>
              </mc:Choice>
              <mc:Fallback>
                <p:oleObj name="Document" r:id="rId4" imgW="3771761" imgH="5067114"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814" y="1295400"/>
                        <a:ext cx="4776787"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70"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247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94BA8F2-4556-4B28-8CA4-57DF40952453}" type="slidenum">
              <a:rPr lang="en-US" altLang="ru-RU" smtClean="0">
                <a:solidFill>
                  <a:srgbClr val="D38E27"/>
                </a:solidFill>
                <a:latin typeface="Franklin Gothic Book" charset="0"/>
              </a:rPr>
              <a:pPr/>
              <a:t>29</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F614B3BD-3C2D-4572-AB58-7B62E7AD1AB3}" type="datetime1">
              <a:rPr lang="ru-RU" smtClean="0"/>
              <a:t>20.11.2017</a:t>
            </a:fld>
            <a:endParaRPr lang="ru-RU"/>
          </a:p>
        </p:txBody>
      </p:sp>
    </p:spTree>
    <p:extLst>
      <p:ext uri="{BB962C8B-B14F-4D97-AF65-F5344CB8AC3E}">
        <p14:creationId xmlns:p14="http://schemas.microsoft.com/office/powerpoint/2010/main" val="3486995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524000" y="317500"/>
            <a:ext cx="8686800" cy="1328738"/>
          </a:xfrm>
        </p:spPr>
        <p:txBody>
          <a:bodyPr>
            <a:normAutofit/>
          </a:bodyPr>
          <a:lstStyle/>
          <a:p>
            <a:pPr algn="ctr">
              <a:defRPr/>
            </a:pPr>
            <a:r>
              <a:rPr lang="ru-RU" sz="28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a:t>
            </a:r>
            <a:r>
              <a:rPr lang="ru-RU" sz="2800" b="1" dirty="0" smtClean="0">
                <a:solidFill>
                  <a:schemeClr val="accent3"/>
                </a:solidFill>
                <a:effectLst>
                  <a:outerShdw blurRad="38100" dist="38100" dir="2700000" algn="tl">
                    <a:srgbClr val="000000">
                      <a:alpha val="43137"/>
                    </a:srgbClr>
                  </a:outerShdw>
                </a:effectLst>
                <a:latin typeface="Book Antiqua" panose="02040602050305030304" pitchFamily="18" charset="0"/>
              </a:rPr>
              <a:t>ЭСТЕТИЧЕСКОГО </a:t>
            </a:r>
            <a:r>
              <a:rPr lang="ru-RU" altLang="ru-RU" sz="2800" b="1" dirty="0" smtClean="0">
                <a:solidFill>
                  <a:srgbClr val="7F7F7F"/>
                </a:solidFill>
                <a:effectLst>
                  <a:outerShdw blurRad="38100" dist="38100" dir="2700000" algn="tl">
                    <a:srgbClr val="C0C0C0"/>
                  </a:outerShdw>
                </a:effectLst>
              </a:rPr>
              <a:t> </a:t>
            </a:r>
            <a:endParaRPr lang="ru-RU" altLang="ru-RU" sz="2800" b="1" dirty="0"/>
          </a:p>
        </p:txBody>
      </p:sp>
      <p:sp>
        <p:nvSpPr>
          <p:cNvPr id="16387" name="Content Placeholder 2"/>
          <p:cNvSpPr>
            <a:spLocks noGrp="1"/>
          </p:cNvSpPr>
          <p:nvPr>
            <p:ph idx="1"/>
          </p:nvPr>
        </p:nvSpPr>
        <p:spPr/>
        <p:txBody>
          <a:bodyPr/>
          <a:lstStyle/>
          <a:p>
            <a:pPr>
              <a:defRPr/>
            </a:pPr>
            <a:r>
              <a:rPr lang="ru-RU" altLang="ru-RU" b="1" dirty="0">
                <a:solidFill>
                  <a:srgbClr val="7F7F7F"/>
                </a:solidFill>
                <a:effectLst>
                  <a:outerShdw blurRad="38100" dist="38100" dir="2700000" algn="tl">
                    <a:srgbClr val="C0C0C0"/>
                  </a:outerShdw>
                </a:effectLst>
              </a:rPr>
              <a:t>РЕЗУЛЬТАТ</a:t>
            </a:r>
            <a:r>
              <a:rPr lang="ru-RU" altLang="ru-RU" dirty="0">
                <a:solidFill>
                  <a:srgbClr val="7F7F7F"/>
                </a:solidFill>
                <a:effectLst>
                  <a:outerShdw blurRad="38100" dist="38100" dir="2700000" algn="tl">
                    <a:srgbClr val="C0C0C0"/>
                  </a:outerShdw>
                </a:effectLst>
              </a:rPr>
              <a:t>:</a:t>
            </a:r>
          </a:p>
          <a:p>
            <a:pPr lvl="1">
              <a:defRPr/>
            </a:pPr>
            <a:r>
              <a:rPr lang="ru-RU" altLang="ru-RU" dirty="0">
                <a:solidFill>
                  <a:srgbClr val="7F7F7F"/>
                </a:solidFill>
                <a:effectLst>
                  <a:outerShdw blurRad="38100" dist="38100" dir="2700000" algn="tl">
                    <a:srgbClr val="C0C0C0"/>
                  </a:outerShdw>
                </a:effectLst>
              </a:rPr>
              <a:t>Творческие индустрии как инновационный стимул новых форм и </a:t>
            </a:r>
            <a:r>
              <a:rPr lang="ru-RU" altLang="ru-RU" dirty="0" smtClean="0">
                <a:solidFill>
                  <a:srgbClr val="7F7F7F"/>
                </a:solidFill>
                <a:effectLst>
                  <a:outerShdw blurRad="38100" dist="38100" dir="2700000" algn="tl">
                    <a:srgbClr val="C0C0C0"/>
                  </a:outerShdw>
                </a:effectLst>
              </a:rPr>
              <a:t>смыслов </a:t>
            </a:r>
          </a:p>
          <a:p>
            <a:pPr lvl="2">
              <a:defRPr/>
            </a:pPr>
            <a:r>
              <a:rPr lang="ru-RU" altLang="ru-RU" dirty="0" smtClean="0">
                <a:solidFill>
                  <a:srgbClr val="7F7F7F"/>
                </a:solidFill>
                <a:effectLst>
                  <a:outerShdw blurRad="38100" dist="38100" dir="2700000" algn="tl">
                    <a:srgbClr val="C0C0C0"/>
                  </a:outerShdw>
                </a:effectLst>
              </a:rPr>
              <a:t>Стихийные (</a:t>
            </a:r>
            <a:r>
              <a:rPr lang="ru-RU" altLang="ru-RU" dirty="0" err="1" smtClean="0">
                <a:solidFill>
                  <a:srgbClr val="7F7F7F"/>
                </a:solidFill>
                <a:effectLst>
                  <a:outerShdw blurRad="38100" dist="38100" dir="2700000" algn="tl">
                    <a:srgbClr val="C0C0C0"/>
                  </a:outerShdw>
                </a:effectLst>
              </a:rPr>
              <a:t>сквоты</a:t>
            </a:r>
            <a:r>
              <a:rPr lang="ru-RU" altLang="ru-RU" dirty="0" smtClean="0">
                <a:solidFill>
                  <a:srgbClr val="7F7F7F"/>
                </a:solidFill>
                <a:effectLst>
                  <a:outerShdw blurRad="38100" dist="38100" dir="2700000" algn="tl">
                    <a:srgbClr val="C0C0C0"/>
                  </a:outerShdw>
                </a:effectLst>
              </a:rPr>
              <a:t>)</a:t>
            </a:r>
          </a:p>
          <a:p>
            <a:pPr lvl="2">
              <a:defRPr/>
            </a:pPr>
            <a:r>
              <a:rPr lang="ru-RU" altLang="ru-RU" dirty="0" smtClean="0">
                <a:solidFill>
                  <a:srgbClr val="7F7F7F"/>
                </a:solidFill>
                <a:effectLst>
                  <a:outerShdw blurRad="38100" dist="38100" dir="2700000" algn="tl">
                    <a:srgbClr val="C0C0C0"/>
                  </a:outerShdw>
                </a:effectLst>
              </a:rPr>
              <a:t>Сознательные (творческие индустрии и кластеры)  </a:t>
            </a:r>
            <a:endParaRPr lang="ru-RU" altLang="ru-RU" dirty="0">
              <a:solidFill>
                <a:srgbClr val="7F7F7F"/>
              </a:solidFill>
              <a:effectLst>
                <a:outerShdw blurRad="38100" dist="38100" dir="2700000" algn="tl">
                  <a:srgbClr val="C0C0C0"/>
                </a:outerShdw>
              </a:effectLst>
            </a:endParaRPr>
          </a:p>
          <a:p>
            <a:pPr lvl="1">
              <a:defRPr/>
            </a:pPr>
            <a:r>
              <a:rPr lang="ru-RU" altLang="ru-RU" dirty="0" smtClean="0">
                <a:solidFill>
                  <a:srgbClr val="7F7F7F"/>
                </a:solidFill>
                <a:effectLst>
                  <a:outerShdw blurRad="38100" dist="38100" dir="2700000" algn="tl">
                    <a:srgbClr val="C0C0C0"/>
                  </a:outerShdw>
                </a:effectLst>
              </a:rPr>
              <a:t>Творческое расширение </a:t>
            </a:r>
            <a:r>
              <a:rPr lang="ru-RU" altLang="ru-RU" dirty="0">
                <a:solidFill>
                  <a:srgbClr val="7F7F7F"/>
                </a:solidFill>
                <a:effectLst>
                  <a:outerShdw blurRad="38100" dist="38100" dir="2700000" algn="tl">
                    <a:srgbClr val="C0C0C0"/>
                  </a:outerShdw>
                </a:effectLst>
              </a:rPr>
              <a:t>эстетического в городской среде, неординарные идеи - стратегический ресурс развития современного общества, отдельных территорий, новые рабочие места, </a:t>
            </a:r>
            <a:r>
              <a:rPr lang="ru-RU" altLang="ru-RU" b="1" dirty="0">
                <a:solidFill>
                  <a:srgbClr val="FF0000"/>
                </a:solidFill>
                <a:effectLst>
                  <a:outerShdw blurRad="38100" dist="38100" dir="2700000" algn="tl">
                    <a:srgbClr val="C0C0C0"/>
                  </a:outerShdw>
                </a:effectLst>
              </a:rPr>
              <a:t>превращение творчества в </a:t>
            </a:r>
            <a:r>
              <a:rPr lang="ru-RU" altLang="ru-RU" b="1" dirty="0" smtClean="0">
                <a:solidFill>
                  <a:srgbClr val="FF0000"/>
                </a:solidFill>
                <a:effectLst>
                  <a:outerShdw blurRad="38100" dist="38100" dir="2700000" algn="tl">
                    <a:srgbClr val="C0C0C0"/>
                  </a:outerShdw>
                </a:effectLst>
              </a:rPr>
              <a:t>потребность и экономический фактор</a:t>
            </a:r>
            <a:r>
              <a:rPr lang="ru-RU" altLang="ru-RU" dirty="0" smtClean="0">
                <a:solidFill>
                  <a:srgbClr val="7F7F7F"/>
                </a:solidFill>
                <a:effectLst>
                  <a:outerShdw blurRad="38100" dist="38100" dir="2700000" algn="tl">
                    <a:srgbClr val="C0C0C0"/>
                  </a:outerShdw>
                </a:effectLst>
              </a:rPr>
              <a:t>.</a:t>
            </a:r>
          </a:p>
          <a:p>
            <a:pPr marL="0" indent="0">
              <a:buNone/>
              <a:defRPr/>
            </a:pPr>
            <a:endParaRPr lang="ru-RU" altLang="ru-RU" b="1" dirty="0" smtClean="0">
              <a:solidFill>
                <a:srgbClr val="7F7F7F"/>
              </a:solidFill>
              <a:effectLst>
                <a:outerShdw blurRad="38100" dist="38100" dir="2700000" algn="tl">
                  <a:srgbClr val="C0C0C0"/>
                </a:outerShdw>
              </a:effectLst>
            </a:endParaRPr>
          </a:p>
          <a:p>
            <a:pPr>
              <a:defRPr/>
            </a:pPr>
            <a:endParaRPr lang="ru-RU" altLang="ru-RU" dirty="0" smtClean="0">
              <a:solidFill>
                <a:srgbClr val="595959"/>
              </a:solidFill>
              <a:effectLst>
                <a:outerShdw blurRad="38100" dist="38100" dir="2700000" algn="tl">
                  <a:srgbClr val="C0C0C0"/>
                </a:outerShdw>
              </a:effectLst>
            </a:endParaRPr>
          </a:p>
        </p:txBody>
      </p:sp>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201E3B4-7689-483B-9A75-309E613A4EE8}" type="slidenum">
              <a:rPr lang="en-US" altLang="ru-RU" smtClean="0">
                <a:solidFill>
                  <a:srgbClr val="D38E27"/>
                </a:solidFill>
                <a:latin typeface="Franklin Gothic Book" charset="0"/>
              </a:rPr>
              <a:pPr/>
              <a:t>3</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a:xfrm>
            <a:off x="332509" y="6356350"/>
            <a:ext cx="3248891" cy="365125"/>
          </a:xfrm>
        </p:spPr>
        <p:txBody>
          <a:bodyPr/>
          <a:lstStyle/>
          <a:p>
            <a:fld id="{5D2204F1-67B8-481B-B07F-7D6B4F528562}" type="datetime1">
              <a:rPr lang="ru-RU" smtClean="0"/>
              <a:t>20.11.2017</a:t>
            </a:fld>
            <a:endParaRPr lang="ru-RU" dirty="0"/>
          </a:p>
        </p:txBody>
      </p:sp>
      <p:sp>
        <p:nvSpPr>
          <p:cNvPr id="3" name="Нижний колонтитул 2"/>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735172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bwMode="auto">
          <a:xfrm>
            <a:off x="838200" y="156412"/>
            <a:ext cx="11083636" cy="1224136"/>
          </a:xfrm>
        </p:spPr>
        <p:txBody>
          <a:bodyPr>
            <a:normAutofit/>
          </a:bodyPr>
          <a:lstStyle/>
          <a:p>
            <a:pPr algn="ctr" eaLnBrk="1" hangingPunct="1"/>
            <a:r>
              <a:rPr lang="ru-RU" altLang="ru-RU" sz="2800" b="1" cap="none" dirty="0" smtClean="0">
                <a:solidFill>
                  <a:srgbClr val="7F7F7F"/>
                </a:solidFill>
                <a:effectLst>
                  <a:outerShdw blurRad="38100" dist="38100" dir="2700000" algn="tl">
                    <a:srgbClr val="000000">
                      <a:alpha val="43137"/>
                    </a:srgbClr>
                  </a:outerShdw>
                </a:effectLst>
                <a:latin typeface="Book Antiqua" panose="02040602050305030304" pitchFamily="18" charset="0"/>
              </a:rPr>
              <a:t>ПОТЕНЦИАЛЬНЫЕ ТЕРРИТОРИИ КЛАСТЕРОВ</a:t>
            </a:r>
            <a:r>
              <a:rPr lang="ru-RU" altLang="ru-RU" sz="2800" b="1" dirty="0" smtClean="0">
                <a:solidFill>
                  <a:srgbClr val="7F7F7F"/>
                </a:solidFill>
                <a:effectLst>
                  <a:outerShdw blurRad="38100" dist="38100" dir="2700000" algn="tl">
                    <a:srgbClr val="000000">
                      <a:alpha val="43137"/>
                    </a:srgbClr>
                  </a:outerShdw>
                </a:effectLst>
                <a:latin typeface="Book Antiqua" panose="02040602050305030304" pitchFamily="18" charset="0"/>
              </a:rPr>
              <a:t>:</a:t>
            </a:r>
            <a:r>
              <a:rPr lang="ru-RU" altLang="ru-RU" sz="2800" b="1" cap="none" dirty="0" smtClean="0">
                <a:solidFill>
                  <a:srgbClr val="7F7F7F"/>
                </a:solidFill>
                <a:effectLst>
                  <a:outerShdw blurRad="38100" dist="38100" dir="2700000" algn="tl">
                    <a:srgbClr val="000000">
                      <a:alpha val="43137"/>
                    </a:srgbClr>
                  </a:outerShdw>
                </a:effectLst>
                <a:latin typeface="Book Antiqua" panose="02040602050305030304" pitchFamily="18" charset="0"/>
              </a:rPr>
              <a:t>  ГЭС-1</a:t>
            </a:r>
          </a:p>
        </p:txBody>
      </p:sp>
      <p:pic>
        <p:nvPicPr>
          <p:cNvPr id="6246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247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94BA8F2-4556-4B28-8CA4-57DF40952453}" type="slidenum">
              <a:rPr lang="en-US" altLang="ru-RU" smtClean="0">
                <a:solidFill>
                  <a:srgbClr val="D38E27"/>
                </a:solidFill>
                <a:latin typeface="Franklin Gothic Book" charset="0"/>
              </a:rPr>
              <a:pPr/>
              <a:t>30</a:t>
            </a:fld>
            <a:endParaRPr lang="en-US" altLang="ru-RU" smtClean="0">
              <a:solidFill>
                <a:srgbClr val="D38E27"/>
              </a:solidFill>
              <a:latin typeface="Franklin Gothic Book" charset="0"/>
            </a:endParaRPr>
          </a:p>
        </p:txBody>
      </p:sp>
      <p:pic>
        <p:nvPicPr>
          <p:cNvPr id="102402" name="Picture 2" descr="Работа старейшей в Москве ГЭС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03417" y="1517073"/>
            <a:ext cx="6311649" cy="4161526"/>
          </a:xfrm>
          <a:prstGeom prst="rect">
            <a:avLst/>
          </a:prstGeom>
          <a:noFill/>
          <a:extLst>
            <a:ext uri="{909E8E84-426E-40DD-AFC4-6F175D3DCCD1}">
              <a14:hiddenFill xmlns:a14="http://schemas.microsoft.com/office/drawing/2010/main">
                <a:solidFill>
                  <a:srgbClr val="FFFFFF"/>
                </a:solidFill>
              </a14:hiddenFill>
            </a:ext>
          </a:extLst>
        </p:spPr>
      </p:pic>
      <p:sp>
        <p:nvSpPr>
          <p:cNvPr id="2" name="Дата 1"/>
          <p:cNvSpPr>
            <a:spLocks noGrp="1"/>
          </p:cNvSpPr>
          <p:nvPr>
            <p:ph type="dt" sz="half" idx="10"/>
          </p:nvPr>
        </p:nvSpPr>
        <p:spPr/>
        <p:txBody>
          <a:bodyPr/>
          <a:lstStyle/>
          <a:p>
            <a:fld id="{28C406A4-4899-45F2-9F1C-E2C839C8CBE6}" type="datetime1">
              <a:rPr lang="ru-RU" smtClean="0"/>
              <a:t>20.11.2017</a:t>
            </a:fld>
            <a:endParaRPr lang="ru-RU"/>
          </a:p>
        </p:txBody>
      </p:sp>
    </p:spTree>
    <p:extLst>
      <p:ext uri="{BB962C8B-B14F-4D97-AF65-F5344CB8AC3E}">
        <p14:creationId xmlns:p14="http://schemas.microsoft.com/office/powerpoint/2010/main" val="2686116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bwMode="auto">
          <a:xfrm>
            <a:off x="713509" y="445077"/>
            <a:ext cx="11049000" cy="1009650"/>
          </a:xfrm>
        </p:spPr>
        <p:txBody>
          <a:bodyPr>
            <a:normAutofit/>
          </a:bodyPr>
          <a:lstStyle/>
          <a:p>
            <a:pPr eaLnBrk="1" hangingPunct="1"/>
            <a:r>
              <a:rPr lang="ru-RU" altLang="ru-RU" sz="3200" b="1" cap="none" dirty="0" smtClean="0">
                <a:solidFill>
                  <a:srgbClr val="7F7F7F"/>
                </a:solidFill>
                <a:effectLst>
                  <a:outerShdw blurRad="38100" dist="38100" dir="2700000" algn="tl">
                    <a:srgbClr val="000000">
                      <a:alpha val="43137"/>
                    </a:srgbClr>
                  </a:outerShdw>
                </a:effectLst>
                <a:latin typeface="Book Antiqua" panose="02040602050305030304" pitchFamily="18" charset="0"/>
              </a:rPr>
              <a:t>ПОТЕНЦИАЛЬНЫЕ ТЕРРИТОРИИ КЛАСТЕРОВ</a:t>
            </a:r>
          </a:p>
        </p:txBody>
      </p:sp>
      <p:pic>
        <p:nvPicPr>
          <p:cNvPr id="624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271655"/>
            <a:ext cx="9144000" cy="158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247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94BA8F2-4556-4B28-8CA4-57DF40952453}" type="slidenum">
              <a:rPr lang="en-US" altLang="ru-RU" smtClean="0">
                <a:solidFill>
                  <a:srgbClr val="D38E27"/>
                </a:solidFill>
                <a:latin typeface="Franklin Gothic Book" charset="0"/>
              </a:rPr>
              <a:pPr/>
              <a:t>31</a:t>
            </a:fld>
            <a:endParaRPr lang="en-US" altLang="ru-RU" smtClean="0">
              <a:solidFill>
                <a:srgbClr val="D38E27"/>
              </a:solidFill>
              <a:latin typeface="Franklin Gothic Book" charset="0"/>
            </a:endParaRPr>
          </a:p>
        </p:txBody>
      </p:sp>
      <p:sp>
        <p:nvSpPr>
          <p:cNvPr id="2" name="Объект 1"/>
          <p:cNvSpPr>
            <a:spLocks noGrp="1"/>
          </p:cNvSpPr>
          <p:nvPr>
            <p:ph idx="1"/>
          </p:nvPr>
        </p:nvSpPr>
        <p:spPr/>
        <p:txBody>
          <a:bodyPr>
            <a:normAutofit lnSpcReduction="10000"/>
          </a:bodyPr>
          <a:lstStyle/>
          <a:p>
            <a:pPr marL="0" indent="0">
              <a:buNone/>
            </a:pPr>
            <a:r>
              <a:rPr lang="ru-RU" dirty="0"/>
              <a:t>«Один из проектов предполагает, что здание ГЭС станет филармонией с музыкальными мастерскими. Здесь может появиться и музей авангарда……  вывод электростанции из эксплуатации сложная задача, и к реализации проекта можно будет приступить лет через семь».</a:t>
            </a:r>
          </a:p>
          <a:p>
            <a:pPr marL="0" indent="0" algn="r">
              <a:buNone/>
            </a:pPr>
            <a:r>
              <a:rPr lang="ru-RU" sz="2400" dirty="0"/>
              <a:t>архитектор бюро "Рождественка" Роман </a:t>
            </a:r>
            <a:r>
              <a:rPr lang="ru-RU" sz="2400" dirty="0" err="1"/>
              <a:t>Ковенский</a:t>
            </a:r>
            <a:r>
              <a:rPr lang="ru-RU" dirty="0"/>
              <a:t>.</a:t>
            </a:r>
          </a:p>
          <a:p>
            <a:pPr marL="0" indent="0">
              <a:buNone/>
            </a:pPr>
            <a:endParaRPr lang="ru-RU" dirty="0"/>
          </a:p>
          <a:p>
            <a:endParaRPr lang="ru-RU" dirty="0"/>
          </a:p>
          <a:p>
            <a:pPr marL="0" indent="0" algn="r">
              <a:buNone/>
            </a:pPr>
            <a:r>
              <a:rPr lang="ru-RU" sz="2000" dirty="0"/>
              <a:t/>
            </a:r>
            <a:br>
              <a:rPr lang="ru-RU" sz="2000" dirty="0"/>
            </a:br>
            <a:r>
              <a:rPr lang="ru-RU" dirty="0" smtClean="0"/>
              <a:t/>
            </a:r>
            <a:br>
              <a:rPr lang="ru-RU" dirty="0" smtClean="0"/>
            </a:br>
            <a:r>
              <a:rPr lang="ru-RU" dirty="0" smtClean="0"/>
              <a:t> </a:t>
            </a:r>
            <a:endParaRPr lang="ru-RU" dirty="0"/>
          </a:p>
        </p:txBody>
      </p:sp>
      <p:sp>
        <p:nvSpPr>
          <p:cNvPr id="3" name="Дата 2"/>
          <p:cNvSpPr>
            <a:spLocks noGrp="1"/>
          </p:cNvSpPr>
          <p:nvPr>
            <p:ph type="dt" sz="half" idx="10"/>
          </p:nvPr>
        </p:nvSpPr>
        <p:spPr/>
        <p:txBody>
          <a:bodyPr/>
          <a:lstStyle/>
          <a:p>
            <a:fld id="{050BA4FA-9A77-4B4E-9326-3975AE859388}" type="datetime1">
              <a:rPr lang="ru-RU" smtClean="0"/>
              <a:t>20.11.2017</a:t>
            </a:fld>
            <a:endParaRPr lang="ru-RU"/>
          </a:p>
        </p:txBody>
      </p:sp>
    </p:spTree>
    <p:extLst>
      <p:ext uri="{BB962C8B-B14F-4D97-AF65-F5344CB8AC3E}">
        <p14:creationId xmlns:p14="http://schemas.microsoft.com/office/powerpoint/2010/main" val="1708329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ГЭС-1 имени Смидовича внесена в список памятников всемирного наследия ЮНЕСКО как уникальный памятник промышленной архитектуры. </a:t>
            </a:r>
            <a:endParaRPr lang="ru-RU" dirty="0" smtClean="0"/>
          </a:p>
          <a:p>
            <a:r>
              <a:rPr lang="ru-RU" dirty="0" smtClean="0"/>
              <a:t>Пуск </a:t>
            </a:r>
            <a:r>
              <a:rPr lang="ru-RU" dirty="0"/>
              <a:t>первой очереди станции состоялся в 1897 году. </a:t>
            </a:r>
            <a:r>
              <a:rPr lang="ru-RU" dirty="0" smtClean="0"/>
              <a:t/>
            </a:r>
            <a:br>
              <a:rPr lang="ru-RU" dirty="0" smtClean="0"/>
            </a:br>
            <a:r>
              <a:rPr lang="ru-RU" dirty="0" smtClean="0"/>
              <a:t/>
            </a:r>
            <a:br>
              <a:rPr lang="ru-RU" dirty="0" smtClean="0"/>
            </a:br>
            <a:endParaRPr lang="ru-RU" dirty="0"/>
          </a:p>
        </p:txBody>
      </p:sp>
      <p:sp>
        <p:nvSpPr>
          <p:cNvPr id="4" name="Нижний колонтитул 3"/>
          <p:cNvSpPr>
            <a:spLocks noGrp="1"/>
          </p:cNvSpPr>
          <p:nvPr>
            <p:ph type="ftr" sz="quarter" idx="11"/>
          </p:nvPr>
        </p:nvSpPr>
        <p:spPr/>
        <p:txBody>
          <a:bodyPr/>
          <a:lstStyle/>
          <a:p>
            <a:pPr>
              <a:defRPr/>
            </a:pPr>
            <a:endParaRPr lang="en-US"/>
          </a:p>
        </p:txBody>
      </p:sp>
      <p:sp>
        <p:nvSpPr>
          <p:cNvPr id="5" name="Номер слайда 4"/>
          <p:cNvSpPr>
            <a:spLocks noGrp="1"/>
          </p:cNvSpPr>
          <p:nvPr>
            <p:ph type="sldNum" sz="quarter" idx="12"/>
          </p:nvPr>
        </p:nvSpPr>
        <p:spPr/>
        <p:txBody>
          <a:bodyPr/>
          <a:lstStyle/>
          <a:p>
            <a:pPr>
              <a:defRPr/>
            </a:pPr>
            <a:fld id="{0C2E815E-1936-423D-B123-8DC13D70DC43}" type="slidenum">
              <a:rPr lang="en-US" altLang="ru-RU" smtClean="0"/>
              <a:pPr>
                <a:defRPr/>
              </a:pPr>
              <a:t>32</a:t>
            </a:fld>
            <a:endParaRPr lang="en-US" altLang="ru-RU"/>
          </a:p>
        </p:txBody>
      </p:sp>
      <p:sp>
        <p:nvSpPr>
          <p:cNvPr id="6" name="Дата 5"/>
          <p:cNvSpPr>
            <a:spLocks noGrp="1"/>
          </p:cNvSpPr>
          <p:nvPr>
            <p:ph type="dt" sz="half" idx="10"/>
          </p:nvPr>
        </p:nvSpPr>
        <p:spPr/>
        <p:txBody>
          <a:bodyPr/>
          <a:lstStyle/>
          <a:p>
            <a:fld id="{6C4DA221-7086-4E85-A6F2-EF9B1E4793C6}" type="datetime1">
              <a:rPr lang="ru-RU" smtClean="0"/>
              <a:t>20.11.2017</a:t>
            </a:fld>
            <a:endParaRPr lang="ru-RU"/>
          </a:p>
        </p:txBody>
      </p:sp>
    </p:spTree>
    <p:extLst>
      <p:ext uri="{BB962C8B-B14F-4D97-AF65-F5344CB8AC3E}">
        <p14:creationId xmlns:p14="http://schemas.microsoft.com/office/powerpoint/2010/main" val="1610741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p:txBody>
          <a:bodyPr>
            <a:normAutofit/>
          </a:bodyPr>
          <a:lstStyle/>
          <a:p>
            <a:pPr algn="ctr"/>
            <a:r>
              <a:rPr lang="ru-RU" altLang="ru-RU" sz="3200" b="1" cap="none" dirty="0" smtClean="0">
                <a:solidFill>
                  <a:srgbClr val="7F7F7F"/>
                </a:solidFill>
                <a:effectLst/>
                <a:latin typeface="Book Antiqua" panose="02040602050305030304" pitchFamily="18" charset="0"/>
              </a:rPr>
              <a:t>МОСКОВСКАЯ ОБЛАСТЬ  </a:t>
            </a:r>
          </a:p>
        </p:txBody>
      </p:sp>
      <p:sp>
        <p:nvSpPr>
          <p:cNvPr id="63491" name="Rectangle 3"/>
          <p:cNvSpPr>
            <a:spLocks noGrp="1" noChangeArrowheads="1"/>
          </p:cNvSpPr>
          <p:nvPr>
            <p:ph type="body" idx="1"/>
          </p:nvPr>
        </p:nvSpPr>
        <p:spPr/>
        <p:txBody>
          <a:bodyPr/>
          <a:lstStyle/>
          <a:p>
            <a:pPr eaLnBrk="1" hangingPunct="1"/>
            <a:r>
              <a:rPr lang="ru-RU" altLang="ru-RU" smtClean="0">
                <a:solidFill>
                  <a:srgbClr val="7F7F7F"/>
                </a:solidFill>
              </a:rPr>
              <a:t>Российская версия реализации креативной идеи</a:t>
            </a:r>
          </a:p>
          <a:p>
            <a:pPr lvl="1" eaLnBrk="1" hangingPunct="1"/>
            <a:r>
              <a:rPr lang="ru-RU" altLang="ru-RU" smtClean="0">
                <a:solidFill>
                  <a:srgbClr val="7F7F7F"/>
                </a:solidFill>
              </a:rPr>
              <a:t>Опыт московского художника Николая Полисского в калужской деревне Николы Ленивца</a:t>
            </a:r>
          </a:p>
          <a:p>
            <a:pPr eaLnBrk="1" hangingPunct="1"/>
            <a:endParaRPr lang="ru-RU" altLang="ru-RU" smtClean="0">
              <a:solidFill>
                <a:srgbClr val="7F7F7F"/>
              </a:solidFill>
            </a:endParaRPr>
          </a:p>
          <a:p>
            <a:endParaRPr lang="ru-RU" altLang="ru-RU" smtClean="0">
              <a:solidFill>
                <a:srgbClr val="7F7F7F"/>
              </a:solidFill>
            </a:endParaRPr>
          </a:p>
        </p:txBody>
      </p:sp>
      <p:sp>
        <p:nvSpPr>
          <p:cNvPr id="63492"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3493"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E84A73-2169-498C-AA00-2DBCE15C3814}" type="slidenum">
              <a:rPr lang="en-US" altLang="ru-RU" smtClean="0">
                <a:solidFill>
                  <a:srgbClr val="D38E27"/>
                </a:solidFill>
                <a:latin typeface="Franklin Gothic Book" charset="0"/>
              </a:rPr>
              <a:pPr/>
              <a:t>33</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923CAD35-F987-4B43-B9B8-312018725A3F}" type="datetime1">
              <a:rPr lang="ru-RU" smtClean="0"/>
              <a:t>20.11.2017</a:t>
            </a:fld>
            <a:endParaRPr lang="ru-RU"/>
          </a:p>
        </p:txBody>
      </p:sp>
    </p:spTree>
    <p:extLst>
      <p:ext uri="{BB962C8B-B14F-4D97-AF65-F5344CB8AC3E}">
        <p14:creationId xmlns:p14="http://schemas.microsoft.com/office/powerpoint/2010/main" val="4206298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1825625" y="457201"/>
            <a:ext cx="8686800" cy="841375"/>
          </a:xfrm>
        </p:spPr>
        <p:txBody>
          <a:bodyPr>
            <a:normAutofit/>
          </a:bodyPr>
          <a:lstStyle/>
          <a:p>
            <a:pPr algn="ctr"/>
            <a:r>
              <a:rPr lang="ru-RU" altLang="ru-RU" sz="3600" b="1" cap="none" dirty="0" smtClean="0">
                <a:solidFill>
                  <a:srgbClr val="7F7F7F"/>
                </a:solidFill>
                <a:effectLst>
                  <a:outerShdw blurRad="38100" dist="38100" dir="2700000" algn="tl">
                    <a:srgbClr val="000000">
                      <a:alpha val="43137"/>
                    </a:srgbClr>
                  </a:outerShdw>
                </a:effectLst>
              </a:rPr>
              <a:t>НИКОЛАЙ ПОЛИССКИЙ</a:t>
            </a:r>
          </a:p>
        </p:txBody>
      </p:sp>
      <p:pic>
        <p:nvPicPr>
          <p:cNvPr id="102403"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810501" y="2428876"/>
            <a:ext cx="2257425" cy="3357563"/>
          </a:xfrm>
          <a:noFill/>
        </p:spPr>
      </p:pic>
      <p:sp>
        <p:nvSpPr>
          <p:cNvPr id="7" name="Содержимое 6"/>
          <p:cNvSpPr>
            <a:spLocks noGrp="1"/>
          </p:cNvSpPr>
          <p:nvPr>
            <p:ph sz="half" idx="2"/>
          </p:nvPr>
        </p:nvSpPr>
        <p:spPr>
          <a:xfrm>
            <a:off x="2166938" y="2428876"/>
            <a:ext cx="4000500" cy="3895725"/>
          </a:xfrm>
        </p:spPr>
        <p:txBody>
          <a:bodyPr/>
          <a:lstStyle/>
          <a:p>
            <a:pPr>
              <a:defRPr/>
            </a:pPr>
            <a:r>
              <a:rPr lang="ru-RU" altLang="ru-RU" sz="2000"/>
              <a:t>В  1982 г.  закончил ЛВХПУ им. В. И. Мухиной в Ленинграде, Россия. С 1982 г. участвует в выставках союза художников. C 1989 г. имеет дом в деревне  Николо-Ленивец Калужской области. </a:t>
            </a:r>
          </a:p>
          <a:p>
            <a:pPr>
              <a:defRPr/>
            </a:pPr>
            <a:r>
              <a:rPr lang="ru-RU" altLang="ru-RU" sz="2000"/>
              <a:t>С 2006 г. участник фестиваля Архстояние. </a:t>
            </a:r>
          </a:p>
          <a:p>
            <a:pPr>
              <a:defRPr/>
            </a:pPr>
            <a:r>
              <a:rPr lang="ru-RU" altLang="ru-RU" sz="2000"/>
              <a:t>Создатель социального проекта </a:t>
            </a:r>
            <a:r>
              <a:rPr lang="ru-RU" altLang="ru-RU" sz="2000" b="1">
                <a:effectLst>
                  <a:outerShdw blurRad="38100" dist="38100" dir="2700000" algn="tl">
                    <a:srgbClr val="C0C0C0"/>
                  </a:outerShdw>
                </a:effectLst>
              </a:rPr>
              <a:t>«Николо-Ленивецкие промыслы».</a:t>
            </a:r>
          </a:p>
          <a:p>
            <a:pPr>
              <a:defRPr/>
            </a:pPr>
            <a:endParaRPr lang="ru-RU" altLang="ru-RU" sz="2000"/>
          </a:p>
        </p:txBody>
      </p:sp>
      <p:sp>
        <p:nvSpPr>
          <p:cNvPr id="64517"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4518"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06F9FB-BC06-4DCB-91F2-CA039C7B9059}" type="slidenum">
              <a:rPr lang="en-US" altLang="ru-RU" smtClean="0">
                <a:solidFill>
                  <a:srgbClr val="D38E27"/>
                </a:solidFill>
                <a:latin typeface="Franklin Gothic Book" charset="0"/>
              </a:rPr>
              <a:pPr/>
              <a:t>34</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B32EE31E-FF01-464B-B3BF-8D687FC8D304}" type="datetime1">
              <a:rPr lang="ru-RU" smtClean="0"/>
              <a:t>20.11.2017</a:t>
            </a:fld>
            <a:endParaRPr lang="ru-RU"/>
          </a:p>
        </p:txBody>
      </p:sp>
    </p:spTree>
    <p:extLst>
      <p:ext uri="{BB962C8B-B14F-4D97-AF65-F5344CB8AC3E}">
        <p14:creationId xmlns:p14="http://schemas.microsoft.com/office/powerpoint/2010/main" val="386886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checkerboard(across)">
                                      <p:cBhvr>
                                        <p:cTn id="7" dur="500"/>
                                        <p:tgtEl>
                                          <p:spTgt spid="102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normAutofit/>
          </a:bodyPr>
          <a:lstStyle/>
          <a:p>
            <a:pPr algn="ctr" eaLnBrk="1" hangingPunct="1">
              <a:defRPr/>
            </a:pPr>
            <a:r>
              <a:rPr lang="ru-RU" altLang="ru-RU" sz="3600" b="1" cap="none" dirty="0" smtClean="0">
                <a:solidFill>
                  <a:srgbClr val="7F7F7F"/>
                </a:solidFill>
                <a:effectLst>
                  <a:outerShdw blurRad="38100" dist="38100" dir="2700000" algn="tl">
                    <a:srgbClr val="C0C0C0"/>
                  </a:outerShdw>
                </a:effectLst>
                <a:latin typeface="Book Antiqua" panose="02040602050305030304" pitchFamily="18" charset="0"/>
              </a:rPr>
              <a:t>СНЕГОВИКИ -2000</a:t>
            </a:r>
          </a:p>
        </p:txBody>
      </p:sp>
      <p:pic>
        <p:nvPicPr>
          <p:cNvPr id="655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65541" name="Rectangle 3"/>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pic>
        <p:nvPicPr>
          <p:cNvPr id="655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313" y="19288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5416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382001" y="1381126"/>
            <a:ext cx="1095375" cy="1095375"/>
          </a:xfrm>
          <a:noFill/>
        </p:spPr>
      </p:pic>
      <p:pic>
        <p:nvPicPr>
          <p:cNvPr id="655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1" y="2881314"/>
            <a:ext cx="1095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1" y="4506914"/>
            <a:ext cx="1095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5548"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95A04A9-8D88-411F-9462-CE269009432A}" type="slidenum">
              <a:rPr lang="en-US" altLang="ru-RU" smtClean="0">
                <a:solidFill>
                  <a:srgbClr val="D38E27"/>
                </a:solidFill>
                <a:latin typeface="Franklin Gothic Book" charset="0"/>
              </a:rPr>
              <a:pPr/>
              <a:t>35</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CC936956-17E4-4E20-921A-741CF2D981B9}" type="datetime1">
              <a:rPr lang="ru-RU" smtClean="0"/>
              <a:t>20.11.2017</a:t>
            </a:fld>
            <a:endParaRPr lang="ru-RU"/>
          </a:p>
        </p:txBody>
      </p:sp>
    </p:spTree>
    <p:extLst>
      <p:ext uri="{BB962C8B-B14F-4D97-AF65-F5344CB8AC3E}">
        <p14:creationId xmlns:p14="http://schemas.microsoft.com/office/powerpoint/2010/main" val="2629392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238250" y="457200"/>
            <a:ext cx="10572750" cy="838200"/>
          </a:xfrm>
        </p:spPr>
        <p:txBody>
          <a:bodyPr/>
          <a:lstStyle/>
          <a:p>
            <a:pPr eaLnBrk="1" hangingPunct="1">
              <a:defRPr/>
            </a:pPr>
            <a:r>
              <a:rPr lang="ru-RU" dirty="0" smtClean="0">
                <a:solidFill>
                  <a:schemeClr val="bg1">
                    <a:lumMod val="50000"/>
                  </a:schemeClr>
                </a:solidFill>
                <a:effectLst>
                  <a:outerShdw blurRad="38100" dist="38100" dir="2700000" algn="tl">
                    <a:srgbClr val="000000">
                      <a:alpha val="43137"/>
                    </a:srgbClr>
                  </a:outerShdw>
                </a:effectLst>
                <a:ea typeface="ＭＳ Ｐゴシック" charset="-128"/>
              </a:rPr>
              <a:t>  </a:t>
            </a:r>
            <a:endParaRPr lang="ru-RU" cap="none" dirty="0" smtClean="0">
              <a:solidFill>
                <a:schemeClr val="bg1">
                  <a:lumMod val="50000"/>
                </a:schemeClr>
              </a:solidFill>
              <a:effectLst>
                <a:outerShdw blurRad="38100" dist="38100" dir="2700000" algn="tl">
                  <a:srgbClr val="000000">
                    <a:alpha val="43137"/>
                  </a:srgbClr>
                </a:outerShdw>
              </a:effectLst>
              <a:ea typeface="ＭＳ Ｐゴシック" charset="-128"/>
            </a:endParaRPr>
          </a:p>
        </p:txBody>
      </p:sp>
      <p:pic>
        <p:nvPicPr>
          <p:cNvPr id="66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66565" name="Rectangle 3"/>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pic>
        <p:nvPicPr>
          <p:cNvPr id="665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1500188"/>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063" y="297656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2452689" y="457200"/>
            <a:ext cx="7858125" cy="584200"/>
          </a:xfrm>
          <a:prstGeom prst="rect">
            <a:avLst/>
          </a:prstGeom>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r>
              <a:rPr lang="ru-RU" altLang="ru-RU" sz="3200" b="1" dirty="0" smtClean="0">
                <a:solidFill>
                  <a:srgbClr val="7F7F7F"/>
                </a:solidFill>
                <a:effectLst>
                  <a:outerShdw blurRad="38100" dist="38100" dir="2700000" algn="tl">
                    <a:srgbClr val="C0C0C0"/>
                  </a:outerShdw>
                </a:effectLst>
                <a:latin typeface="Book Antiqua" panose="02040602050305030304" pitchFamily="18" charset="0"/>
              </a:rPr>
              <a:t>СНЕГОВИКИ -2005. НА АРБАТЕ.</a:t>
            </a:r>
            <a:endParaRPr lang="ru-RU" altLang="ru-RU" sz="3200" b="1" dirty="0">
              <a:latin typeface="Book Antiqua" panose="02040602050305030304" pitchFamily="18" charset="0"/>
            </a:endParaRPr>
          </a:p>
        </p:txBody>
      </p:sp>
      <p:sp>
        <p:nvSpPr>
          <p:cNvPr id="66569"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6570"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CB89388-A48D-4B45-A6C1-31FD5A3C85C5}" type="slidenum">
              <a:rPr lang="en-US" altLang="ru-RU" smtClean="0">
                <a:solidFill>
                  <a:srgbClr val="D38E27"/>
                </a:solidFill>
                <a:latin typeface="Franklin Gothic Book" charset="0"/>
              </a:rPr>
              <a:pPr/>
              <a:t>36</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3E07B903-ED9F-4308-AC12-CD4AC6A62CD8}" type="datetime1">
              <a:rPr lang="ru-RU" smtClean="0"/>
              <a:t>20.11.2017</a:t>
            </a:fld>
            <a:endParaRPr lang="ru-RU"/>
          </a:p>
        </p:txBody>
      </p:sp>
    </p:spTree>
    <p:extLst>
      <p:ext uri="{BB962C8B-B14F-4D97-AF65-F5344CB8AC3E}">
        <p14:creationId xmlns:p14="http://schemas.microsoft.com/office/powerpoint/2010/main" val="37848316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484909" y="457201"/>
            <a:ext cx="11242964" cy="841375"/>
          </a:xfrm>
        </p:spPr>
        <p:txBody>
          <a:bodyPr>
            <a:normAutofit fontScale="90000"/>
          </a:bodyPr>
          <a:lstStyle/>
          <a:p>
            <a:pPr algn="ctr" eaLnBrk="1" hangingPunct="1">
              <a:defRPr/>
            </a:pPr>
            <a:r>
              <a:rPr lang="ru-RU" altLang="ru-RU" b="1" cap="none" dirty="0" smtClean="0">
                <a:solidFill>
                  <a:srgbClr val="7F7F7F"/>
                </a:solidFill>
                <a:effectLst>
                  <a:outerShdw blurRad="38100" dist="38100" dir="2700000" algn="tl">
                    <a:srgbClr val="C0C0C0"/>
                  </a:outerShdw>
                </a:effectLst>
                <a:latin typeface="Book Antiqua" panose="02040602050305030304" pitchFamily="18" charset="0"/>
              </a:rPr>
              <a:t>СНЕГОВИКИ -2010.   </a:t>
            </a:r>
            <a:br>
              <a:rPr lang="ru-RU" altLang="ru-RU" b="1" cap="none" dirty="0" smtClean="0">
                <a:solidFill>
                  <a:srgbClr val="7F7F7F"/>
                </a:solidFill>
                <a:effectLst>
                  <a:outerShdw blurRad="38100" dist="38100" dir="2700000" algn="tl">
                    <a:srgbClr val="C0C0C0"/>
                  </a:outerShdw>
                </a:effectLst>
                <a:latin typeface="Book Antiqua" panose="02040602050305030304" pitchFamily="18" charset="0"/>
              </a:rPr>
            </a:br>
            <a:r>
              <a:rPr lang="ru-RU" altLang="ru-RU" b="1" dirty="0" smtClean="0">
                <a:solidFill>
                  <a:srgbClr val="7F7F7F"/>
                </a:solidFill>
                <a:effectLst>
                  <a:outerShdw blurRad="38100" dist="38100" dir="2700000" algn="tl">
                    <a:srgbClr val="C0C0C0"/>
                  </a:outerShdw>
                </a:effectLst>
                <a:latin typeface="Book Antiqua" panose="02040602050305030304" pitchFamily="18" charset="0"/>
              </a:rPr>
              <a:t>УНИВЕРИТЕТ-СПОРТИВНАЯ</a:t>
            </a:r>
            <a:endParaRPr lang="ru-RU" altLang="ru-RU" b="1" cap="none" dirty="0" smtClean="0">
              <a:solidFill>
                <a:srgbClr val="7F7F7F"/>
              </a:solidFill>
              <a:effectLst>
                <a:outerShdw blurRad="38100" dist="38100" dir="2700000" algn="tl">
                  <a:srgbClr val="C0C0C0"/>
                </a:outerShdw>
              </a:effectLst>
              <a:latin typeface="Book Antiqua" panose="02040602050305030304" pitchFamily="18" charset="0"/>
            </a:endParaRPr>
          </a:p>
        </p:txBody>
      </p:sp>
      <p:pic>
        <p:nvPicPr>
          <p:cNvPr id="6758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09875" y="2214563"/>
            <a:ext cx="2952750" cy="2952750"/>
          </a:xfrm>
          <a:noFill/>
        </p:spPr>
      </p:pic>
      <p:pic>
        <p:nvPicPr>
          <p:cNvPr id="6758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67525" y="2214563"/>
            <a:ext cx="2952750" cy="2952750"/>
          </a:xfrm>
          <a:noFill/>
        </p:spPr>
      </p:pic>
      <p:pic>
        <p:nvPicPr>
          <p:cNvPr id="675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67591" name="Rectangle 3"/>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67592"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7593"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754B807-FAED-4758-A984-1779880833A5}" type="slidenum">
              <a:rPr lang="en-US" altLang="ru-RU" smtClean="0">
                <a:solidFill>
                  <a:srgbClr val="D38E27"/>
                </a:solidFill>
                <a:latin typeface="Franklin Gothic Book" charset="0"/>
              </a:rPr>
              <a:pPr/>
              <a:t>37</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62218DC0-1B0A-415B-B2E9-697D4D4D4AE0}" type="datetime1">
              <a:rPr lang="ru-RU" smtClean="0"/>
              <a:t>20.11.2017</a:t>
            </a:fld>
            <a:endParaRPr lang="ru-RU"/>
          </a:p>
        </p:txBody>
      </p:sp>
    </p:spTree>
    <p:extLst>
      <p:ext uri="{BB962C8B-B14F-4D97-AF65-F5344CB8AC3E}">
        <p14:creationId xmlns:p14="http://schemas.microsoft.com/office/powerpoint/2010/main" val="1012058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lstStyle/>
          <a:p>
            <a:pPr eaLnBrk="1" hangingPunct="1">
              <a:defRPr/>
            </a:pPr>
            <a:r>
              <a:rPr lang="ru-RU" dirty="0" smtClean="0">
                <a:solidFill>
                  <a:schemeClr val="bg1">
                    <a:lumMod val="50000"/>
                  </a:schemeClr>
                </a:solidFill>
                <a:effectLst>
                  <a:outerShdw blurRad="38100" dist="38100" dir="2700000" algn="tl">
                    <a:srgbClr val="000000">
                      <a:alpha val="43137"/>
                    </a:srgbClr>
                  </a:outerShdw>
                </a:effectLst>
                <a:ea typeface="ＭＳ Ｐゴシック" charset="-128"/>
              </a:rPr>
              <a:t> </a:t>
            </a:r>
            <a:endParaRPr lang="ru-RU" cap="none" dirty="0" smtClean="0">
              <a:solidFill>
                <a:schemeClr val="bg1">
                  <a:lumMod val="50000"/>
                </a:schemeClr>
              </a:solidFill>
              <a:effectLst>
                <a:outerShdw blurRad="38100" dist="38100" dir="2700000" algn="tl">
                  <a:srgbClr val="000000">
                    <a:alpha val="43137"/>
                  </a:srgbClr>
                </a:outerShdw>
              </a:effectLst>
              <a:ea typeface="ＭＳ Ｐゴシック" charset="-128"/>
            </a:endParaRPr>
          </a:p>
        </p:txBody>
      </p:sp>
      <p:pic>
        <p:nvPicPr>
          <p:cNvPr id="686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3544" y="5458691"/>
            <a:ext cx="8624455" cy="13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00850" y="2857500"/>
            <a:ext cx="3714750" cy="3081338"/>
          </a:xfrm>
          <a:noFill/>
        </p:spPr>
      </p:pic>
      <p:sp>
        <p:nvSpPr>
          <p:cNvPr id="68613"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68614" name="Rectangle 3"/>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charset="0"/>
                <a:ea typeface="MS PGothic" panose="020B0600070205080204" pitchFamily="34" charset="-128"/>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pic>
        <p:nvPicPr>
          <p:cNvPr id="686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643064"/>
            <a:ext cx="4195763"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8617"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6564E6-F46F-4D2F-87BB-D5EC922D2575}" type="slidenum">
              <a:rPr lang="en-US" altLang="ru-RU" smtClean="0">
                <a:solidFill>
                  <a:srgbClr val="D38E27"/>
                </a:solidFill>
                <a:latin typeface="Franklin Gothic Book" charset="0"/>
              </a:rPr>
              <a:pPr/>
              <a:t>38</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C85BDD8C-23B6-4C09-BD71-727D7DE41371}" type="datetime1">
              <a:rPr lang="ru-RU" smtClean="0"/>
              <a:t>20.11.2017</a:t>
            </a:fld>
            <a:endParaRPr lang="ru-RU"/>
          </a:p>
        </p:txBody>
      </p:sp>
    </p:spTree>
    <p:extLst>
      <p:ext uri="{BB962C8B-B14F-4D97-AF65-F5344CB8AC3E}">
        <p14:creationId xmlns:p14="http://schemas.microsoft.com/office/powerpoint/2010/main" val="1975291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lstStyle/>
          <a:p>
            <a:pPr eaLnBrk="1" hangingPunct="1">
              <a:defRPr/>
            </a:pPr>
            <a:r>
              <a:rPr lang="ru-RU" dirty="0" smtClean="0">
                <a:solidFill>
                  <a:schemeClr val="bg1">
                    <a:lumMod val="50000"/>
                  </a:schemeClr>
                </a:solidFill>
                <a:effectLst>
                  <a:outerShdw blurRad="38100" dist="38100" dir="2700000" algn="tl">
                    <a:srgbClr val="000000">
                      <a:alpha val="43137"/>
                    </a:srgbClr>
                  </a:outerShdw>
                </a:effectLst>
                <a:ea typeface="ＭＳ Ｐゴシック" charset="-128"/>
              </a:rPr>
              <a:t> </a:t>
            </a:r>
            <a:endParaRPr lang="ru-RU" cap="none" dirty="0" smtClean="0">
              <a:solidFill>
                <a:schemeClr val="bg1">
                  <a:lumMod val="50000"/>
                </a:schemeClr>
              </a:solidFill>
              <a:effectLst>
                <a:outerShdw blurRad="38100" dist="38100" dir="2700000" algn="tl">
                  <a:srgbClr val="000000">
                    <a:alpha val="43137"/>
                  </a:srgbClr>
                </a:outerShdw>
              </a:effectLst>
              <a:ea typeface="ＭＳ Ｐゴシック" charset="-128"/>
            </a:endParaRPr>
          </a:p>
        </p:txBody>
      </p:sp>
      <p:pic>
        <p:nvPicPr>
          <p:cNvPr id="696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1" y="1500188"/>
            <a:ext cx="3838575" cy="3357562"/>
          </a:xfrm>
          <a:noFill/>
        </p:spPr>
      </p:pic>
      <p:pic>
        <p:nvPicPr>
          <p:cNvPr id="696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688" y="2635250"/>
            <a:ext cx="335756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69639"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6E298B9-6F4D-46AC-A47F-3FF8CD3F85D9}" type="slidenum">
              <a:rPr lang="en-US" altLang="ru-RU" smtClean="0">
                <a:solidFill>
                  <a:srgbClr val="D38E27"/>
                </a:solidFill>
                <a:latin typeface="Franklin Gothic Book" charset="0"/>
              </a:rPr>
              <a:pPr/>
              <a:t>39</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73A87B8D-ADE0-4C05-8D23-311CA8CC44EE}" type="datetime1">
              <a:rPr lang="ru-RU" smtClean="0"/>
              <a:t>20.11.2017</a:t>
            </a:fld>
            <a:endParaRPr lang="ru-RU"/>
          </a:p>
        </p:txBody>
      </p:sp>
    </p:spTree>
    <p:extLst>
      <p:ext uri="{BB962C8B-B14F-4D97-AF65-F5344CB8AC3E}">
        <p14:creationId xmlns:p14="http://schemas.microsoft.com/office/powerpoint/2010/main" val="1393289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normAutofit/>
          </a:bodyPr>
          <a:lstStyle/>
          <a:p>
            <a:pPr algn="ctr">
              <a:defRPr/>
            </a:pPr>
            <a:r>
              <a:rPr lang="ru-RU" sz="32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a:t>
            </a:r>
            <a:endParaRPr lang="ru-RU" altLang="ru-RU" sz="3200" b="1" cap="none" dirty="0" smtClean="0">
              <a:solidFill>
                <a:srgbClr val="7F7F7F"/>
              </a:solidFill>
              <a:effectLst>
                <a:outerShdw blurRad="38100" dist="38100" dir="2700000" algn="tl">
                  <a:srgbClr val="000000">
                    <a:alpha val="43137"/>
                  </a:srgbClr>
                </a:outerShdw>
              </a:effectLst>
            </a:endParaRPr>
          </a:p>
        </p:txBody>
      </p:sp>
      <p:sp>
        <p:nvSpPr>
          <p:cNvPr id="16387" name="Content Placeholder 2"/>
          <p:cNvSpPr>
            <a:spLocks noGrp="1"/>
          </p:cNvSpPr>
          <p:nvPr>
            <p:ph idx="1"/>
          </p:nvPr>
        </p:nvSpPr>
        <p:spPr/>
        <p:txBody>
          <a:bodyPr/>
          <a:lstStyle/>
          <a:p>
            <a:pPr algn="just">
              <a:defRPr/>
            </a:pPr>
            <a:r>
              <a:rPr lang="ru-RU" altLang="ru-RU" sz="3600" b="1" dirty="0">
                <a:solidFill>
                  <a:srgbClr val="FF0000"/>
                </a:solidFill>
                <a:effectLst>
                  <a:outerShdw blurRad="38100" dist="38100" dir="2700000" algn="tl">
                    <a:srgbClr val="C0C0C0"/>
                  </a:outerShdw>
                </a:effectLst>
              </a:rPr>
              <a:t>Творческие/креативные индустрии</a:t>
            </a:r>
            <a:r>
              <a:rPr lang="ru-RU" altLang="ru-RU" sz="3600" dirty="0">
                <a:solidFill>
                  <a:srgbClr val="FF0000"/>
                </a:solidFill>
                <a:effectLst>
                  <a:outerShdw blurRad="38100" dist="38100" dir="2700000" algn="tl">
                    <a:srgbClr val="C0C0C0"/>
                  </a:outerShdw>
                </a:effectLst>
              </a:rPr>
              <a:t> </a:t>
            </a:r>
            <a:r>
              <a:rPr lang="ru-RU" altLang="ru-RU" sz="4000" dirty="0">
                <a:solidFill>
                  <a:srgbClr val="002060"/>
                </a:solidFill>
                <a:effectLst>
                  <a:outerShdw blurRad="38100" dist="38100" dir="2700000" algn="tl">
                    <a:srgbClr val="C0C0C0"/>
                  </a:outerShdw>
                </a:effectLst>
              </a:rPr>
              <a:t>– </a:t>
            </a:r>
            <a:r>
              <a:rPr lang="ru-RU" altLang="ru-RU" dirty="0" smtClean="0">
                <a:solidFill>
                  <a:srgbClr val="7F7F7F"/>
                </a:solidFill>
                <a:effectLst>
                  <a:outerShdw blurRad="38100" dist="38100" dir="2700000" algn="tl">
                    <a:srgbClr val="C0C0C0"/>
                  </a:outerShdw>
                </a:effectLst>
              </a:rPr>
              <a:t>тип растущих  </a:t>
            </a:r>
            <a:r>
              <a:rPr lang="ru-RU" altLang="ru-RU" dirty="0">
                <a:solidFill>
                  <a:srgbClr val="7F7F7F"/>
                </a:solidFill>
                <a:effectLst>
                  <a:outerShdw blurRad="38100" dist="38100" dir="2700000" algn="tl">
                    <a:srgbClr val="C0C0C0"/>
                  </a:outerShdw>
                </a:effectLst>
              </a:rPr>
              <a:t>социальных практик, интегрирующей доминантой  которых является </a:t>
            </a:r>
            <a:r>
              <a:rPr lang="ru-RU" altLang="ru-RU" dirty="0" err="1">
                <a:solidFill>
                  <a:srgbClr val="7F7F7F"/>
                </a:solidFill>
                <a:effectLst>
                  <a:outerShdw blurRad="38100" dist="38100" dir="2700000" algn="tl">
                    <a:srgbClr val="C0C0C0"/>
                  </a:outerShdw>
                </a:effectLst>
              </a:rPr>
              <a:t>культур</a:t>
            </a:r>
            <a:r>
              <a:rPr lang="ru-RU" altLang="ru-RU" dirty="0" err="1">
                <a:solidFill>
                  <a:srgbClr val="7F7F7F"/>
                </a:solidFill>
                <a:effectLst>
                  <a:outerShdw blurRad="38100" dist="38100" dir="2700000" algn="tl">
                    <a:srgbClr val="C0C0C0"/>
                  </a:outerShdw>
                </a:effectLst>
                <a:latin typeface="Arial" panose="020B0604020202020204" pitchFamily="34" charset="0"/>
              </a:rPr>
              <a:t>о</a:t>
            </a:r>
            <a:r>
              <a:rPr lang="ru-RU" altLang="ru-RU" dirty="0" err="1">
                <a:solidFill>
                  <a:srgbClr val="7F7F7F"/>
                </a:solidFill>
                <a:effectLst>
                  <a:outerShdw blurRad="38100" dist="38100" dir="2700000" algn="tl">
                    <a:srgbClr val="C0C0C0"/>
                  </a:outerShdw>
                </a:effectLst>
              </a:rPr>
              <a:t>творческая</a:t>
            </a:r>
            <a:r>
              <a:rPr lang="ru-RU" altLang="ru-RU" dirty="0">
                <a:solidFill>
                  <a:srgbClr val="7F7F7F"/>
                </a:solidFill>
                <a:effectLst>
                  <a:outerShdw blurRad="38100" dist="38100" dir="2700000" algn="tl">
                    <a:srgbClr val="C0C0C0"/>
                  </a:outerShdw>
                </a:effectLst>
              </a:rPr>
              <a:t> идея. </a:t>
            </a:r>
          </a:p>
          <a:p>
            <a:pPr algn="just">
              <a:defRPr/>
            </a:pPr>
            <a:r>
              <a:rPr lang="ru-RU" altLang="ru-RU" b="1" dirty="0" smtClean="0">
                <a:solidFill>
                  <a:srgbClr val="7F7F7F"/>
                </a:solidFill>
                <a:effectLst>
                  <a:outerShdw blurRad="38100" dist="38100" dir="2700000" algn="tl">
                    <a:srgbClr val="C0C0C0"/>
                  </a:outerShdw>
                </a:effectLst>
              </a:rPr>
              <a:t>Творческие индустрии </a:t>
            </a:r>
            <a:r>
              <a:rPr lang="ru-RU" altLang="ru-RU" b="1" dirty="0">
                <a:solidFill>
                  <a:srgbClr val="7F7F7F"/>
                </a:solidFill>
                <a:effectLst>
                  <a:outerShdw blurRad="38100" dist="38100" dir="2700000" algn="tl">
                    <a:srgbClr val="C0C0C0"/>
                  </a:outerShdw>
                </a:effectLst>
              </a:rPr>
              <a:t>– </a:t>
            </a:r>
            <a:r>
              <a:rPr lang="ru-RU" altLang="ru-RU" dirty="0">
                <a:solidFill>
                  <a:srgbClr val="7F7F7F"/>
                </a:solidFill>
                <a:effectLst>
                  <a:outerShdw blurRad="38100" dist="38100" dir="2700000" algn="tl">
                    <a:srgbClr val="C0C0C0"/>
                  </a:outerShdw>
                </a:effectLst>
              </a:rPr>
              <a:t>результат синтеза творческой (часто </a:t>
            </a:r>
            <a:r>
              <a:rPr lang="ru-RU" altLang="ru-RU" dirty="0" smtClean="0">
                <a:solidFill>
                  <a:srgbClr val="7F7F7F"/>
                </a:solidFill>
                <a:effectLst>
                  <a:outerShdw blurRad="38100" dist="38100" dir="2700000" algn="tl">
                    <a:srgbClr val="C0C0C0"/>
                  </a:outerShdw>
                </a:effectLst>
              </a:rPr>
              <a:t>индивидуальной) </a:t>
            </a:r>
            <a:r>
              <a:rPr lang="ru-RU" altLang="ru-RU" dirty="0">
                <a:solidFill>
                  <a:srgbClr val="7F7F7F"/>
                </a:solidFill>
                <a:effectLst>
                  <a:outerShdw blurRad="38100" dist="38100" dir="2700000" algn="tl">
                    <a:srgbClr val="C0C0C0"/>
                  </a:outerShdw>
                </a:effectLst>
              </a:rPr>
              <a:t>идеи и полупромышленного ее воспроизводства  (чаще малый бизнес), форма организации – творческий кластер</a:t>
            </a:r>
            <a:endParaRPr lang="ru-RU" altLang="ru-RU" sz="2400" dirty="0">
              <a:solidFill>
                <a:srgbClr val="7F7F7F"/>
              </a:solidFill>
              <a:effectLst>
                <a:outerShdw blurRad="38100" dist="38100" dir="2700000" algn="tl">
                  <a:srgbClr val="C0C0C0"/>
                </a:outerShdw>
              </a:effectLst>
            </a:endParaRPr>
          </a:p>
          <a:p>
            <a:pPr>
              <a:defRPr/>
            </a:pPr>
            <a:endParaRPr lang="ru-RU" altLang="ru-RU" dirty="0" smtClean="0">
              <a:solidFill>
                <a:srgbClr val="595959"/>
              </a:solidFill>
              <a:effectLst>
                <a:outerShdw blurRad="38100" dist="38100" dir="2700000" algn="tl">
                  <a:srgbClr val="C0C0C0"/>
                </a:outerShdw>
              </a:effectLst>
            </a:endParaRPr>
          </a:p>
        </p:txBody>
      </p:sp>
      <p:pic>
        <p:nvPicPr>
          <p:cNvPr id="471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47110"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04C2E06-9032-4A14-9203-D73987CDA562}" type="slidenum">
              <a:rPr lang="en-US" altLang="ru-RU" smtClean="0">
                <a:solidFill>
                  <a:srgbClr val="D38E27"/>
                </a:solidFill>
                <a:latin typeface="Franklin Gothic Book" charset="0"/>
              </a:rPr>
              <a:pPr/>
              <a:t>4</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a:xfrm>
            <a:off x="207818" y="6356350"/>
            <a:ext cx="3373582" cy="365125"/>
          </a:xfrm>
        </p:spPr>
        <p:txBody>
          <a:bodyPr/>
          <a:lstStyle/>
          <a:p>
            <a:fld id="{7064A379-5C11-4395-9ADE-4ED79D4B79B5}" type="datetime1">
              <a:rPr lang="ru-RU" smtClean="0"/>
              <a:t>20.11.2017</a:t>
            </a:fld>
            <a:endParaRPr lang="ru-RU"/>
          </a:p>
        </p:txBody>
      </p:sp>
    </p:spTree>
    <p:extLst>
      <p:ext uri="{BB962C8B-B14F-4D97-AF65-F5344CB8AC3E}">
        <p14:creationId xmlns:p14="http://schemas.microsoft.com/office/powerpoint/2010/main" val="4150620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lstStyle/>
          <a:p>
            <a:pPr eaLnBrk="1" hangingPunct="1">
              <a:defRPr/>
            </a:pPr>
            <a:endParaRPr lang="ru-RU" cap="none" dirty="0" smtClean="0">
              <a:solidFill>
                <a:schemeClr val="bg1">
                  <a:lumMod val="50000"/>
                </a:schemeClr>
              </a:solidFill>
              <a:effectLst>
                <a:outerShdw blurRad="38100" dist="38100" dir="2700000" algn="tl">
                  <a:srgbClr val="000000">
                    <a:alpha val="43137"/>
                  </a:srgbClr>
                </a:outerShdw>
              </a:effectLst>
              <a:ea typeface="ＭＳ Ｐゴシック" charset="-128"/>
            </a:endParaRPr>
          </a:p>
        </p:txBody>
      </p:sp>
      <p:pic>
        <p:nvPicPr>
          <p:cNvPr id="706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87763" y="2220914"/>
            <a:ext cx="4762500" cy="3190875"/>
          </a:xfrm>
          <a:noFill/>
        </p:spPr>
      </p:pic>
      <p:sp>
        <p:nvSpPr>
          <p:cNvPr id="7066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7066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153C032-AD57-4C61-9D1B-2072931373C1}" type="slidenum">
              <a:rPr lang="en-US" altLang="ru-RU" smtClean="0">
                <a:solidFill>
                  <a:srgbClr val="D38E27"/>
                </a:solidFill>
                <a:latin typeface="Franklin Gothic Book" charset="0"/>
              </a:rPr>
              <a:pPr/>
              <a:t>40</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93890C56-637F-4E10-85B8-2DEDF67BECDD}" type="datetime1">
              <a:rPr lang="ru-RU" smtClean="0"/>
              <a:t>20.11.2017</a:t>
            </a:fld>
            <a:endParaRPr lang="ru-RU"/>
          </a:p>
        </p:txBody>
      </p:sp>
    </p:spTree>
    <p:extLst>
      <p:ext uri="{BB962C8B-B14F-4D97-AF65-F5344CB8AC3E}">
        <p14:creationId xmlns:p14="http://schemas.microsoft.com/office/powerpoint/2010/main" val="224025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5625" y="1"/>
            <a:ext cx="8686800" cy="1298575"/>
          </a:xfrm>
        </p:spPr>
        <p:txBody>
          <a:bodyPr>
            <a:noAutofit/>
          </a:bodyPr>
          <a:lstStyle/>
          <a:p>
            <a:pPr>
              <a:defRPr/>
            </a:pPr>
            <a:r>
              <a:rPr lang="ru-RU" altLang="ru-RU" sz="2800" b="1">
                <a:solidFill>
                  <a:srgbClr val="7F7F7F"/>
                </a:solidFill>
                <a:effectLst>
                  <a:outerShdw blurRad="38100" dist="38100" dir="2700000" algn="tl">
                    <a:srgbClr val="C0C0C0"/>
                  </a:outerShdw>
                </a:effectLst>
              </a:rPr>
              <a:t>СТОЕРОСОВЫЙ КЛАССИЦИЗМ НИКОЛАЯ ПОЛИССКОГО, ИЛИ УСАДЬБА ОБ ОДНОМ ДНЕ</a:t>
            </a:r>
          </a:p>
        </p:txBody>
      </p:sp>
      <p:pic>
        <p:nvPicPr>
          <p:cNvPr id="71683"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95500" y="1600200"/>
            <a:ext cx="3657600" cy="4724400"/>
          </a:xfrm>
          <a:noFill/>
        </p:spPr>
      </p:pic>
      <p:sp>
        <p:nvSpPr>
          <p:cNvPr id="71684" name="Содержимое 5"/>
          <p:cNvSpPr>
            <a:spLocks noGrp="1"/>
          </p:cNvSpPr>
          <p:nvPr>
            <p:ph sz="half" idx="2"/>
          </p:nvPr>
        </p:nvSpPr>
        <p:spPr>
          <a:xfrm>
            <a:off x="6276108" y="1163782"/>
            <a:ext cx="5077691" cy="5013181"/>
          </a:xfrm>
        </p:spPr>
        <p:txBody>
          <a:bodyPr>
            <a:normAutofit/>
          </a:bodyPr>
          <a:lstStyle/>
          <a:p>
            <a:r>
              <a:rPr lang="ru-RU" altLang="ru-RU" sz="2000" dirty="0"/>
              <a:t>17 июня 2006  в одном из самых «депрессивных» городов Московской области — Воскресенске — на территории усадьбы </a:t>
            </a:r>
            <a:r>
              <a:rPr lang="ru-RU" altLang="ru-RU" sz="2000" dirty="0" err="1"/>
              <a:t>Кривякино</a:t>
            </a:r>
            <a:r>
              <a:rPr lang="ru-RU" altLang="ru-RU" sz="2000" dirty="0"/>
              <a:t> была проведена акция под названием «Парк на один день». Проект победил в двух конкурсах: «Культура — Подмосковью» и «Меняющийся музей в меняющемся мире», получив грант Благотворительного фонда </a:t>
            </a:r>
            <a:r>
              <a:rPr lang="ru-RU" altLang="ru-RU" sz="2000" dirty="0" err="1"/>
              <a:t>В.Потанина</a:t>
            </a:r>
            <a:r>
              <a:rPr lang="ru-RU" altLang="ru-RU" sz="2000" dirty="0"/>
              <a:t>. Проект должен был привлечь внимание общественности к усадьбе, в которой провел детские годы писатель И. И. Лажечников, создатель знаменитой повести «Ледяной </a:t>
            </a:r>
            <a:r>
              <a:rPr lang="ru-RU" altLang="ru-RU" sz="2000" dirty="0" smtClean="0"/>
              <a:t>дом».</a:t>
            </a:r>
          </a:p>
        </p:txBody>
      </p:sp>
      <p:pic>
        <p:nvPicPr>
          <p:cNvPr id="716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71687"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8334CD-1673-416D-9B10-3B43969AA43E}" type="slidenum">
              <a:rPr lang="en-US" altLang="ru-RU" smtClean="0">
                <a:solidFill>
                  <a:srgbClr val="D38E27"/>
                </a:solidFill>
                <a:latin typeface="Franklin Gothic Book" charset="0"/>
              </a:rPr>
              <a:pPr/>
              <a:t>41</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8E0DFCD7-FBAA-4827-9D27-5CB694C73C6C}" type="datetime1">
              <a:rPr lang="ru-RU" smtClean="0"/>
              <a:t>20.11.2017</a:t>
            </a:fld>
            <a:endParaRPr lang="ru-RU"/>
          </a:p>
        </p:txBody>
      </p:sp>
    </p:spTree>
    <p:extLst>
      <p:ext uri="{BB962C8B-B14F-4D97-AF65-F5344CB8AC3E}">
        <p14:creationId xmlns:p14="http://schemas.microsoft.com/office/powerpoint/2010/main" val="3911101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142876"/>
            <a:ext cx="8686800" cy="1152525"/>
          </a:xfrm>
        </p:spPr>
        <p:txBody>
          <a:bodyPr/>
          <a:lstStyle/>
          <a:p>
            <a:pPr eaLnBrk="1" hangingPunct="1">
              <a:defRPr/>
            </a:pPr>
            <a:r>
              <a:rPr lang="ru-RU" dirty="0" smtClean="0">
                <a:solidFill>
                  <a:schemeClr val="bg1">
                    <a:lumMod val="50000"/>
                  </a:schemeClr>
                </a:solidFill>
                <a:effectLst>
                  <a:outerShdw blurRad="38100" dist="38100" dir="2700000" algn="tl">
                    <a:srgbClr val="000000">
                      <a:alpha val="43137"/>
                    </a:srgbClr>
                  </a:outerShdw>
                </a:effectLst>
                <a:ea typeface="ＭＳ Ｐゴシック" charset="-128"/>
              </a:rPr>
              <a:t> </a:t>
            </a:r>
            <a:endParaRPr lang="ru-RU" cap="none" dirty="0" smtClean="0">
              <a:solidFill>
                <a:schemeClr val="bg1">
                  <a:lumMod val="50000"/>
                </a:schemeClr>
              </a:solidFill>
              <a:effectLst>
                <a:outerShdw blurRad="38100" dist="38100" dir="2700000" algn="tl">
                  <a:srgbClr val="000000">
                    <a:alpha val="43137"/>
                  </a:srgbClr>
                </a:outerShdw>
              </a:effectLst>
              <a:ea typeface="ＭＳ Ｐゴシック" charset="-128"/>
            </a:endParaRPr>
          </a:p>
        </p:txBody>
      </p:sp>
      <p:pic>
        <p:nvPicPr>
          <p:cNvPr id="727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10050" y="1928813"/>
            <a:ext cx="4762500" cy="3484562"/>
          </a:xfrm>
          <a:noFill/>
        </p:spPr>
      </p:pic>
      <p:sp>
        <p:nvSpPr>
          <p:cNvPr id="79875" name="Rectangle 3"/>
          <p:cNvSpPr>
            <a:spLocks noChangeArrowheads="1"/>
          </p:cNvSpPr>
          <p:nvPr/>
        </p:nvSpPr>
        <p:spPr bwMode="auto">
          <a:xfrm>
            <a:off x="644237" y="411779"/>
            <a:ext cx="10418618" cy="800219"/>
          </a:xfrm>
          <a:prstGeom prst="rect">
            <a:avLst/>
          </a:prstGeom>
          <a:noFill/>
          <a:ln w="9525">
            <a:noFill/>
            <a:miter lim="800000"/>
            <a:headEnd/>
            <a:tailEnd/>
          </a:ln>
          <a:effectLst/>
        </p:spPr>
        <p:txBody>
          <a:bodyPr wrap="square"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endParaRPr lang="ru-RU" altLang="ru-RU" b="1" dirty="0"/>
          </a:p>
          <a:p>
            <a:pPr>
              <a:defRPr/>
            </a:pPr>
            <a:r>
              <a:rPr lang="en-US" altLang="ru-RU" sz="2800" b="1" dirty="0" smtClean="0">
                <a:solidFill>
                  <a:srgbClr val="7F7F7F"/>
                </a:solidFill>
                <a:effectLst>
                  <a:outerShdw blurRad="38100" dist="38100" dir="2700000" algn="tl">
                    <a:srgbClr val="C0C0C0"/>
                  </a:outerShdw>
                </a:effectLst>
                <a:latin typeface="Franklin Gothic Medium" panose="020B0603020102020204" pitchFamily="34" charset="0"/>
              </a:rPr>
              <a:t>НИКОЛАЙ</a:t>
            </a:r>
            <a:r>
              <a:rPr lang="en-US" altLang="ru-RU" sz="2800" dirty="0" smtClean="0">
                <a:solidFill>
                  <a:srgbClr val="7F7F7F"/>
                </a:solidFill>
                <a:effectLst>
                  <a:outerShdw blurRad="38100" dist="38100" dir="2700000" algn="tl">
                    <a:srgbClr val="C0C0C0"/>
                  </a:outerShdw>
                </a:effectLst>
                <a:latin typeface="Franklin Gothic Medium" panose="020B0603020102020204" pitchFamily="34" charset="0"/>
              </a:rPr>
              <a:t> </a:t>
            </a:r>
            <a:r>
              <a:rPr lang="en-US" altLang="ru-RU" sz="2800" b="1" dirty="0" smtClean="0">
                <a:solidFill>
                  <a:srgbClr val="7F7F7F"/>
                </a:solidFill>
                <a:effectLst>
                  <a:outerShdw blurRad="38100" dist="38100" dir="2700000" algn="tl">
                    <a:srgbClr val="C0C0C0"/>
                  </a:outerShdw>
                </a:effectLst>
                <a:latin typeface="Franklin Gothic Medium" panose="020B0603020102020204" pitchFamily="34" charset="0"/>
              </a:rPr>
              <a:t>ПОЛИССКИЙ</a:t>
            </a:r>
            <a:r>
              <a:rPr lang="en-US" altLang="ru-RU" sz="2800" dirty="0" smtClean="0">
                <a:solidFill>
                  <a:srgbClr val="7F7F7F"/>
                </a:solidFill>
                <a:effectLst>
                  <a:outerShdw blurRad="38100" dist="38100" dir="2700000" algn="tl">
                    <a:srgbClr val="C0C0C0"/>
                  </a:outerShdw>
                </a:effectLst>
                <a:latin typeface="Franklin Gothic Medium" panose="020B0603020102020204" pitchFamily="34" charset="0"/>
              </a:rPr>
              <a:t> И НИКОЛА-ЛЕНИВЕЦКИЕ ПРОМЫСЛЫ... </a:t>
            </a:r>
            <a:endParaRPr lang="en-US" altLang="ru-RU" sz="2800" dirty="0">
              <a:solidFill>
                <a:srgbClr val="7F7F7F"/>
              </a:solidFill>
              <a:effectLst>
                <a:outerShdw blurRad="38100" dist="38100" dir="2700000" algn="tl">
                  <a:srgbClr val="C0C0C0"/>
                </a:outerShdw>
              </a:effectLst>
              <a:latin typeface="Franklin Gothic Medium" panose="020B0603020102020204" pitchFamily="34" charset="0"/>
            </a:endParaRPr>
          </a:p>
        </p:txBody>
      </p:sp>
      <p:sp>
        <p:nvSpPr>
          <p:cNvPr id="72710"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72711"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3FE026-DB7E-47AF-B690-CE8F7FB9EEC2}" type="slidenum">
              <a:rPr lang="en-US" altLang="ru-RU" smtClean="0">
                <a:solidFill>
                  <a:srgbClr val="D38E27"/>
                </a:solidFill>
                <a:latin typeface="Franklin Gothic Book" charset="0"/>
              </a:rPr>
              <a:pPr/>
              <a:t>42</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77CE2549-2CE6-4DBD-AC0E-3E443FC1B3F2}" type="datetime1">
              <a:rPr lang="ru-RU" smtClean="0"/>
              <a:t>20.11.2017</a:t>
            </a:fld>
            <a:endParaRPr lang="ru-RU"/>
          </a:p>
        </p:txBody>
      </p:sp>
    </p:spTree>
    <p:extLst>
      <p:ext uri="{BB962C8B-B14F-4D97-AF65-F5344CB8AC3E}">
        <p14:creationId xmlns:p14="http://schemas.microsoft.com/office/powerpoint/2010/main" val="821530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260764" y="28576"/>
            <a:ext cx="10515600" cy="1325563"/>
          </a:xfrm>
        </p:spPr>
        <p:txBody>
          <a:bodyPr>
            <a:noAutofit/>
          </a:bodyPr>
          <a:lstStyle/>
          <a:p>
            <a:pPr algn="ctr" eaLnBrk="1" hangingPunct="1">
              <a:defRPr/>
            </a:pPr>
            <a:r>
              <a:rPr lang="ru-RU" altLang="ru-RU" sz="2000" b="1" dirty="0">
                <a:solidFill>
                  <a:srgbClr val="7F7F7F"/>
                </a:solidFill>
                <a:effectLst>
                  <a:outerShdw blurRad="38100" dist="38100" dir="2700000" algn="tl">
                    <a:srgbClr val="C0C0C0"/>
                  </a:outerShdw>
                </a:effectLst>
                <a:latin typeface="Book Antiqua" panose="02040602050305030304" pitchFamily="18" charset="0"/>
              </a:rPr>
              <a:t>«БОЛЬШОЙ АДРОННЫЙ КОЛЛАЙДЕР ».</a:t>
            </a:r>
            <a:br>
              <a:rPr lang="ru-RU" altLang="ru-RU" sz="2000" b="1" dirty="0">
                <a:solidFill>
                  <a:srgbClr val="7F7F7F"/>
                </a:solidFill>
                <a:effectLst>
                  <a:outerShdw blurRad="38100" dist="38100" dir="2700000" algn="tl">
                    <a:srgbClr val="C0C0C0"/>
                  </a:outerShdw>
                </a:effectLst>
                <a:latin typeface="Book Antiqua" panose="02040602050305030304" pitchFamily="18" charset="0"/>
              </a:rPr>
            </a:br>
            <a:r>
              <a:rPr lang="ru-RU" altLang="ru-RU" sz="2000" b="1" dirty="0">
                <a:solidFill>
                  <a:srgbClr val="7F7F7F"/>
                </a:solidFill>
                <a:effectLst>
                  <a:outerShdw blurRad="38100" dist="38100" dir="2700000" algn="tl">
                    <a:srgbClr val="C0C0C0"/>
                  </a:outerShdw>
                </a:effectLst>
                <a:latin typeface="Book Antiqua" panose="02040602050305030304" pitchFamily="18" charset="0"/>
              </a:rPr>
              <a:t>В ВЫСТАВОЧНОМ ЗАЛЕ МУЗЕЯ СОВРЕМЕННОГО ИСКУССТВА В ЛЮКСЕМБУРГЕ. </a:t>
            </a:r>
          </a:p>
        </p:txBody>
      </p:sp>
      <p:pic>
        <p:nvPicPr>
          <p:cNvPr id="737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09876" y="1643064"/>
            <a:ext cx="6429375" cy="4135437"/>
          </a:xfrm>
          <a:noFill/>
        </p:spPr>
      </p:pic>
      <p:sp>
        <p:nvSpPr>
          <p:cNvPr id="73733"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7373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51F4235-0CE4-4A79-A387-AC3285C44518}" type="slidenum">
              <a:rPr lang="en-US" altLang="ru-RU" smtClean="0">
                <a:solidFill>
                  <a:srgbClr val="D38E27"/>
                </a:solidFill>
                <a:latin typeface="Franklin Gothic Book" charset="0"/>
              </a:rPr>
              <a:pPr/>
              <a:t>43</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4389B5D4-F48C-49CE-B224-55B6713AB9BB}" type="datetime1">
              <a:rPr lang="ru-RU" smtClean="0"/>
              <a:t>20.11.2017</a:t>
            </a:fld>
            <a:endParaRPr lang="ru-RU"/>
          </a:p>
        </p:txBody>
      </p:sp>
    </p:spTree>
    <p:extLst>
      <p:ext uri="{BB962C8B-B14F-4D97-AF65-F5344CB8AC3E}">
        <p14:creationId xmlns:p14="http://schemas.microsoft.com/office/powerpoint/2010/main" val="2444425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55625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90801"/>
            <a:ext cx="41148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Content Placeholder 2"/>
          <p:cNvSpPr>
            <a:spLocks noGrp="1"/>
          </p:cNvSpPr>
          <p:nvPr>
            <p:ph idx="1"/>
          </p:nvPr>
        </p:nvSpPr>
        <p:spPr>
          <a:xfrm>
            <a:off x="1828800" y="1143001"/>
            <a:ext cx="4338638" cy="2428875"/>
          </a:xfrm>
        </p:spPr>
        <p:txBody>
          <a:bodyPr/>
          <a:lstStyle/>
          <a:p>
            <a:pPr eaLnBrk="1" hangingPunct="1">
              <a:lnSpc>
                <a:spcPct val="90000"/>
              </a:lnSpc>
            </a:pPr>
            <a:r>
              <a:rPr lang="ru-RU" altLang="ru-RU" sz="2400">
                <a:solidFill>
                  <a:srgbClr val="7F7F7F"/>
                </a:solidFill>
              </a:rPr>
              <a:t>Для молодежи  пространства творческих кластеров являются </a:t>
            </a:r>
            <a:r>
              <a:rPr lang="ru-RU" altLang="ru-RU" sz="2400" i="1">
                <a:solidFill>
                  <a:srgbClr val="7F7F7F"/>
                </a:solidFill>
              </a:rPr>
              <a:t>креаинкубаторами</a:t>
            </a:r>
            <a:r>
              <a:rPr lang="ru-RU" altLang="ru-RU" sz="2400">
                <a:solidFill>
                  <a:srgbClr val="7F7F7F"/>
                </a:solidFill>
              </a:rPr>
              <a:t>, они  </a:t>
            </a:r>
            <a:r>
              <a:rPr lang="ru-RU" altLang="ru-RU" sz="2400" i="1">
                <a:solidFill>
                  <a:srgbClr val="7F7F7F"/>
                </a:solidFill>
              </a:rPr>
              <a:t>активизирует культурную жизнь города.</a:t>
            </a:r>
            <a:endParaRPr lang="ru-RU" altLang="ru-RU" sz="2400">
              <a:solidFill>
                <a:srgbClr val="7F7F7F"/>
              </a:solidFill>
            </a:endParaRPr>
          </a:p>
          <a:p>
            <a:pPr eaLnBrk="1" hangingPunct="1">
              <a:lnSpc>
                <a:spcPct val="90000"/>
              </a:lnSpc>
            </a:pPr>
            <a:endParaRPr lang="en-US" altLang="ru-RU" sz="2700">
              <a:solidFill>
                <a:srgbClr val="7F7F7F"/>
              </a:solidFill>
            </a:endParaRPr>
          </a:p>
        </p:txBody>
      </p:sp>
      <p:sp>
        <p:nvSpPr>
          <p:cNvPr id="74757"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74758"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36AF587-D66A-4D46-AA32-1673ACD4285F}" type="slidenum">
              <a:rPr lang="en-US" altLang="ru-RU" smtClean="0">
                <a:solidFill>
                  <a:srgbClr val="D38E27"/>
                </a:solidFill>
                <a:latin typeface="Franklin Gothic Book" charset="0"/>
              </a:rPr>
              <a:pPr/>
              <a:t>44</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1389D424-0CEA-4318-AB47-9CE5AAE97B43}" type="datetime1">
              <a:rPr lang="ru-RU" smtClean="0"/>
              <a:t>20.11.2017</a:t>
            </a:fld>
            <a:endParaRPr lang="ru-RU"/>
          </a:p>
        </p:txBody>
      </p:sp>
    </p:spTree>
    <p:extLst>
      <p:ext uri="{BB962C8B-B14F-4D97-AF65-F5344CB8AC3E}">
        <p14:creationId xmlns:p14="http://schemas.microsoft.com/office/powerpoint/2010/main" val="27053695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p:txBody>
          <a:bodyPr/>
          <a:lstStyle/>
          <a:p>
            <a:pPr eaLnBrk="1" hangingPunct="1">
              <a:defRPr/>
            </a:pPr>
            <a:r>
              <a:rPr lang="ru-RU" altLang="ru-RU" cap="none" smtClean="0">
                <a:solidFill>
                  <a:srgbClr val="7F7F7F"/>
                </a:solidFill>
                <a:effectLst>
                  <a:outerShdw blurRad="38100" dist="38100" dir="2700000" algn="tl">
                    <a:srgbClr val="C0C0C0"/>
                  </a:outerShdw>
                </a:effectLst>
              </a:rPr>
              <a:t>ТВОРЧЕСКИЙ КЛАСТЕР</a:t>
            </a:r>
            <a:endParaRPr lang="ru-RU" altLang="ru-RU" cap="none" smtClean="0">
              <a:effectLst/>
            </a:endParaRPr>
          </a:p>
        </p:txBody>
      </p:sp>
      <p:sp>
        <p:nvSpPr>
          <p:cNvPr id="75779" name="Content Placeholder 2"/>
          <p:cNvSpPr>
            <a:spLocks noGrp="1"/>
          </p:cNvSpPr>
          <p:nvPr>
            <p:ph idx="1"/>
          </p:nvPr>
        </p:nvSpPr>
        <p:spPr/>
        <p:txBody>
          <a:bodyPr/>
          <a:lstStyle/>
          <a:p>
            <a:pPr eaLnBrk="1" hangingPunct="1"/>
            <a:r>
              <a:rPr lang="ru-RU" altLang="ru-RU" dirty="0" smtClean="0">
                <a:solidFill>
                  <a:srgbClr val="7F7F7F"/>
                </a:solidFill>
              </a:rPr>
              <a:t>Целевая аудитория кластеров:</a:t>
            </a:r>
          </a:p>
          <a:p>
            <a:pPr lvl="1" eaLnBrk="1" hangingPunct="1"/>
            <a:r>
              <a:rPr lang="ru-RU" altLang="ru-RU" dirty="0" smtClean="0">
                <a:solidFill>
                  <a:srgbClr val="7F7F7F"/>
                </a:solidFill>
              </a:rPr>
              <a:t>активные, заинтересованные, любопытные и современно мыслящие молодые люди, им интересно многое: современное искусство, фотография, музыка, театр, дизайн. </a:t>
            </a:r>
            <a:endParaRPr lang="ru-RU" altLang="ru-RU" dirty="0">
              <a:solidFill>
                <a:srgbClr val="7F7F7F"/>
              </a:solidFill>
            </a:endParaRPr>
          </a:p>
          <a:p>
            <a:pPr lvl="1" eaLnBrk="1" hangingPunct="1"/>
            <a:r>
              <a:rPr lang="ru-RU" altLang="ru-RU" dirty="0" smtClean="0">
                <a:solidFill>
                  <a:srgbClr val="7F7F7F"/>
                </a:solidFill>
              </a:rPr>
              <a:t>Сегодня молодая интеллектуальная аудитория открыта расширению эстетического, принимает активное участие в этом процессе.</a:t>
            </a:r>
            <a:endParaRPr lang="en-US" altLang="ru-RU" dirty="0" smtClean="0">
              <a:solidFill>
                <a:srgbClr val="7F7F7F"/>
              </a:solidFill>
            </a:endParaRPr>
          </a:p>
        </p:txBody>
      </p:sp>
      <p:pic>
        <p:nvPicPr>
          <p:cNvPr id="757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7578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F1C77F-4476-47B5-9D35-B78AE23DDAE5}" type="slidenum">
              <a:rPr lang="en-US" altLang="ru-RU" smtClean="0">
                <a:solidFill>
                  <a:srgbClr val="D38E27"/>
                </a:solidFill>
                <a:latin typeface="Franklin Gothic Book" charset="0"/>
              </a:rPr>
              <a:pPr/>
              <a:t>45</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7639C3E2-711D-4571-A63C-DCAA114CCC6C}" type="datetime1">
              <a:rPr lang="ru-RU" smtClean="0"/>
              <a:t>20.11.2017</a:t>
            </a:fld>
            <a:endParaRPr lang="ru-RU"/>
          </a:p>
        </p:txBody>
      </p:sp>
    </p:spTree>
    <p:extLst>
      <p:ext uri="{BB962C8B-B14F-4D97-AF65-F5344CB8AC3E}">
        <p14:creationId xmlns:p14="http://schemas.microsoft.com/office/powerpoint/2010/main" val="32647453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t> </a:t>
            </a:r>
            <a:endParaRPr lang="ru-RU" dirty="0"/>
          </a:p>
        </p:txBody>
      </p:sp>
      <p:sp>
        <p:nvSpPr>
          <p:cNvPr id="3" name="Содержимое 2"/>
          <p:cNvSpPr>
            <a:spLocks noGrp="1"/>
          </p:cNvSpPr>
          <p:nvPr>
            <p:ph idx="1"/>
          </p:nvPr>
        </p:nvSpPr>
        <p:spPr/>
        <p:txBody>
          <a:bodyPr/>
          <a:lstStyle/>
          <a:p>
            <a:pPr>
              <a:buFont typeface="Wingdings" panose="05000000000000000000" pitchFamily="2" charset="2"/>
              <a:buNone/>
              <a:defRPr/>
            </a:pPr>
            <a:r>
              <a:rPr lang="ru-RU" sz="2400" b="1" dirty="0"/>
              <a:t>       Результат деятельности креативного класса  -    	возникновения креативной экономики.</a:t>
            </a:r>
          </a:p>
          <a:p>
            <a:pPr>
              <a:defRPr/>
            </a:pPr>
            <a:endParaRPr lang="ru-RU" dirty="0"/>
          </a:p>
        </p:txBody>
      </p:sp>
      <p:sp>
        <p:nvSpPr>
          <p:cNvPr id="210951" name="Дата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C73315C6-692F-481F-8A60-8ED49CEDB9C0}" type="datetime1">
              <a:rPr lang="ru-RU" altLang="ru-RU" sz="1200">
                <a:latin typeface="Arial" panose="020B0604020202020204" pitchFamily="34" charset="0"/>
              </a:rPr>
              <a:pPr>
                <a:spcBef>
                  <a:spcPct val="0"/>
                </a:spcBef>
                <a:buClrTx/>
                <a:buSzTx/>
                <a:buFontTx/>
                <a:buNone/>
              </a:pPr>
              <a:t>20.11.2017</a:t>
            </a:fld>
            <a:endParaRPr lang="sr-Cyrl-CS" altLang="ru-RU" sz="1200">
              <a:latin typeface="Arial" panose="020B0604020202020204" pitchFamily="34" charset="0"/>
            </a:endParaRPr>
          </a:p>
        </p:txBody>
      </p:sp>
      <p:sp>
        <p:nvSpPr>
          <p:cNvPr id="210950"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spcBef>
                <a:spcPct val="0"/>
              </a:spcBef>
              <a:buClrTx/>
              <a:buSzTx/>
              <a:buFontTx/>
              <a:buNone/>
            </a:pPr>
            <a:fld id="{3AE81D5B-48CF-4F25-AA2A-B98177FE2F04}" type="slidenum">
              <a:rPr lang="sr-Cyrl-CS" altLang="ru-RU" sz="1200">
                <a:latin typeface="Arial" panose="020B0604020202020204" pitchFamily="34" charset="0"/>
              </a:rPr>
              <a:pPr>
                <a:spcBef>
                  <a:spcPct val="0"/>
                </a:spcBef>
                <a:buClrTx/>
                <a:buSzTx/>
                <a:buFontTx/>
                <a:buNone/>
              </a:pPr>
              <a:t>46</a:t>
            </a:fld>
            <a:endParaRPr lang="sr-Cyrl-CS" altLang="ru-RU" sz="1200">
              <a:latin typeface="Arial" panose="020B0604020202020204" pitchFamily="34" charset="0"/>
            </a:endParaRPr>
          </a:p>
        </p:txBody>
      </p:sp>
      <p:pic>
        <p:nvPicPr>
          <p:cNvPr id="210948" name="Picture 1" descr="C:\Documents and Settings\fpk\Рабочий стол\8044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1" y="2667000"/>
            <a:ext cx="2500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9" name="Picture 2" descr="C:\Documents and Settings\fpk\Рабочий стол\john_howkins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667000"/>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2" name="TextBox 3"/>
          <p:cNvSpPr txBox="1">
            <a:spLocks noChangeArrowheads="1"/>
          </p:cNvSpPr>
          <p:nvPr/>
        </p:nvSpPr>
        <p:spPr bwMode="auto">
          <a:xfrm>
            <a:off x="6743700" y="6245225"/>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panose="05000000000000000000" pitchFamily="2" charset="2"/>
              <a:buChar char="o"/>
              <a:defRPr sz="2800">
                <a:solidFill>
                  <a:schemeClr val="tx2"/>
                </a:solidFill>
                <a:latin typeface="Comic Sans MS" panose="030F0702030302020204" pitchFamily="66" charset="0"/>
              </a:defRPr>
            </a:lvl1pPr>
            <a:lvl2pPr marL="742950" indent="-285750">
              <a:spcBef>
                <a:spcPct val="20000"/>
              </a:spcBef>
              <a:buClr>
                <a:schemeClr val="accent1"/>
              </a:buClr>
              <a:buSzPct val="70000"/>
              <a:buFont typeface="Wingdings" panose="05000000000000000000" pitchFamily="2" charset="2"/>
              <a:buChar char="n"/>
              <a:defRPr sz="2500">
                <a:solidFill>
                  <a:schemeClr val="tx2"/>
                </a:solidFill>
                <a:latin typeface="Comic Sans MS" panose="030F0702030302020204" pitchFamily="66" charset="0"/>
              </a:defRPr>
            </a:lvl2pPr>
            <a:lvl3pPr marL="1143000" indent="-228600">
              <a:spcBef>
                <a:spcPct val="20000"/>
              </a:spcBef>
              <a:buClr>
                <a:schemeClr val="accent1"/>
              </a:buClr>
              <a:buSzPct val="70000"/>
              <a:buFont typeface="Wingdings" panose="05000000000000000000" pitchFamily="2" charset="2"/>
              <a:buChar char="p"/>
              <a:defRPr sz="2200">
                <a:solidFill>
                  <a:schemeClr val="tx2"/>
                </a:solidFill>
                <a:latin typeface="Comic Sans MS" panose="030F0702030302020204" pitchFamily="66" charset="0"/>
              </a:defRPr>
            </a:lvl3pPr>
            <a:lvl4pPr marL="1600200" indent="-228600">
              <a:spcBef>
                <a:spcPct val="20000"/>
              </a:spcBef>
              <a:buClr>
                <a:schemeClr val="accent1"/>
              </a:buClr>
              <a:buSzPct val="70000"/>
              <a:buFont typeface="Wingdings" panose="05000000000000000000" pitchFamily="2" charset="2"/>
              <a:buChar char="n"/>
              <a:defRPr sz="2000">
                <a:solidFill>
                  <a:schemeClr val="tx2"/>
                </a:solidFill>
                <a:latin typeface="Comic Sans MS" panose="030F0702030302020204" pitchFamily="66" charset="0"/>
              </a:defRPr>
            </a:lvl4pPr>
            <a:lvl5pPr marL="2057400" indent="-228600">
              <a:spcBef>
                <a:spcPct val="20000"/>
              </a:spcBef>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o"/>
              <a:defRPr sz="2000">
                <a:solidFill>
                  <a:schemeClr val="tx2"/>
                </a:solidFill>
                <a:latin typeface="Comic Sans MS" panose="030F0702030302020204" pitchFamily="66" charset="0"/>
              </a:defRPr>
            </a:lvl9pPr>
          </a:lstStyle>
          <a:p>
            <a:pPr algn="ctr">
              <a:spcBef>
                <a:spcPct val="0"/>
              </a:spcBef>
              <a:buClrTx/>
              <a:buSzTx/>
              <a:buFontTx/>
              <a:buNone/>
            </a:pPr>
            <a:r>
              <a:rPr lang="ru-RU" altLang="ru-RU" sz="1800">
                <a:solidFill>
                  <a:schemeClr val="tx1"/>
                </a:solidFill>
                <a:latin typeface="Arial" panose="020B0604020202020204" pitchFamily="34" charset="0"/>
              </a:rPr>
              <a:t>Джон  Хокинс</a:t>
            </a:r>
          </a:p>
        </p:txBody>
      </p:sp>
    </p:spTree>
    <p:extLst>
      <p:ext uri="{BB962C8B-B14F-4D97-AF65-F5344CB8AC3E}">
        <p14:creationId xmlns:p14="http://schemas.microsoft.com/office/powerpoint/2010/main" val="856750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lstStyle/>
          <a:p>
            <a:pPr algn="ctr" eaLnBrk="1" hangingPunct="1">
              <a:defRPr/>
            </a:pPr>
            <a:r>
              <a:rPr lang="ru-RU" altLang="ru-RU" b="1" cap="none" dirty="0" smtClean="0">
                <a:solidFill>
                  <a:srgbClr val="595959"/>
                </a:solidFill>
                <a:effectLst>
                  <a:outerShdw blurRad="38100" dist="38100" dir="2700000" algn="tl">
                    <a:srgbClr val="C0C0C0"/>
                  </a:outerShdw>
                </a:effectLst>
              </a:rPr>
              <a:t>КРЕАТИВНАЯ ЭКОНОМИКА</a:t>
            </a:r>
            <a:endParaRPr lang="ru-RU" altLang="ru-RU" b="1" cap="none" dirty="0" smtClean="0">
              <a:effectLst/>
            </a:endParaRPr>
          </a:p>
        </p:txBody>
      </p:sp>
      <p:sp>
        <p:nvSpPr>
          <p:cNvPr id="24579" name="Content Placeholder 2"/>
          <p:cNvSpPr>
            <a:spLocks noGrp="1"/>
          </p:cNvSpPr>
          <p:nvPr>
            <p:ph sz="half" idx="1"/>
          </p:nvPr>
        </p:nvSpPr>
        <p:spPr>
          <a:xfrm>
            <a:off x="261257" y="1313970"/>
            <a:ext cx="5495365" cy="3820006"/>
          </a:xfrm>
        </p:spPr>
        <p:txBody>
          <a:bodyPr/>
          <a:lstStyle/>
          <a:p>
            <a:pPr marL="2286000" lvl="5" indent="0">
              <a:buNone/>
            </a:pPr>
            <a:endParaRPr lang="ru-RU" altLang="ru-RU" dirty="0">
              <a:solidFill>
                <a:srgbClr val="595959"/>
              </a:solidFill>
            </a:endParaRPr>
          </a:p>
        </p:txBody>
      </p:sp>
      <p:sp>
        <p:nvSpPr>
          <p:cNvPr id="2458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2458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05685F-C2C6-41CA-9458-19C6F36FD698}" type="slidenum">
              <a:rPr lang="en-US" altLang="ru-RU" smtClean="0">
                <a:solidFill>
                  <a:srgbClr val="D38E27"/>
                </a:solidFill>
                <a:latin typeface="Franklin Gothic Book" charset="0"/>
              </a:rPr>
              <a:pPr/>
              <a:t>47</a:t>
            </a:fld>
            <a:endParaRPr lang="en-US" altLang="ru-RU" smtClean="0">
              <a:solidFill>
                <a:srgbClr val="D38E27"/>
              </a:solidFill>
              <a:latin typeface="Franklin Gothic Book" charset="0"/>
            </a:endParaRPr>
          </a:p>
        </p:txBody>
      </p:sp>
      <p:pic>
        <p:nvPicPr>
          <p:cNvPr id="245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47856"/>
            <a:ext cx="9144000" cy="153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44281" y="1718663"/>
            <a:ext cx="3165821" cy="3242812"/>
          </a:xfrm>
          <a:noFill/>
        </p:spPr>
      </p:pic>
      <p:sp>
        <p:nvSpPr>
          <p:cNvPr id="3" name="Прямоугольник 2"/>
          <p:cNvSpPr/>
          <p:nvPr/>
        </p:nvSpPr>
        <p:spPr>
          <a:xfrm>
            <a:off x="6702265" y="1690688"/>
            <a:ext cx="3816670" cy="3785652"/>
          </a:xfrm>
          <a:prstGeom prst="rect">
            <a:avLst/>
          </a:prstGeom>
        </p:spPr>
        <p:txBody>
          <a:bodyPr wrap="square">
            <a:spAutoFit/>
          </a:bodyPr>
          <a:lstStyle/>
          <a:p>
            <a:pPr marL="268288" lvl="5"/>
            <a:r>
              <a:rPr lang="ru-RU" altLang="ru-RU" sz="2400" dirty="0" smtClean="0"/>
              <a:t>Проф. Джон Хокинс: «Традиционная экономика устарела, на смену ей должна прийти креативная. Чем быстрее мир перестроится, тем безопаснее выйдем из кризиса. Капитал в головах, а не на банковских счетах». </a:t>
            </a:r>
            <a:endParaRPr lang="ru-RU" altLang="ru-RU" sz="2400" dirty="0">
              <a:solidFill>
                <a:srgbClr val="595959"/>
              </a:solidFill>
            </a:endParaRPr>
          </a:p>
        </p:txBody>
      </p:sp>
      <p:sp>
        <p:nvSpPr>
          <p:cNvPr id="5" name="TextBox 4"/>
          <p:cNvSpPr txBox="1"/>
          <p:nvPr/>
        </p:nvSpPr>
        <p:spPr>
          <a:xfrm>
            <a:off x="1784326" y="5375831"/>
            <a:ext cx="1334404" cy="369332"/>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Дж. Хокинс</a:t>
            </a:r>
            <a:endParaRPr lang="ru-RU" b="1" dirty="0">
              <a:effectLst>
                <a:outerShdw blurRad="38100" dist="38100" dir="2700000" algn="tl">
                  <a:srgbClr val="000000">
                    <a:alpha val="43137"/>
                  </a:srgbClr>
                </a:outerShdw>
              </a:effectLst>
            </a:endParaRPr>
          </a:p>
        </p:txBody>
      </p:sp>
      <p:sp>
        <p:nvSpPr>
          <p:cNvPr id="2" name="Дата 1"/>
          <p:cNvSpPr>
            <a:spLocks noGrp="1"/>
          </p:cNvSpPr>
          <p:nvPr>
            <p:ph type="dt" sz="half" idx="10"/>
          </p:nvPr>
        </p:nvSpPr>
        <p:spPr>
          <a:xfrm>
            <a:off x="159327" y="6356350"/>
            <a:ext cx="3422073" cy="365125"/>
          </a:xfrm>
        </p:spPr>
        <p:txBody>
          <a:bodyPr/>
          <a:lstStyle/>
          <a:p>
            <a:fld id="{CE23093A-C72C-4D2E-935B-23A2DF7B86CF}" type="datetime1">
              <a:rPr lang="ru-RU" smtClean="0"/>
              <a:t>20.11.2017</a:t>
            </a:fld>
            <a:endParaRPr lang="ru-RU" dirty="0"/>
          </a:p>
        </p:txBody>
      </p:sp>
    </p:spTree>
    <p:extLst>
      <p:ext uri="{BB962C8B-B14F-4D97-AF65-F5344CB8AC3E}">
        <p14:creationId xmlns:p14="http://schemas.microsoft.com/office/powerpoint/2010/main" val="312554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normAutofit/>
          </a:bodyPr>
          <a:lstStyle/>
          <a:p>
            <a:pPr algn="ctr">
              <a:defRPr/>
            </a:pPr>
            <a:r>
              <a:rPr lang="ru-RU" sz="28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a:t>
            </a:r>
            <a:endParaRPr lang="ru-RU" altLang="ru-RU" sz="2800" b="1" cap="none" dirty="0" smtClean="0">
              <a:effectLst/>
            </a:endParaRPr>
          </a:p>
        </p:txBody>
      </p:sp>
      <p:sp>
        <p:nvSpPr>
          <p:cNvPr id="6" name="Объект 5"/>
          <p:cNvSpPr>
            <a:spLocks noGrp="1"/>
          </p:cNvSpPr>
          <p:nvPr>
            <p:ph idx="1"/>
          </p:nvPr>
        </p:nvSpPr>
        <p:spPr/>
        <p:txBody>
          <a:bodyPr/>
          <a:lstStyle/>
          <a:p>
            <a:r>
              <a:rPr lang="ru-RU" dirty="0">
                <a:solidFill>
                  <a:schemeClr val="tx1">
                    <a:lumMod val="50000"/>
                    <a:lumOff val="50000"/>
                  </a:schemeClr>
                </a:solidFill>
              </a:rPr>
              <a:t>Расширение эстетического в отношении креативных индустрий имеет два основных вектора. </a:t>
            </a:r>
            <a:endParaRPr lang="ru-RU" dirty="0" smtClean="0">
              <a:solidFill>
                <a:schemeClr val="tx1">
                  <a:lumMod val="50000"/>
                  <a:lumOff val="50000"/>
                </a:schemeClr>
              </a:solidFill>
            </a:endParaRPr>
          </a:p>
          <a:p>
            <a:pPr lvl="1"/>
            <a:r>
              <a:rPr lang="ru-RU" dirty="0" smtClean="0">
                <a:solidFill>
                  <a:schemeClr val="tx1">
                    <a:lumMod val="50000"/>
                    <a:lumOff val="50000"/>
                  </a:schemeClr>
                </a:solidFill>
              </a:rPr>
              <a:t>Один </a:t>
            </a:r>
            <a:r>
              <a:rPr lang="ru-RU" dirty="0">
                <a:solidFill>
                  <a:schemeClr val="tx1">
                    <a:lumMod val="50000"/>
                    <a:lumOff val="50000"/>
                  </a:schemeClr>
                </a:solidFill>
              </a:rPr>
              <a:t>вектор связан с </a:t>
            </a:r>
            <a:r>
              <a:rPr lang="ru-RU" dirty="0" err="1">
                <a:solidFill>
                  <a:schemeClr val="tx1">
                    <a:lumMod val="50000"/>
                    <a:lumOff val="50000"/>
                  </a:schemeClr>
                </a:solidFill>
              </a:rPr>
              <a:t>эстетизацией</a:t>
            </a:r>
            <a:r>
              <a:rPr lang="ru-RU" dirty="0">
                <a:solidFill>
                  <a:schemeClr val="tx1">
                    <a:lumMod val="50000"/>
                    <a:lumOff val="50000"/>
                  </a:schemeClr>
                </a:solidFill>
              </a:rPr>
              <a:t> промышленного урбанистического пространства, в рамках которого реализуются конкретные творческие индустрии. </a:t>
            </a:r>
            <a:endParaRPr lang="ru-RU" dirty="0" smtClean="0">
              <a:solidFill>
                <a:schemeClr val="tx1">
                  <a:lumMod val="50000"/>
                  <a:lumOff val="50000"/>
                </a:schemeClr>
              </a:solidFill>
            </a:endParaRPr>
          </a:p>
          <a:p>
            <a:pPr lvl="1"/>
            <a:r>
              <a:rPr lang="ru-RU" dirty="0">
                <a:solidFill>
                  <a:schemeClr val="tx1">
                    <a:lumMod val="50000"/>
                    <a:lumOff val="50000"/>
                  </a:schemeClr>
                </a:solidFill>
              </a:rPr>
              <a:t>Второй вектор развития эстетического связан с созданием собственно креативного продукта или услуги.	</a:t>
            </a:r>
          </a:p>
          <a:p>
            <a:endParaRPr lang="ru-RU" dirty="0">
              <a:solidFill>
                <a:schemeClr val="tx1">
                  <a:lumMod val="50000"/>
                  <a:lumOff val="50000"/>
                </a:schemeClr>
              </a:solidFill>
            </a:endParaRPr>
          </a:p>
        </p:txBody>
      </p:sp>
      <p:sp>
        <p:nvSpPr>
          <p:cNvPr id="2" name="Дата 1"/>
          <p:cNvSpPr>
            <a:spLocks noGrp="1"/>
          </p:cNvSpPr>
          <p:nvPr>
            <p:ph type="dt" sz="half" idx="10"/>
          </p:nvPr>
        </p:nvSpPr>
        <p:spPr/>
        <p:txBody>
          <a:bodyPr/>
          <a:lstStyle/>
          <a:p>
            <a:fld id="{CE23093A-C72C-4D2E-935B-23A2DF7B86CF}" type="datetime1">
              <a:rPr lang="ru-RU" smtClean="0"/>
              <a:t>20.11.2017</a:t>
            </a:fld>
            <a:endParaRPr lang="ru-RU" dirty="0"/>
          </a:p>
        </p:txBody>
      </p:sp>
      <p:sp>
        <p:nvSpPr>
          <p:cNvPr id="2458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2458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05685F-C2C6-41CA-9458-19C6F36FD698}" type="slidenum">
              <a:rPr lang="en-US" altLang="ru-RU" smtClean="0">
                <a:solidFill>
                  <a:srgbClr val="D38E27"/>
                </a:solidFill>
                <a:latin typeface="Franklin Gothic Book" charset="0"/>
              </a:rPr>
              <a:pPr/>
              <a:t>48</a:t>
            </a:fld>
            <a:endParaRPr lang="en-US" altLang="ru-RU" smtClean="0">
              <a:solidFill>
                <a:srgbClr val="D38E27"/>
              </a:solidFill>
              <a:latin typeface="Franklin Gothic Book" charset="0"/>
            </a:endParaRPr>
          </a:p>
        </p:txBody>
      </p:sp>
      <p:pic>
        <p:nvPicPr>
          <p:cNvPr id="245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1763" y="4979699"/>
            <a:ext cx="9144000" cy="153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5258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normAutofit/>
          </a:bodyPr>
          <a:lstStyle/>
          <a:p>
            <a:pPr algn="ctr">
              <a:defRPr/>
            </a:pPr>
            <a:r>
              <a:rPr lang="ru-RU" sz="28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a:t>
            </a:r>
            <a:endParaRPr lang="ru-RU" altLang="ru-RU" sz="2800" b="1" cap="none" dirty="0" smtClean="0">
              <a:effectLst/>
            </a:endParaRPr>
          </a:p>
        </p:txBody>
      </p:sp>
      <p:sp>
        <p:nvSpPr>
          <p:cNvPr id="6" name="Объект 5"/>
          <p:cNvSpPr>
            <a:spLocks noGrp="1"/>
          </p:cNvSpPr>
          <p:nvPr>
            <p:ph idx="1"/>
          </p:nvPr>
        </p:nvSpPr>
        <p:spPr/>
        <p:txBody>
          <a:bodyPr/>
          <a:lstStyle/>
          <a:p>
            <a:r>
              <a:rPr lang="ru-RU" dirty="0" smtClean="0">
                <a:solidFill>
                  <a:schemeClr val="tx1">
                    <a:lumMod val="50000"/>
                    <a:lumOff val="50000"/>
                  </a:schemeClr>
                </a:solidFill>
              </a:rPr>
              <a:t> </a:t>
            </a:r>
            <a:r>
              <a:rPr lang="ru-RU" dirty="0">
                <a:solidFill>
                  <a:schemeClr val="tx1">
                    <a:lumMod val="50000"/>
                    <a:lumOff val="50000"/>
                  </a:schemeClr>
                </a:solidFill>
              </a:rPr>
              <a:t>Креативные индустрии – это   важный ресурс расширения эстетического в современном </a:t>
            </a:r>
            <a:r>
              <a:rPr lang="ru-RU" dirty="0" smtClean="0">
                <a:solidFill>
                  <a:schemeClr val="tx1">
                    <a:lumMod val="50000"/>
                    <a:lumOff val="50000"/>
                  </a:schemeClr>
                </a:solidFill>
              </a:rPr>
              <a:t>обществе, потенциал их трудно исчерпаем.</a:t>
            </a:r>
            <a:endParaRPr lang="ru-RU" dirty="0">
              <a:solidFill>
                <a:schemeClr val="tx1">
                  <a:lumMod val="50000"/>
                  <a:lumOff val="50000"/>
                </a:schemeClr>
              </a:solidFill>
            </a:endParaRPr>
          </a:p>
          <a:p>
            <a:endParaRPr lang="ru-RU" dirty="0">
              <a:solidFill>
                <a:schemeClr val="tx1">
                  <a:lumMod val="50000"/>
                  <a:lumOff val="50000"/>
                </a:schemeClr>
              </a:solidFill>
            </a:endParaRPr>
          </a:p>
          <a:p>
            <a:endParaRPr lang="ru-RU" dirty="0">
              <a:solidFill>
                <a:schemeClr val="tx1">
                  <a:lumMod val="50000"/>
                  <a:lumOff val="50000"/>
                </a:schemeClr>
              </a:solidFill>
            </a:endParaRPr>
          </a:p>
        </p:txBody>
      </p:sp>
      <p:sp>
        <p:nvSpPr>
          <p:cNvPr id="2" name="Дата 1"/>
          <p:cNvSpPr>
            <a:spLocks noGrp="1"/>
          </p:cNvSpPr>
          <p:nvPr>
            <p:ph type="dt" sz="half" idx="10"/>
          </p:nvPr>
        </p:nvSpPr>
        <p:spPr/>
        <p:txBody>
          <a:bodyPr/>
          <a:lstStyle/>
          <a:p>
            <a:fld id="{CE23093A-C72C-4D2E-935B-23A2DF7B86CF}" type="datetime1">
              <a:rPr lang="ru-RU" smtClean="0"/>
              <a:t>20.11.2017</a:t>
            </a:fld>
            <a:endParaRPr lang="ru-RU" dirty="0"/>
          </a:p>
        </p:txBody>
      </p:sp>
      <p:sp>
        <p:nvSpPr>
          <p:cNvPr id="2458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2458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05685F-C2C6-41CA-9458-19C6F36FD698}" type="slidenum">
              <a:rPr lang="en-US" altLang="ru-RU" smtClean="0">
                <a:solidFill>
                  <a:srgbClr val="D38E27"/>
                </a:solidFill>
                <a:latin typeface="Franklin Gothic Book" charset="0"/>
              </a:rPr>
              <a:pPr/>
              <a:t>49</a:t>
            </a:fld>
            <a:endParaRPr lang="en-US" altLang="ru-RU" smtClean="0">
              <a:solidFill>
                <a:srgbClr val="D38E27"/>
              </a:solidFill>
              <a:latin typeface="Franklin Gothic Book" charset="0"/>
            </a:endParaRPr>
          </a:p>
        </p:txBody>
      </p:sp>
      <p:pic>
        <p:nvPicPr>
          <p:cNvPr id="245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1763" y="4979699"/>
            <a:ext cx="9144000" cy="153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809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214314"/>
            <a:ext cx="8686800" cy="1081087"/>
          </a:xfrm>
        </p:spPr>
        <p:txBody>
          <a:bodyPr>
            <a:noAutofit/>
          </a:bodyPr>
          <a:lstStyle/>
          <a:p>
            <a:pPr algn="ctr">
              <a:defRPr/>
            </a:pPr>
            <a:r>
              <a:rPr lang="ru-RU" sz="32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a:t>
            </a:r>
            <a:endParaRPr lang="ru-RU" altLang="ru-RU" sz="3200" b="1" cap="none" dirty="0" smtClean="0">
              <a:solidFill>
                <a:srgbClr val="7F7F7F"/>
              </a:solidFill>
              <a:effectLst>
                <a:outerShdw blurRad="38100" dist="38100" dir="2700000" algn="tl">
                  <a:srgbClr val="C0C0C0"/>
                </a:outerShdw>
              </a:effectLst>
            </a:endParaRPr>
          </a:p>
        </p:txBody>
      </p:sp>
      <p:sp>
        <p:nvSpPr>
          <p:cNvPr id="16387" name="Content Placeholder 2"/>
          <p:cNvSpPr>
            <a:spLocks noGrp="1"/>
          </p:cNvSpPr>
          <p:nvPr>
            <p:ph idx="1"/>
          </p:nvPr>
        </p:nvSpPr>
        <p:spPr>
          <a:xfrm>
            <a:off x="491778" y="1295401"/>
            <a:ext cx="10023822" cy="4784725"/>
          </a:xfrm>
        </p:spPr>
        <p:txBody>
          <a:bodyPr/>
          <a:lstStyle/>
          <a:p>
            <a:pPr>
              <a:defRPr/>
            </a:pPr>
            <a:r>
              <a:rPr lang="ru-RU" altLang="ru-RU" dirty="0">
                <a:solidFill>
                  <a:srgbClr val="7F7F7F"/>
                </a:solidFill>
                <a:effectLst>
                  <a:outerShdw blurRad="38100" dist="38100" dir="2700000" algn="tl">
                    <a:srgbClr val="C0C0C0"/>
                  </a:outerShdw>
                </a:effectLst>
              </a:rPr>
              <a:t>Творческий кластер (</a:t>
            </a:r>
            <a:r>
              <a:rPr lang="ru-RU" altLang="ru-RU" dirty="0" err="1">
                <a:solidFill>
                  <a:srgbClr val="7F7F7F"/>
                </a:solidFill>
                <a:effectLst>
                  <a:outerShdw blurRad="38100" dist="38100" dir="2700000" algn="tl">
                    <a:srgbClr val="C0C0C0"/>
                  </a:outerShdw>
                </a:effectLst>
              </a:rPr>
              <a:t>creative</a:t>
            </a:r>
            <a:r>
              <a:rPr lang="ru-RU" altLang="ru-RU" dirty="0">
                <a:solidFill>
                  <a:srgbClr val="7F7F7F"/>
                </a:solidFill>
                <a:effectLst>
                  <a:outerShdw blurRad="38100" dist="38100" dir="2700000" algn="tl">
                    <a:srgbClr val="C0C0C0"/>
                  </a:outerShdw>
                </a:effectLst>
              </a:rPr>
              <a:t> </a:t>
            </a:r>
            <a:r>
              <a:rPr lang="ru-RU" altLang="ru-RU" dirty="0" err="1">
                <a:solidFill>
                  <a:srgbClr val="7F7F7F"/>
                </a:solidFill>
                <a:effectLst>
                  <a:outerShdw blurRad="38100" dist="38100" dir="2700000" algn="tl">
                    <a:srgbClr val="C0C0C0"/>
                  </a:outerShdw>
                </a:effectLst>
              </a:rPr>
              <a:t>cluster</a:t>
            </a:r>
            <a:r>
              <a:rPr lang="ru-RU" altLang="ru-RU" dirty="0">
                <a:solidFill>
                  <a:srgbClr val="7F7F7F"/>
                </a:solidFill>
                <a:effectLst>
                  <a:outerShdw blurRad="38100" dist="38100" dir="2700000" algn="tl">
                    <a:srgbClr val="C0C0C0"/>
                  </a:outerShdw>
                </a:effectLst>
              </a:rPr>
              <a:t>) — </a:t>
            </a:r>
            <a:r>
              <a:rPr lang="ru-RU" altLang="ru-RU" dirty="0" smtClean="0">
                <a:solidFill>
                  <a:srgbClr val="7F7F7F"/>
                </a:solidFill>
                <a:effectLst>
                  <a:outerShdw blurRad="38100" dist="38100" dir="2700000" algn="tl">
                    <a:srgbClr val="C0C0C0"/>
                  </a:outerShdw>
                </a:effectLst>
              </a:rPr>
              <a:t>понятие, сформулированное </a:t>
            </a:r>
            <a:r>
              <a:rPr lang="ru-RU" altLang="ru-RU" b="1" dirty="0" err="1">
                <a:solidFill>
                  <a:srgbClr val="7F7F7F"/>
                </a:solidFill>
                <a:effectLst>
                  <a:outerShdw blurRad="38100" dist="38100" dir="2700000" algn="tl">
                    <a:srgbClr val="C0C0C0"/>
                  </a:outerShdw>
                </a:effectLst>
              </a:rPr>
              <a:t>Саймоном</a:t>
            </a:r>
            <a:r>
              <a:rPr lang="ru-RU" altLang="ru-RU" b="1" dirty="0">
                <a:solidFill>
                  <a:srgbClr val="7F7F7F"/>
                </a:solidFill>
                <a:effectLst>
                  <a:outerShdw blurRad="38100" dist="38100" dir="2700000" algn="tl">
                    <a:srgbClr val="C0C0C0"/>
                  </a:outerShdw>
                </a:effectLst>
              </a:rPr>
              <a:t> Эвансом</a:t>
            </a:r>
            <a:r>
              <a:rPr lang="ru-RU" altLang="ru-RU" dirty="0">
                <a:solidFill>
                  <a:srgbClr val="7F7F7F"/>
                </a:solidFill>
                <a:effectLst>
                  <a:outerShdw blurRad="38100" dist="38100" dir="2700000" algn="tl">
                    <a:srgbClr val="C0C0C0"/>
                  </a:outerShdw>
                </a:effectLst>
              </a:rPr>
              <a:t>, куратором программы ЮНЕСКО Creative </a:t>
            </a:r>
            <a:r>
              <a:rPr lang="ru-RU" altLang="ru-RU" dirty="0" err="1">
                <a:solidFill>
                  <a:srgbClr val="7F7F7F"/>
                </a:solidFill>
                <a:effectLst>
                  <a:outerShdw blurRad="38100" dist="38100" dir="2700000" algn="tl">
                    <a:srgbClr val="C0C0C0"/>
                  </a:outerShdw>
                </a:effectLst>
              </a:rPr>
              <a:t>Cities</a:t>
            </a:r>
            <a:r>
              <a:rPr lang="ru-RU" altLang="ru-RU" dirty="0">
                <a:solidFill>
                  <a:srgbClr val="7F7F7F"/>
                </a:solidFill>
                <a:effectLst>
                  <a:outerShdw blurRad="38100" dist="38100" dir="2700000" algn="tl">
                    <a:srgbClr val="C0C0C0"/>
                  </a:outerShdw>
                </a:effectLst>
              </a:rPr>
              <a:t>. </a:t>
            </a:r>
          </a:p>
          <a:p>
            <a:pPr>
              <a:defRPr/>
            </a:pPr>
            <a:r>
              <a:rPr lang="ru-RU" altLang="ru-RU" dirty="0">
                <a:solidFill>
                  <a:srgbClr val="7F7F7F"/>
                </a:solidFill>
                <a:effectLst>
                  <a:outerShdw blurRad="38100" dist="38100" dir="2700000" algn="tl">
                    <a:srgbClr val="C0C0C0"/>
                  </a:outerShdw>
                </a:effectLst>
              </a:rPr>
              <a:t>Творческий кластер - сообщество творчески-ориентированных предпринимателей, которые взаимодействуют на замкнутой </a:t>
            </a:r>
            <a:r>
              <a:rPr lang="ru-RU" altLang="ru-RU" dirty="0" smtClean="0">
                <a:solidFill>
                  <a:srgbClr val="7F7F7F"/>
                </a:solidFill>
                <a:effectLst>
                  <a:outerShdw blurRad="38100" dist="38100" dir="2700000" algn="tl">
                    <a:srgbClr val="C0C0C0"/>
                  </a:outerShdw>
                </a:effectLst>
              </a:rPr>
              <a:t>территории.</a:t>
            </a:r>
            <a:endParaRPr lang="ru-RU" altLang="ru-RU" dirty="0">
              <a:solidFill>
                <a:srgbClr val="7F7F7F"/>
              </a:solidFill>
              <a:effectLst>
                <a:outerShdw blurRad="38100" dist="38100" dir="2700000" algn="tl">
                  <a:srgbClr val="C0C0C0"/>
                </a:outerShdw>
              </a:effectLst>
            </a:endParaRPr>
          </a:p>
          <a:p>
            <a:pPr lvl="2">
              <a:defRPr/>
            </a:pPr>
            <a:r>
              <a:rPr lang="ru-RU" altLang="ru-RU" i="1" dirty="0" smtClean="0">
                <a:solidFill>
                  <a:srgbClr val="7F7F7F"/>
                </a:solidFill>
                <a:effectLst>
                  <a:outerShdw blurRad="38100" dist="38100" dir="2700000" algn="tl">
                    <a:srgbClr val="C0C0C0"/>
                  </a:outerShdw>
                </a:effectLst>
              </a:rPr>
              <a:t>«Такие места — они не только для работы, но и для жизни, для общения и для генерирования общих идей», — отмечает Эванс.</a:t>
            </a:r>
            <a:r>
              <a:rPr lang="ru-RU" altLang="ru-RU" dirty="0" smtClean="0">
                <a:solidFill>
                  <a:srgbClr val="7F7F7F"/>
                </a:solidFill>
                <a:effectLst>
                  <a:outerShdw blurRad="38100" dist="38100" dir="2700000" algn="tl">
                    <a:srgbClr val="C0C0C0"/>
                  </a:outerShdw>
                </a:effectLst>
              </a:rPr>
              <a:t> </a:t>
            </a:r>
          </a:p>
          <a:p>
            <a:pPr lvl="2">
              <a:defRPr/>
            </a:pPr>
            <a:endParaRPr lang="ru-RU" altLang="ru-RU" dirty="0" smtClean="0">
              <a:solidFill>
                <a:srgbClr val="7F7F7F"/>
              </a:solidFill>
              <a:effectLst>
                <a:outerShdw blurRad="38100" dist="38100" dir="2700000" algn="tl">
                  <a:srgbClr val="C0C0C0"/>
                </a:outerShdw>
              </a:effectLst>
            </a:endParaRPr>
          </a:p>
          <a:p>
            <a:pPr>
              <a:defRPr/>
            </a:pPr>
            <a:endParaRPr lang="ru-RU" altLang="ru-RU" dirty="0" smtClean="0">
              <a:solidFill>
                <a:srgbClr val="7F7F7F"/>
              </a:solidFill>
              <a:effectLst>
                <a:outerShdw blurRad="38100" dist="38100" dir="2700000" algn="tl">
                  <a:srgbClr val="C0C0C0"/>
                </a:outerShdw>
              </a:effectLst>
            </a:endParaRPr>
          </a:p>
          <a:p>
            <a:pPr>
              <a:defRPr/>
            </a:pPr>
            <a:endParaRPr lang="ru-RU" altLang="ru-RU" i="1" dirty="0" smtClean="0">
              <a:solidFill>
                <a:srgbClr val="7F7F7F"/>
              </a:solidFill>
            </a:endParaRPr>
          </a:p>
        </p:txBody>
      </p:sp>
      <p:pic>
        <p:nvPicPr>
          <p:cNvPr id="52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20145"/>
            <a:ext cx="9144000" cy="153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dirty="0" smtClean="0">
              <a:solidFill>
                <a:srgbClr val="D38E27"/>
              </a:solidFill>
              <a:latin typeface="Franklin Gothic Book" charset="0"/>
            </a:endParaRPr>
          </a:p>
        </p:txBody>
      </p:sp>
      <p:sp>
        <p:nvSpPr>
          <p:cNvPr id="52230"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EEAAB9-A48F-4714-B8D7-B7F726817E7C}" type="slidenum">
              <a:rPr lang="en-US" altLang="ru-RU" smtClean="0">
                <a:solidFill>
                  <a:srgbClr val="D38E27"/>
                </a:solidFill>
                <a:latin typeface="Franklin Gothic Book" charset="0"/>
              </a:rPr>
              <a:pPr/>
              <a:t>5</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0E492A1C-CACE-4378-9857-F6010415AC87}" type="datetime1">
              <a:rPr lang="ru-RU" smtClean="0"/>
              <a:t>20.11.2017</a:t>
            </a:fld>
            <a:endParaRPr lang="ru-RU"/>
          </a:p>
        </p:txBody>
      </p:sp>
    </p:spTree>
    <p:extLst>
      <p:ext uri="{BB962C8B-B14F-4D97-AF65-F5344CB8AC3E}">
        <p14:creationId xmlns:p14="http://schemas.microsoft.com/office/powerpoint/2010/main" val="1636135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838200" y="410368"/>
            <a:ext cx="10515600" cy="1325563"/>
          </a:xfrm>
        </p:spPr>
        <p:txBody>
          <a:bodyPr>
            <a:normAutofit/>
          </a:bodyPr>
          <a:lstStyle/>
          <a:p>
            <a:pPr algn="ctr">
              <a:defRPr/>
            </a:pPr>
            <a:r>
              <a:rPr lang="ru-RU" sz="2800" b="1" dirty="0">
                <a:solidFill>
                  <a:schemeClr val="accent3"/>
                </a:solidFill>
                <a:effectLst>
                  <a:outerShdw blurRad="38100" dist="38100" dir="2700000" algn="tl">
                    <a:srgbClr val="000000">
                      <a:alpha val="43137"/>
                    </a:srgbClr>
                  </a:outerShdw>
                </a:effectLst>
                <a:latin typeface="Book Antiqua" panose="02040602050305030304" pitchFamily="18" charset="0"/>
              </a:rPr>
              <a:t>ТВОРЧЕСКИЕ ИНДУСТРИИ - РЕСУРС РАСШИРЕНИЯ ЭСТЕТИЧЕСКОГО</a:t>
            </a:r>
            <a:endParaRPr lang="ru-RU" altLang="ru-RU" sz="2800" b="1" cap="none" dirty="0" smtClean="0">
              <a:effectLst/>
            </a:endParaRPr>
          </a:p>
        </p:txBody>
      </p:sp>
      <p:sp>
        <p:nvSpPr>
          <p:cNvPr id="6" name="Объект 5"/>
          <p:cNvSpPr>
            <a:spLocks noGrp="1"/>
          </p:cNvSpPr>
          <p:nvPr>
            <p:ph idx="1"/>
          </p:nvPr>
        </p:nvSpPr>
        <p:spPr/>
        <p:txBody>
          <a:bodyPr/>
          <a:lstStyle/>
          <a:p>
            <a:endParaRPr lang="ru-RU" dirty="0" smtClean="0">
              <a:solidFill>
                <a:schemeClr val="tx1">
                  <a:lumMod val="50000"/>
                  <a:lumOff val="50000"/>
                </a:schemeClr>
              </a:solidFill>
            </a:endParaRPr>
          </a:p>
          <a:p>
            <a:endParaRPr lang="ru-RU" dirty="0">
              <a:solidFill>
                <a:schemeClr val="tx1">
                  <a:lumMod val="50000"/>
                  <a:lumOff val="50000"/>
                </a:schemeClr>
              </a:solidFill>
            </a:endParaRPr>
          </a:p>
          <a:p>
            <a:endParaRPr lang="ru-RU" dirty="0" smtClean="0">
              <a:solidFill>
                <a:schemeClr val="tx1">
                  <a:lumMod val="50000"/>
                  <a:lumOff val="50000"/>
                </a:schemeClr>
              </a:solidFill>
            </a:endParaRPr>
          </a:p>
          <a:p>
            <a:endParaRPr lang="ru-RU" dirty="0">
              <a:solidFill>
                <a:schemeClr val="tx1">
                  <a:lumMod val="50000"/>
                  <a:lumOff val="50000"/>
                </a:schemeClr>
              </a:solidFill>
            </a:endParaRPr>
          </a:p>
          <a:p>
            <a:pPr marL="0" indent="0" algn="ctr">
              <a:buNone/>
            </a:pPr>
            <a:r>
              <a:rPr lang="ru-RU" sz="3200" b="1" dirty="0" smtClean="0">
                <a:solidFill>
                  <a:schemeClr val="tx1">
                    <a:lumMod val="50000"/>
                    <a:lumOff val="50000"/>
                  </a:schemeClr>
                </a:solidFill>
                <a:latin typeface="Book Antiqua" panose="02040602050305030304" pitchFamily="18" charset="0"/>
              </a:rPr>
              <a:t>БЛАГОДАРЮ ЗА ВНИМАНИЕ</a:t>
            </a:r>
            <a:r>
              <a:rPr lang="ru-RU" sz="3200" b="1" dirty="0" smtClean="0">
                <a:solidFill>
                  <a:schemeClr val="tx1">
                    <a:lumMod val="50000"/>
                    <a:lumOff val="50000"/>
                  </a:schemeClr>
                </a:solidFill>
                <a:latin typeface="Book Antiqua" panose="02040602050305030304" pitchFamily="18" charset="0"/>
                <a:sym typeface="Wingdings" panose="05000000000000000000" pitchFamily="2" charset="2"/>
              </a:rPr>
              <a:t></a:t>
            </a:r>
            <a:endParaRPr lang="ru-RU" sz="3200" b="1" dirty="0" smtClean="0">
              <a:solidFill>
                <a:schemeClr val="tx1">
                  <a:lumMod val="50000"/>
                  <a:lumOff val="50000"/>
                </a:schemeClr>
              </a:solidFill>
              <a:latin typeface="Book Antiqua" panose="02040602050305030304" pitchFamily="18" charset="0"/>
            </a:endParaRPr>
          </a:p>
          <a:p>
            <a:pPr algn="ctr"/>
            <a:endParaRPr lang="ru-RU" sz="3200" b="1" dirty="0">
              <a:solidFill>
                <a:schemeClr val="tx1">
                  <a:lumMod val="50000"/>
                  <a:lumOff val="50000"/>
                </a:schemeClr>
              </a:solidFill>
              <a:latin typeface="Book Antiqua" panose="02040602050305030304" pitchFamily="18" charset="0"/>
            </a:endParaRPr>
          </a:p>
        </p:txBody>
      </p:sp>
      <p:sp>
        <p:nvSpPr>
          <p:cNvPr id="2" name="Дата 1"/>
          <p:cNvSpPr>
            <a:spLocks noGrp="1"/>
          </p:cNvSpPr>
          <p:nvPr>
            <p:ph type="dt" sz="half" idx="10"/>
          </p:nvPr>
        </p:nvSpPr>
        <p:spPr/>
        <p:txBody>
          <a:bodyPr/>
          <a:lstStyle/>
          <a:p>
            <a:fld id="{CE23093A-C72C-4D2E-935B-23A2DF7B86CF}" type="datetime1">
              <a:rPr lang="ru-RU" smtClean="0"/>
              <a:t>20.11.2017</a:t>
            </a:fld>
            <a:endParaRPr lang="ru-RU" dirty="0"/>
          </a:p>
        </p:txBody>
      </p:sp>
      <p:sp>
        <p:nvSpPr>
          <p:cNvPr id="24581"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24582"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05685F-C2C6-41CA-9458-19C6F36FD698}" type="slidenum">
              <a:rPr lang="en-US" altLang="ru-RU" smtClean="0">
                <a:solidFill>
                  <a:srgbClr val="D38E27"/>
                </a:solidFill>
                <a:latin typeface="Franklin Gothic Book" charset="0"/>
              </a:rPr>
              <a:pPr/>
              <a:t>50</a:t>
            </a:fld>
            <a:endParaRPr lang="en-US" altLang="ru-RU" smtClean="0">
              <a:solidFill>
                <a:srgbClr val="D38E27"/>
              </a:solidFill>
              <a:latin typeface="Franklin Gothic Book" charset="0"/>
            </a:endParaRPr>
          </a:p>
        </p:txBody>
      </p:sp>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6963" y="4383953"/>
            <a:ext cx="9144000" cy="153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010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5625" y="457201"/>
            <a:ext cx="8686800" cy="841375"/>
          </a:xfrm>
        </p:spPr>
        <p:txBody>
          <a:bodyPr/>
          <a:lstStyle/>
          <a:p>
            <a:pPr algn="ctr" eaLnBrk="1" hangingPunct="1">
              <a:defRPr/>
            </a:pPr>
            <a:r>
              <a:rPr lang="ru-RU" altLang="ru-RU" sz="4000" b="1" cap="none" dirty="0" smtClean="0">
                <a:solidFill>
                  <a:srgbClr val="7F7F7F"/>
                </a:solidFill>
                <a:effectLst>
                  <a:outerShdw blurRad="38100" dist="38100" dir="2700000" algn="tl">
                    <a:srgbClr val="C0C0C0"/>
                  </a:outerShdw>
                </a:effectLst>
                <a:latin typeface="Book Antiqua" panose="02040602050305030304" pitchFamily="18" charset="0"/>
              </a:rPr>
              <a:t>КРЕАТИВНЫЙ</a:t>
            </a:r>
            <a:r>
              <a:rPr lang="ru-RU" altLang="ru-RU" b="1" cap="none" dirty="0" smtClean="0">
                <a:solidFill>
                  <a:srgbClr val="7F7F7F"/>
                </a:solidFill>
                <a:effectLst>
                  <a:outerShdw blurRad="38100" dist="38100" dir="2700000" algn="tl">
                    <a:srgbClr val="C0C0C0"/>
                  </a:outerShdw>
                </a:effectLst>
                <a:latin typeface="Book Antiqua" panose="02040602050305030304" pitchFamily="18" charset="0"/>
              </a:rPr>
              <a:t> </a:t>
            </a:r>
            <a:r>
              <a:rPr lang="ru-RU" altLang="ru-RU" sz="4000" b="1" cap="none" dirty="0" smtClean="0">
                <a:solidFill>
                  <a:srgbClr val="7F7F7F"/>
                </a:solidFill>
                <a:effectLst>
                  <a:outerShdw blurRad="38100" dist="38100" dir="2700000" algn="tl">
                    <a:srgbClr val="C0C0C0"/>
                  </a:outerShdw>
                </a:effectLst>
                <a:latin typeface="Book Antiqua" panose="02040602050305030304" pitchFamily="18" charset="0"/>
              </a:rPr>
              <a:t>КЛАСС</a:t>
            </a:r>
          </a:p>
        </p:txBody>
      </p:sp>
      <p:sp>
        <p:nvSpPr>
          <p:cNvPr id="22531" name="Содержимое 4"/>
          <p:cNvSpPr>
            <a:spLocks noGrp="1"/>
          </p:cNvSpPr>
          <p:nvPr>
            <p:ph sz="half" idx="1"/>
          </p:nvPr>
        </p:nvSpPr>
        <p:spPr/>
        <p:txBody>
          <a:bodyPr/>
          <a:lstStyle/>
          <a:p>
            <a:endParaRPr lang="ru-RU" altLang="ru-RU" smtClean="0"/>
          </a:p>
        </p:txBody>
      </p:sp>
      <p:sp>
        <p:nvSpPr>
          <p:cNvPr id="6" name="Содержимое 5"/>
          <p:cNvSpPr>
            <a:spLocks noGrp="1"/>
          </p:cNvSpPr>
          <p:nvPr>
            <p:ph sz="half" idx="2"/>
          </p:nvPr>
        </p:nvSpPr>
        <p:spPr>
          <a:xfrm>
            <a:off x="5381626" y="1600200"/>
            <a:ext cx="5133975" cy="4724400"/>
          </a:xfrm>
        </p:spPr>
        <p:txBody>
          <a:bodyPr/>
          <a:lstStyle/>
          <a:p>
            <a:pPr marL="342900" lvl="2" indent="-342900">
              <a:buFont typeface="Wingdings 2" panose="05020102010507070707" pitchFamily="18" charset="2"/>
              <a:buChar char=""/>
              <a:defRPr/>
            </a:pPr>
            <a:endParaRPr lang="ru-RU" altLang="ru-RU" b="1" dirty="0" smtClean="0"/>
          </a:p>
          <a:p>
            <a:pPr marL="342900" lvl="2" indent="-342900">
              <a:buFont typeface="Wingdings 2" panose="05020102010507070707" pitchFamily="18" charset="2"/>
              <a:buChar char=""/>
              <a:defRPr/>
            </a:pPr>
            <a:endParaRPr lang="ru-RU" altLang="ru-RU" b="1" dirty="0" smtClean="0"/>
          </a:p>
          <a:p>
            <a:pPr marL="342900" lvl="2" indent="-342900">
              <a:buFont typeface="Wingdings 2" panose="05020102010507070707" pitchFamily="18" charset="2"/>
              <a:buChar char=""/>
              <a:defRPr/>
            </a:pPr>
            <a:endParaRPr lang="ru-RU" altLang="ru-RU" b="1" dirty="0" smtClean="0"/>
          </a:p>
          <a:p>
            <a:pPr marL="898525" lvl="2" indent="0">
              <a:buNone/>
              <a:defRPr/>
            </a:pPr>
            <a:r>
              <a:rPr lang="ru-RU" altLang="ru-RU" b="1" dirty="0">
                <a:solidFill>
                  <a:srgbClr val="7F7F7F"/>
                </a:solidFill>
              </a:rPr>
              <a:t>Р. </a:t>
            </a:r>
            <a:r>
              <a:rPr lang="ru-RU" altLang="ru-RU" sz="2400" dirty="0">
                <a:solidFill>
                  <a:srgbClr val="7F7F7F"/>
                </a:solidFill>
                <a:effectLst>
                  <a:outerShdw blurRad="38100" dist="38100" dir="2700000" algn="tl">
                    <a:srgbClr val="C0C0C0"/>
                  </a:outerShdw>
                </a:effectLst>
              </a:rPr>
              <a:t>Флорида о креативном классе: </a:t>
            </a:r>
            <a:endParaRPr lang="ru-RU" altLang="ru-RU" dirty="0">
              <a:solidFill>
                <a:srgbClr val="7F7F7F"/>
              </a:solidFill>
              <a:effectLst>
                <a:outerShdw blurRad="38100" dist="38100" dir="2700000" algn="tl">
                  <a:srgbClr val="C0C0C0"/>
                </a:outerShdw>
              </a:effectLst>
            </a:endParaRPr>
          </a:p>
          <a:p>
            <a:pPr marL="898525" lvl="2" indent="0">
              <a:buNone/>
              <a:defRPr/>
            </a:pPr>
            <a:r>
              <a:rPr lang="ru-RU" altLang="ru-RU" b="1" dirty="0">
                <a:solidFill>
                  <a:srgbClr val="7F7F7F"/>
                </a:solidFill>
              </a:rPr>
              <a:t>     «Они живут там, где им нравится, и предпочитают центры творческой активности</a:t>
            </a:r>
            <a:r>
              <a:rPr lang="ru-RU" altLang="ru-RU" dirty="0">
                <a:solidFill>
                  <a:srgbClr val="7F7F7F"/>
                </a:solidFill>
              </a:rPr>
              <a:t>. </a:t>
            </a:r>
            <a:r>
              <a:rPr lang="ru-RU" altLang="ru-RU" b="1" dirty="0">
                <a:solidFill>
                  <a:srgbClr val="7F7F7F"/>
                </a:solidFill>
              </a:rPr>
              <a:t>Креативность всегда цвела пышным цветом в </a:t>
            </a:r>
            <a:endParaRPr lang="ru-RU" altLang="ru-RU" b="1" dirty="0" smtClean="0"/>
          </a:p>
          <a:p>
            <a:pPr marL="898525" lvl="2" indent="0">
              <a:buNone/>
              <a:defRPr/>
            </a:pPr>
            <a:r>
              <a:rPr lang="ru-RU" altLang="ru-RU" b="1" dirty="0" smtClean="0">
                <a:solidFill>
                  <a:srgbClr val="7F7F7F"/>
                </a:solidFill>
              </a:rPr>
              <a:t>определенных местах</a:t>
            </a:r>
            <a:r>
              <a:rPr lang="ru-RU" altLang="ru-RU" dirty="0" smtClean="0">
                <a:solidFill>
                  <a:srgbClr val="7F7F7F"/>
                </a:solidFill>
              </a:rPr>
              <a:t>». </a:t>
            </a:r>
            <a:r>
              <a:rPr lang="ru-RU" altLang="ru-RU" b="1" dirty="0" smtClean="0">
                <a:solidFill>
                  <a:srgbClr val="7F7F7F"/>
                </a:solidFill>
              </a:rPr>
              <a:t>  </a:t>
            </a:r>
            <a:r>
              <a:rPr lang="ru-RU" altLang="ru-RU" dirty="0" smtClean="0">
                <a:solidFill>
                  <a:srgbClr val="7F7F7F"/>
                </a:solidFill>
              </a:rPr>
              <a:t>		</a:t>
            </a:r>
          </a:p>
          <a:p>
            <a:pPr marL="898525" indent="0">
              <a:defRPr/>
            </a:pPr>
            <a:endParaRPr lang="ru-RU" altLang="ru-RU" dirty="0" smtClean="0"/>
          </a:p>
        </p:txBody>
      </p:sp>
      <p:pic>
        <p:nvPicPr>
          <p:cNvPr id="225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6860" y="5612963"/>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032" y="1298576"/>
            <a:ext cx="3357562"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Нижний колонтитул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22536" name="Номер слайда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14806E-7F84-4426-B886-B899D3F2DD2F}" type="slidenum">
              <a:rPr lang="en-US" altLang="ru-RU" smtClean="0">
                <a:solidFill>
                  <a:srgbClr val="D38E27"/>
                </a:solidFill>
                <a:latin typeface="Franklin Gothic Book" charset="0"/>
              </a:rPr>
              <a:pPr/>
              <a:t>6</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39078BF5-0597-4B9C-879F-A7A252A013B3}" type="datetime1">
              <a:rPr lang="ru-RU" smtClean="0"/>
              <a:t>20.11.2017</a:t>
            </a:fld>
            <a:endParaRPr lang="ru-RU"/>
          </a:p>
        </p:txBody>
      </p:sp>
    </p:spTree>
    <p:extLst>
      <p:ext uri="{BB962C8B-B14F-4D97-AF65-F5344CB8AC3E}">
        <p14:creationId xmlns:p14="http://schemas.microsoft.com/office/powerpoint/2010/main" val="2789194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177636" y="130174"/>
            <a:ext cx="10515600" cy="1325563"/>
          </a:xfrm>
        </p:spPr>
        <p:txBody>
          <a:bodyPr>
            <a:normAutofit/>
          </a:bodyPr>
          <a:lstStyle/>
          <a:p>
            <a:pPr algn="ctr">
              <a:defRPr/>
            </a:pPr>
            <a:r>
              <a:rPr lang="ru-RU" sz="3200" b="1" cap="none" dirty="0" smtClean="0">
                <a:solidFill>
                  <a:schemeClr val="tx1">
                    <a:lumMod val="50000"/>
                    <a:lumOff val="50000"/>
                  </a:schemeClr>
                </a:solidFill>
                <a:effectLst>
                  <a:outerShdw blurRad="38100" dist="38100" dir="2700000" algn="tl">
                    <a:srgbClr val="000000">
                      <a:alpha val="43137"/>
                    </a:srgbClr>
                  </a:outerShdw>
                </a:effectLst>
                <a:latin typeface="Book Antiqua" panose="02040602050305030304" pitchFamily="18" charset="0"/>
                <a:ea typeface="ＭＳ Ｐゴシック" charset="-128"/>
              </a:rPr>
              <a:t>КРЕАТИНЫЙ ГОРОД: </a:t>
            </a:r>
            <a:r>
              <a:rPr lang="en-US" sz="3200" b="1" cap="none" dirty="0" smtClean="0">
                <a:solidFill>
                  <a:schemeClr val="tx1">
                    <a:lumMod val="50000"/>
                    <a:lumOff val="50000"/>
                  </a:schemeClr>
                </a:solidFill>
                <a:effectLst>
                  <a:outerShdw blurRad="38100" dist="38100" dir="2700000" algn="tl">
                    <a:srgbClr val="000000">
                      <a:alpha val="43137"/>
                    </a:srgbClr>
                  </a:outerShdw>
                </a:effectLst>
                <a:latin typeface="Book Antiqua" panose="02040602050305030304" pitchFamily="18" charset="0"/>
                <a:ea typeface="ＭＳ Ｐゴシック" charset="-128"/>
              </a:rPr>
              <a:t/>
            </a:r>
            <a:br>
              <a:rPr lang="en-US" sz="3200" b="1" cap="none" dirty="0" smtClean="0">
                <a:solidFill>
                  <a:schemeClr val="tx1">
                    <a:lumMod val="50000"/>
                    <a:lumOff val="50000"/>
                  </a:schemeClr>
                </a:solidFill>
                <a:effectLst>
                  <a:outerShdw blurRad="38100" dist="38100" dir="2700000" algn="tl">
                    <a:srgbClr val="000000">
                      <a:alpha val="43137"/>
                    </a:srgbClr>
                  </a:outerShdw>
                </a:effectLst>
                <a:latin typeface="Book Antiqua" panose="02040602050305030304" pitchFamily="18" charset="0"/>
                <a:ea typeface="ＭＳ Ｐゴシック" charset="-128"/>
              </a:rPr>
            </a:br>
            <a:r>
              <a:rPr lang="ru-RU" sz="3200" b="1" cap="none" dirty="0" smtClean="0">
                <a:solidFill>
                  <a:schemeClr val="tx1">
                    <a:lumMod val="50000"/>
                    <a:lumOff val="50000"/>
                  </a:schemeClr>
                </a:solidFill>
                <a:effectLst>
                  <a:outerShdw blurRad="38100" dist="38100" dir="2700000" algn="tl">
                    <a:srgbClr val="000000">
                      <a:alpha val="43137"/>
                    </a:srgbClr>
                  </a:outerShdw>
                </a:effectLst>
                <a:latin typeface="Book Antiqua" panose="02040602050305030304" pitchFamily="18" charset="0"/>
                <a:ea typeface="ＭＳ Ｐゴシック" charset="-128"/>
              </a:rPr>
              <a:t>КОНЦЕПЦИЯ Ч. ЛЕНДРИ</a:t>
            </a:r>
            <a:endParaRPr lang="ru-RU" sz="3200" b="1" dirty="0">
              <a:latin typeface="Book Antiqua" panose="02040602050305030304" pitchFamily="18" charset="0"/>
              <a:ea typeface="ＭＳ Ｐゴシック" charset="-128"/>
            </a:endParaRPr>
          </a:p>
        </p:txBody>
      </p:sp>
      <p:sp>
        <p:nvSpPr>
          <p:cNvPr id="16387" name="Content Placeholder 2"/>
          <p:cNvSpPr>
            <a:spLocks noGrp="1"/>
          </p:cNvSpPr>
          <p:nvPr>
            <p:ph sz="half" idx="1"/>
          </p:nvPr>
        </p:nvSpPr>
        <p:spPr>
          <a:xfrm>
            <a:off x="685800" y="1488281"/>
            <a:ext cx="4191000" cy="5026025"/>
          </a:xfrm>
        </p:spPr>
        <p:txBody>
          <a:bodyPr/>
          <a:lstStyle/>
          <a:p>
            <a:pPr>
              <a:buFont typeface="Wingdings 2" panose="05020102010507070707" pitchFamily="18" charset="2"/>
              <a:buNone/>
              <a:defRPr/>
            </a:pPr>
            <a:r>
              <a:rPr lang="ru-RU" altLang="ru-RU" dirty="0" smtClean="0">
                <a:solidFill>
                  <a:srgbClr val="595959"/>
                </a:solidFill>
                <a:effectLst>
                  <a:outerShdw blurRad="38100" dist="38100" dir="2700000" algn="tl">
                    <a:srgbClr val="C0C0C0"/>
                  </a:outerShdw>
                </a:effectLst>
              </a:rPr>
              <a:t> 	</a:t>
            </a:r>
            <a:r>
              <a:rPr lang="ru-RU" altLang="ru-RU" sz="2400" b="1" dirty="0">
                <a:solidFill>
                  <a:srgbClr val="7F7F7F"/>
                </a:solidFill>
                <a:effectLst>
                  <a:outerShdw blurRad="38100" dist="38100" dir="2700000" algn="tl">
                    <a:srgbClr val="C0C0C0"/>
                  </a:outerShdw>
                </a:effectLst>
              </a:rPr>
              <a:t>Чарльз </a:t>
            </a:r>
            <a:r>
              <a:rPr lang="ru-RU" altLang="ru-RU" sz="2400" b="1" dirty="0" err="1">
                <a:solidFill>
                  <a:srgbClr val="7F7F7F"/>
                </a:solidFill>
                <a:effectLst>
                  <a:outerShdw blurRad="38100" dist="38100" dir="2700000" algn="tl">
                    <a:srgbClr val="C0C0C0"/>
                  </a:outerShdw>
                </a:effectLst>
              </a:rPr>
              <a:t>Лендри</a:t>
            </a:r>
            <a:r>
              <a:rPr lang="ru-RU" altLang="ru-RU" sz="2400" dirty="0">
                <a:solidFill>
                  <a:srgbClr val="7F7F7F"/>
                </a:solidFill>
              </a:rPr>
              <a:t> – британский эксперт в области креативной экономики, основатель знаменитой компании «</a:t>
            </a:r>
            <a:r>
              <a:rPr lang="en-US" altLang="ru-RU" sz="2400" dirty="0" err="1">
                <a:solidFill>
                  <a:srgbClr val="7F7F7F"/>
                </a:solidFill>
              </a:rPr>
              <a:t>Comedia</a:t>
            </a:r>
            <a:r>
              <a:rPr lang="ru-RU" altLang="ru-RU" sz="2400" dirty="0">
                <a:solidFill>
                  <a:srgbClr val="7F7F7F"/>
                </a:solidFill>
              </a:rPr>
              <a:t>», известный практик, создатель уникальных технологий в области реанимации умирающих городов с помощью ресурсов  культуры и креативных </a:t>
            </a:r>
            <a:r>
              <a:rPr lang="ru-RU" altLang="ru-RU" dirty="0" smtClean="0">
                <a:solidFill>
                  <a:srgbClr val="7F7F7F"/>
                </a:solidFill>
              </a:rPr>
              <a:t>идей.</a:t>
            </a:r>
          </a:p>
          <a:p>
            <a:pPr>
              <a:buFont typeface="Wingdings 2" panose="05020102010507070707" pitchFamily="18" charset="2"/>
              <a:buNone/>
              <a:defRPr/>
            </a:pPr>
            <a:r>
              <a:rPr lang="ru-RU" altLang="ru-RU" dirty="0" smtClean="0">
                <a:solidFill>
                  <a:srgbClr val="7F7F7F"/>
                </a:solidFill>
              </a:rPr>
              <a:t>   </a:t>
            </a:r>
            <a:endParaRPr lang="sr-Cyrl-CS" altLang="ru-RU" dirty="0" smtClean="0">
              <a:solidFill>
                <a:srgbClr val="7F7F7F"/>
              </a:solidFill>
            </a:endParaRPr>
          </a:p>
          <a:p>
            <a:pPr>
              <a:defRPr/>
            </a:pPr>
            <a:endParaRPr lang="ru-RU" altLang="ru-RU" dirty="0" smtClean="0">
              <a:solidFill>
                <a:srgbClr val="595959"/>
              </a:solidFill>
              <a:effectLst>
                <a:outerShdw blurRad="38100" dist="38100" dir="2700000" algn="tl">
                  <a:srgbClr val="C0C0C0"/>
                </a:outerShdw>
              </a:effectLst>
            </a:endParaRPr>
          </a:p>
        </p:txBody>
      </p:sp>
      <p:sp>
        <p:nvSpPr>
          <p:cNvPr id="30724" name="Содержимое 7"/>
          <p:cNvSpPr>
            <a:spLocks noGrp="1"/>
          </p:cNvSpPr>
          <p:nvPr>
            <p:ph sz="half" idx="2"/>
          </p:nvPr>
        </p:nvSpPr>
        <p:spPr/>
        <p:txBody>
          <a:bodyPr/>
          <a:lstStyle/>
          <a:p>
            <a:pPr>
              <a:buFont typeface="Wingdings 2" panose="05020102010507070707" pitchFamily="18" charset="2"/>
              <a:buNone/>
            </a:pPr>
            <a:endParaRPr lang="ru-RU" altLang="ru-RU" smtClean="0"/>
          </a:p>
        </p:txBody>
      </p:sp>
      <p:pic>
        <p:nvPicPr>
          <p:cNvPr id="307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085" y="5778393"/>
            <a:ext cx="11976848" cy="91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2076450"/>
            <a:ext cx="2952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Нижний колонтитул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30728" name="Номер слайда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4ADF77-1B00-4940-9062-7F147B2B2D4F}" type="slidenum">
              <a:rPr lang="en-US" altLang="ru-RU" smtClean="0">
                <a:solidFill>
                  <a:srgbClr val="D38E27"/>
                </a:solidFill>
                <a:latin typeface="Franklin Gothic Book" charset="0"/>
              </a:rPr>
              <a:pPr/>
              <a:t>7</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A2C553D8-AE87-4E40-B47A-7863D23F2C39}" type="datetime1">
              <a:rPr lang="ru-RU" smtClean="0"/>
              <a:t>20.11.2017</a:t>
            </a:fld>
            <a:endParaRPr lang="ru-RU"/>
          </a:p>
        </p:txBody>
      </p:sp>
    </p:spTree>
    <p:extLst>
      <p:ext uri="{BB962C8B-B14F-4D97-AF65-F5344CB8AC3E}">
        <p14:creationId xmlns:p14="http://schemas.microsoft.com/office/powerpoint/2010/main" val="2715452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checkerboard(across)">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734291" y="474664"/>
            <a:ext cx="10674927" cy="1079499"/>
          </a:xfrm>
        </p:spPr>
        <p:txBody>
          <a:bodyPr>
            <a:normAutofit fontScale="90000"/>
          </a:bodyPr>
          <a:lstStyle/>
          <a:p>
            <a:pPr algn="ctr" eaLnBrk="1" hangingPunct="1">
              <a:defRPr/>
            </a:pPr>
            <a:r>
              <a:rPr lang="ru-RU" altLang="ru-RU" cap="none" dirty="0" smtClean="0">
                <a:solidFill>
                  <a:srgbClr val="7F7F7F"/>
                </a:solidFill>
                <a:effectLst>
                  <a:outerShdw blurRad="38100" dist="38100" dir="2700000" algn="tl">
                    <a:srgbClr val="C0C0C0"/>
                  </a:outerShdw>
                </a:effectLst>
              </a:rPr>
              <a:t> </a:t>
            </a:r>
            <a:r>
              <a:rPr lang="ru-RU" sz="3100" b="1" dirty="0">
                <a:solidFill>
                  <a:schemeClr val="accent3"/>
                </a:solidFill>
                <a:effectLst>
                  <a:outerShdw blurRad="38100" dist="38100" dir="2700000" algn="tl">
                    <a:srgbClr val="000000">
                      <a:alpha val="43137"/>
                    </a:srgbClr>
                  </a:outerShdw>
                </a:effectLst>
                <a:latin typeface="Book Antiqua" panose="02040602050305030304" pitchFamily="18" charset="0"/>
              </a:rPr>
              <a:t>РАСШИРЕНИЯ ЭСТЕТИЧЕСКОГО В СОВРЕМЕННОМ УРБАНИСТИЧЕСКОМ   ПРОСТРАНСТВЕ</a:t>
            </a:r>
            <a:r>
              <a:rPr lang="ru-RU" sz="3100" dirty="0">
                <a:solidFill>
                  <a:schemeClr val="accent3"/>
                </a:solidFill>
                <a:effectLst>
                  <a:outerShdw blurRad="38100" dist="38100" dir="2700000" algn="tl">
                    <a:srgbClr val="000000">
                      <a:alpha val="43137"/>
                    </a:srgbClr>
                  </a:outerShdw>
                </a:effectLst>
                <a:latin typeface="Book Antiqua" panose="02040602050305030304" pitchFamily="18" charset="0"/>
              </a:rPr>
              <a:t/>
            </a:r>
            <a:br>
              <a:rPr lang="ru-RU" sz="3100" dirty="0">
                <a:solidFill>
                  <a:schemeClr val="accent3"/>
                </a:solidFill>
                <a:effectLst>
                  <a:outerShdw blurRad="38100" dist="38100" dir="2700000" algn="tl">
                    <a:srgbClr val="000000">
                      <a:alpha val="43137"/>
                    </a:srgbClr>
                  </a:outerShdw>
                </a:effectLst>
                <a:latin typeface="Book Antiqua" panose="02040602050305030304" pitchFamily="18" charset="0"/>
              </a:rPr>
            </a:br>
            <a:endParaRPr lang="ru-RU" altLang="ru-RU" sz="4900" cap="none" dirty="0" smtClean="0">
              <a:effectLst/>
            </a:endParaRPr>
          </a:p>
        </p:txBody>
      </p:sp>
      <p:sp>
        <p:nvSpPr>
          <p:cNvPr id="16387" name="Content Placeholder 2"/>
          <p:cNvSpPr>
            <a:spLocks noGrp="1"/>
          </p:cNvSpPr>
          <p:nvPr>
            <p:ph idx="1"/>
          </p:nvPr>
        </p:nvSpPr>
        <p:spPr>
          <a:xfrm>
            <a:off x="1828800" y="1554164"/>
            <a:ext cx="8686800" cy="4224337"/>
          </a:xfrm>
        </p:spPr>
        <p:txBody>
          <a:bodyPr/>
          <a:lstStyle/>
          <a:p>
            <a:pPr>
              <a:defRPr/>
            </a:pPr>
            <a:r>
              <a:rPr lang="ru-RU" altLang="ru-RU" dirty="0" smtClean="0">
                <a:solidFill>
                  <a:srgbClr val="7F7F7F"/>
                </a:solidFill>
                <a:effectLst>
                  <a:outerShdw blurRad="38100" dist="38100" dir="2700000" algn="tl">
                    <a:srgbClr val="C0C0C0"/>
                  </a:outerShdw>
                </a:effectLst>
              </a:rPr>
              <a:t>Роль креативных решений </a:t>
            </a:r>
          </a:p>
          <a:p>
            <a:pPr lvl="1">
              <a:defRPr/>
            </a:pPr>
            <a:r>
              <a:rPr lang="ru-RU" altLang="ru-RU" dirty="0" smtClean="0">
                <a:solidFill>
                  <a:srgbClr val="7F7F7F"/>
                </a:solidFill>
                <a:effectLst>
                  <a:outerShdw blurRad="38100" dist="38100" dir="2700000" algn="tl">
                    <a:srgbClr val="C0C0C0"/>
                  </a:outerShdw>
                </a:effectLst>
              </a:rPr>
              <a:t>Финский города:</a:t>
            </a:r>
          </a:p>
          <a:p>
            <a:pPr lvl="2">
              <a:defRPr/>
            </a:pPr>
            <a:r>
              <a:rPr lang="ru-RU" altLang="ru-RU" dirty="0" smtClean="0">
                <a:solidFill>
                  <a:srgbClr val="7F7F7F"/>
                </a:solidFill>
                <a:effectLst>
                  <a:outerShdw blurRad="38100" dist="38100" dir="2700000" algn="tl">
                    <a:srgbClr val="C0C0C0"/>
                  </a:outerShdw>
                </a:effectLst>
              </a:rPr>
              <a:t> Кеми  (ВОЗРОЖДЕНИЕ И РАЗВИТИЕ)</a:t>
            </a:r>
          </a:p>
          <a:p>
            <a:pPr lvl="2">
              <a:defRPr/>
            </a:pPr>
            <a:r>
              <a:rPr lang="ru-RU" altLang="ru-RU" dirty="0" smtClean="0">
                <a:solidFill>
                  <a:srgbClr val="7F7F7F"/>
                </a:solidFill>
                <a:effectLst>
                  <a:outerShdw blurRad="38100" dist="38100" dir="2700000" algn="tl">
                    <a:srgbClr val="C0C0C0"/>
                  </a:outerShdw>
                </a:effectLst>
              </a:rPr>
              <a:t> Хааменлинна</a:t>
            </a:r>
          </a:p>
          <a:p>
            <a:pPr>
              <a:defRPr/>
            </a:pPr>
            <a:r>
              <a:rPr lang="ru-RU" altLang="ru-RU" dirty="0" smtClean="0">
                <a:solidFill>
                  <a:srgbClr val="7F7F7F"/>
                </a:solidFill>
                <a:effectLst>
                  <a:outerShdw blurRad="38100" dist="38100" dir="2700000" algn="tl">
                    <a:srgbClr val="C0C0C0"/>
                  </a:outerShdw>
                </a:effectLst>
              </a:rPr>
              <a:t>Москва и московская область</a:t>
            </a:r>
          </a:p>
          <a:p>
            <a:pPr lvl="1">
              <a:defRPr/>
            </a:pPr>
            <a:endParaRPr lang="ru-RU" altLang="ru-RU" dirty="0" smtClean="0">
              <a:solidFill>
                <a:srgbClr val="7F7F7F"/>
              </a:solidFill>
              <a:effectLst>
                <a:outerShdw blurRad="38100" dist="38100" dir="2700000" algn="tl">
                  <a:srgbClr val="C0C0C0"/>
                </a:outerShdw>
              </a:effectLst>
            </a:endParaRPr>
          </a:p>
          <a:p>
            <a:pPr>
              <a:defRPr/>
            </a:pPr>
            <a:endParaRPr lang="ru-RU" altLang="ru-RU" dirty="0" smtClean="0">
              <a:solidFill>
                <a:srgbClr val="FFC000"/>
              </a:solidFill>
              <a:effectLst>
                <a:outerShdw blurRad="38100" dist="38100" dir="2700000" algn="tl">
                  <a:srgbClr val="C0C0C0"/>
                </a:outerShdw>
              </a:effectLst>
            </a:endParaRPr>
          </a:p>
          <a:p>
            <a:pPr>
              <a:defRPr/>
            </a:pPr>
            <a:endParaRPr lang="ru-RU" altLang="ru-RU" dirty="0" smtClean="0">
              <a:solidFill>
                <a:srgbClr val="FFC000"/>
              </a:solidFill>
              <a:effectLst>
                <a:outerShdw blurRad="38100" dist="38100" dir="2700000" algn="tl">
                  <a:srgbClr val="C0C0C0"/>
                </a:outerShdw>
              </a:effectLst>
            </a:endParaRPr>
          </a:p>
        </p:txBody>
      </p:sp>
      <p:pic>
        <p:nvPicPr>
          <p:cNvPr id="327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3277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DA55044-29CE-4F1A-86B2-CD576D5CA93F}" type="slidenum">
              <a:rPr lang="en-US" altLang="ru-RU" smtClean="0">
                <a:solidFill>
                  <a:srgbClr val="D38E27"/>
                </a:solidFill>
                <a:latin typeface="Franklin Gothic Book" charset="0"/>
              </a:rPr>
              <a:pPr/>
              <a:t>8</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7BC63659-BA9E-4C30-8C1E-9D673E300FFC}" type="datetime1">
              <a:rPr lang="ru-RU" smtClean="0"/>
              <a:t>20.11.2017</a:t>
            </a:fld>
            <a:endParaRPr lang="ru-RU"/>
          </a:p>
        </p:txBody>
      </p:sp>
    </p:spTree>
    <p:extLst>
      <p:ext uri="{BB962C8B-B14F-4D97-AF65-F5344CB8AC3E}">
        <p14:creationId xmlns:p14="http://schemas.microsoft.com/office/powerpoint/2010/main" val="490145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285750"/>
            <a:ext cx="8686800" cy="1009650"/>
          </a:xfrm>
        </p:spPr>
        <p:txBody>
          <a:bodyPr>
            <a:normAutofit fontScale="90000"/>
          </a:bodyPr>
          <a:lstStyle/>
          <a:p>
            <a:pPr algn="ctr" eaLnBrk="1" hangingPunct="1">
              <a:defRPr/>
            </a:pPr>
            <a:r>
              <a:rPr lang="ru-RU" altLang="ru-RU" b="1" cap="none" dirty="0" smtClean="0">
                <a:solidFill>
                  <a:srgbClr val="7F7F7F"/>
                </a:solidFill>
                <a:effectLst>
                  <a:outerShdw blurRad="38100" dist="38100" dir="2700000" algn="tl">
                    <a:srgbClr val="C0C0C0"/>
                  </a:outerShdw>
                </a:effectLst>
                <a:latin typeface="Book Antiqua" panose="02040602050305030304" pitchFamily="18" charset="0"/>
              </a:rPr>
              <a:t>Замок «Снежной королевы»                         в г. Кеми</a:t>
            </a:r>
          </a:p>
        </p:txBody>
      </p:sp>
      <p:pic>
        <p:nvPicPr>
          <p:cNvPr id="348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7850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81501" y="2500314"/>
            <a:ext cx="2500313" cy="2143125"/>
          </a:xfrm>
          <a:noFill/>
        </p:spPr>
      </p:pic>
      <p:pic>
        <p:nvPicPr>
          <p:cNvPr id="348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785938"/>
            <a:ext cx="20526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357564"/>
            <a:ext cx="2571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Нижний колонтитул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ru-RU" altLang="ru-RU" smtClean="0">
              <a:solidFill>
                <a:srgbClr val="D38E27"/>
              </a:solidFill>
              <a:latin typeface="Franklin Gothic Book" charset="0"/>
            </a:endParaRPr>
          </a:p>
        </p:txBody>
      </p:sp>
      <p:sp>
        <p:nvSpPr>
          <p:cNvPr id="34824" name="Номер слайда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EC949AE-BB46-45F5-87C0-BF925D811E19}" type="slidenum">
              <a:rPr lang="en-US" altLang="ru-RU" smtClean="0">
                <a:solidFill>
                  <a:srgbClr val="D38E27"/>
                </a:solidFill>
                <a:latin typeface="Franklin Gothic Book" charset="0"/>
              </a:rPr>
              <a:pPr/>
              <a:t>9</a:t>
            </a:fld>
            <a:endParaRPr lang="en-US" altLang="ru-RU" smtClean="0">
              <a:solidFill>
                <a:srgbClr val="D38E27"/>
              </a:solidFill>
              <a:latin typeface="Franklin Gothic Book" charset="0"/>
            </a:endParaRPr>
          </a:p>
        </p:txBody>
      </p:sp>
      <p:sp>
        <p:nvSpPr>
          <p:cNvPr id="2" name="Дата 1"/>
          <p:cNvSpPr>
            <a:spLocks noGrp="1"/>
          </p:cNvSpPr>
          <p:nvPr>
            <p:ph type="dt" sz="half" idx="10"/>
          </p:nvPr>
        </p:nvSpPr>
        <p:spPr/>
        <p:txBody>
          <a:bodyPr/>
          <a:lstStyle/>
          <a:p>
            <a:fld id="{395B8F86-79DC-4A3A-9B1A-D24BC55A55B4}" type="datetime1">
              <a:rPr lang="ru-RU" smtClean="0"/>
              <a:t>20.11.2017</a:t>
            </a:fld>
            <a:endParaRPr lang="ru-RU"/>
          </a:p>
        </p:txBody>
      </p:sp>
    </p:spTree>
    <p:extLst>
      <p:ext uri="{BB962C8B-B14F-4D97-AF65-F5344CB8AC3E}">
        <p14:creationId xmlns:p14="http://schemas.microsoft.com/office/powerpoint/2010/main" val="74075433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1109</Words>
  <Application>Microsoft Office PowerPoint</Application>
  <PresentationFormat>Широкоэкранный</PresentationFormat>
  <Paragraphs>279</Paragraphs>
  <Slides>50</Slides>
  <Notes>12</Notes>
  <HiddenSlides>2</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Связи</vt:lpstr>
      </vt:variant>
      <vt:variant>
        <vt:i4>2</vt:i4>
      </vt:variant>
      <vt:variant>
        <vt:lpstr>Заголовки слайдов</vt:lpstr>
      </vt:variant>
      <vt:variant>
        <vt:i4>50</vt:i4>
      </vt:variant>
    </vt:vector>
  </HeadingPairs>
  <TitlesOfParts>
    <vt:vector size="63" baseType="lpstr">
      <vt:lpstr>ＭＳ Ｐゴシック</vt:lpstr>
      <vt:lpstr>ＭＳ Ｐゴシック</vt:lpstr>
      <vt:lpstr>Arial</vt:lpstr>
      <vt:lpstr>Book Antiqua</vt:lpstr>
      <vt:lpstr>Calibri</vt:lpstr>
      <vt:lpstr>Calibri Light</vt:lpstr>
      <vt:lpstr>Franklin Gothic Book</vt:lpstr>
      <vt:lpstr>Franklin Gothic Medium</vt:lpstr>
      <vt:lpstr>Wingdings</vt:lpstr>
      <vt:lpstr>Wingdings 2</vt:lpstr>
      <vt:lpstr>Тема Office</vt:lpstr>
      <vt:lpstr>???</vt:lpstr>
      <vt:lpstr>???</vt:lpstr>
      <vt:lpstr>ТВОРЧЕСКИЕ ИНДУСТРИИ - РЕСУРС РАСШИРЕНИЯ ЭСТЕТИЧЕСКОГО В СОВРЕМЕННОМ УРБАНИСТИЧЕСКОМ   ПРОСТРАНСТВЕ </vt:lpstr>
      <vt:lpstr>ТВОРЧЕСКИЕ ИНДУСТРИИ - РЕСУРС РАСШИРЕНИЯ ЭСТЕТИЧЕСКОГО</vt:lpstr>
      <vt:lpstr>ТВОРЧЕСКИЕ ИНДУСТРИИ - РЕСУРС РАСШИРЕНИЯ ЭСТЕТИЧЕСКОГО  </vt:lpstr>
      <vt:lpstr>ТВОРЧЕСКИЕ ИНДУСТРИИ - РЕСУРС РАСШИРЕНИЯ ЭСТЕТИЧЕСКОГО</vt:lpstr>
      <vt:lpstr>ТВОРЧЕСКИЕ ИНДУСТРИИ - РЕСУРС РАСШИРЕНИЯ ЭСТЕТИЧЕСКОГО</vt:lpstr>
      <vt:lpstr>КРЕАТИВНЫЙ КЛАСС</vt:lpstr>
      <vt:lpstr>КРЕАТИНЫЙ ГОРОД:  КОНЦЕПЦИЯ Ч. ЛЕНДРИ</vt:lpstr>
      <vt:lpstr> РАСШИРЕНИЯ ЭСТЕТИЧЕСКОГО В СОВРЕМЕННОМ УРБАНИСТИЧЕСКОМ   ПРОСТРАНСТВЕ </vt:lpstr>
      <vt:lpstr>Замок «Снежной королевы»                         в г. Кеми</vt:lpstr>
      <vt:lpstr>Замок «Снежной королевы»                         в г. Кеми</vt:lpstr>
      <vt:lpstr>«Замок Снежной королевы»</vt:lpstr>
      <vt:lpstr>«Замок Снежной королевы»</vt:lpstr>
      <vt:lpstr> РАСШИРЕНИЯ ЭСТЕТИЧЕСКОГО В СОВРЕМЕННОМ УРБАНИСТИЧЕСКОМ   ПРОСТРАНСТВЕ </vt:lpstr>
      <vt:lpstr>«Веркатехдас»</vt:lpstr>
      <vt:lpstr> ЦЕНТР КУЛЬТУРЫ, КОНФЕРЕНЦИЙ И КОНГРЕССОВ «ВЕРКАТЕХДАС»</vt:lpstr>
      <vt:lpstr>Центр«Веркатехдас»</vt:lpstr>
      <vt:lpstr>Центр«Веркатехдас»</vt:lpstr>
      <vt:lpstr>Центр«Веркатехдас»</vt:lpstr>
      <vt:lpstr>Центр«Веркатехдас»</vt:lpstr>
      <vt:lpstr>Центр«Веркатехдас»</vt:lpstr>
      <vt:lpstr>Презентация PowerPoint</vt:lpstr>
      <vt:lpstr>Презентация PowerPoint</vt:lpstr>
      <vt:lpstr>ТВОРЧЕСКИЙ КЛАСТЕР</vt:lpstr>
      <vt:lpstr>ТВОРЧЕСКИЙ КЛАСТЕР: структура и направления деятельности</vt:lpstr>
      <vt:lpstr> РОССИЙСКАЯ ВЕРСИЯ  ТВОРЧЕСКИХ ИНДУСТРИЙ</vt:lpstr>
      <vt:lpstr>ТВОРЧЕСКИЕ КЛАСТЕРЫ МОСКВЫ – 2005: Первый опыт картирования</vt:lpstr>
      <vt:lpstr>ТВОРЧЕСКИЕ КЛАСТЕРЫ МОСКВЫ - 2011</vt:lpstr>
      <vt:lpstr>Презентация PowerPoint</vt:lpstr>
      <vt:lpstr>Потенциальные территории кластеров</vt:lpstr>
      <vt:lpstr>ПОТЕНЦИАЛЬНЫЕ ТЕРРИТОРИИ КЛАСТЕРОВ:  ГЭС-1</vt:lpstr>
      <vt:lpstr>ПОТЕНЦИАЛЬНЫЕ ТЕРРИТОРИИ КЛАСТЕРОВ</vt:lpstr>
      <vt:lpstr>Презентация PowerPoint</vt:lpstr>
      <vt:lpstr>МОСКОВСКАЯ ОБЛАСТЬ  </vt:lpstr>
      <vt:lpstr>НИКОЛАЙ ПОЛИССКИЙ</vt:lpstr>
      <vt:lpstr>СНЕГОВИКИ -2000</vt:lpstr>
      <vt:lpstr>  </vt:lpstr>
      <vt:lpstr>СНЕГОВИКИ -2010.    УНИВЕРИТЕТ-СПОРТИВНАЯ</vt:lpstr>
      <vt:lpstr> </vt:lpstr>
      <vt:lpstr> </vt:lpstr>
      <vt:lpstr>Презентация PowerPoint</vt:lpstr>
      <vt:lpstr>СТОЕРОСОВЫЙ КЛАССИЦИЗМ НИКОЛАЯ ПОЛИССКОГО, ИЛИ УСАДЬБА ОБ ОДНОМ ДНЕ</vt:lpstr>
      <vt:lpstr> </vt:lpstr>
      <vt:lpstr>«БОЛЬШОЙ АДРОННЫЙ КОЛЛАЙДЕР ». В ВЫСТАВОЧНОМ ЗАЛЕ МУЗЕЯ СОВРЕМЕННОГО ИСКУССТВА В ЛЮКСЕМБУРГЕ. </vt:lpstr>
      <vt:lpstr>Презентация PowerPoint</vt:lpstr>
      <vt:lpstr>ТВОРЧЕСКИЙ КЛАСТЕР</vt:lpstr>
      <vt:lpstr> </vt:lpstr>
      <vt:lpstr>КРЕАТИВНАЯ ЭКОНОМИКА</vt:lpstr>
      <vt:lpstr>ТВОРЧЕСКИЕ ИНДУСТРИИ - РЕСУРС РАСШИРЕНИЯ ЭСТЕТИЧЕСКОГО</vt:lpstr>
      <vt:lpstr>ТВОРЧЕСКИЕ ИНДУСТРИИ - РЕСУРС РАСШИРЕНИЯ ЭСТЕТИЧЕСКОГО</vt:lpstr>
      <vt:lpstr>ТВОРЧЕСКИЕ ИНДУСТРИИ - РЕСУРС РАСШИРЕНИЯ ЭСТЕТИЧЕСКОГО</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ТВОРЧЕСКИЕ ИНДУСТРИИ - РЕСУРС РАСШИРЕНИЯ ЭСТЕТИЧЕСКОГО В СОВРЕМЕННОМ УРБАНИСТИЧЕСКОМ   ПРОСТРАНСТВЕ </dc:title>
  <dc:creator>Ирина Хангельдиева</dc:creator>
  <cp:lastModifiedBy>Ирина Хангельдиева</cp:lastModifiedBy>
  <cp:revision>16</cp:revision>
  <dcterms:created xsi:type="dcterms:W3CDTF">2017-11-19T11:30:01Z</dcterms:created>
  <dcterms:modified xsi:type="dcterms:W3CDTF">2017-11-20T10:16:40Z</dcterms:modified>
</cp:coreProperties>
</file>