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1" r:id="rId4"/>
    <p:sldId id="262" r:id="rId5"/>
    <p:sldId id="271" r:id="rId6"/>
    <p:sldId id="264" r:id="rId7"/>
    <p:sldId id="272" r:id="rId8"/>
    <p:sldId id="266" r:id="rId9"/>
    <p:sldId id="267" r:id="rId10"/>
    <p:sldId id="268" r:id="rId11"/>
    <p:sldId id="258" r:id="rId12"/>
    <p:sldId id="265" r:id="rId13"/>
    <p:sldId id="269" r:id="rId14"/>
    <p:sldId id="259" r:id="rId15"/>
    <p:sldId id="270" r:id="rId16"/>
    <p:sldId id="26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27" autoAdjust="0"/>
  </p:normalViewPr>
  <p:slideViewPr>
    <p:cSldViewPr snapToGrid="0" snapToObjects="1">
      <p:cViewPr>
        <p:scale>
          <a:sx n="70" d="100"/>
          <a:sy n="70" d="100"/>
        </p:scale>
        <p:origin x="-168"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D5582-3B78-4A08-8CDD-FDB83E5CF784}" type="datetimeFigureOut">
              <a:rPr lang="ru-RU" smtClean="0"/>
              <a:t>27.11.2017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CC406-F6D2-4160-AF41-2AD5FAA60348}" type="slidenum">
              <a:rPr lang="ru-RU" smtClean="0"/>
              <a:t>‹#›</a:t>
            </a:fld>
            <a:endParaRPr lang="ru-RU"/>
          </a:p>
        </p:txBody>
      </p:sp>
    </p:spTree>
    <p:extLst>
      <p:ext uri="{BB962C8B-B14F-4D97-AF65-F5344CB8AC3E}">
        <p14:creationId xmlns:p14="http://schemas.microsoft.com/office/powerpoint/2010/main" val="336200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Основными</a:t>
            </a:r>
            <a:r>
              <a:rPr lang="ru-RU" baseline="0" dirty="0" smtClean="0"/>
              <a:t> достижениями являются:</a:t>
            </a:r>
          </a:p>
          <a:p>
            <a:r>
              <a:rPr lang="ru-RU" baseline="0" dirty="0" smtClean="0"/>
              <a:t>- Информационно-образовательный портал, на котором представлены ресурсы в области продовольственной безопасности, информация об исследованиях в этой области (МГУ и партнеров), новостная лента, события и мероприятия, отчеты членов коллектива</a:t>
            </a:r>
            <a:endParaRPr lang="ru-RU" dirty="0"/>
          </a:p>
        </p:txBody>
      </p:sp>
      <p:sp>
        <p:nvSpPr>
          <p:cNvPr id="4" name="Номер слайда 3"/>
          <p:cNvSpPr>
            <a:spLocks noGrp="1"/>
          </p:cNvSpPr>
          <p:nvPr>
            <p:ph type="sldNum" sz="quarter" idx="10"/>
          </p:nvPr>
        </p:nvSpPr>
        <p:spPr/>
        <p:txBody>
          <a:bodyPr/>
          <a:lstStyle/>
          <a:p>
            <a:fld id="{2B8CC406-F6D2-4160-AF41-2AD5FAA60348}" type="slidenum">
              <a:rPr lang="ru-RU" smtClean="0"/>
              <a:t>8</a:t>
            </a:fld>
            <a:endParaRPr lang="ru-RU"/>
          </a:p>
        </p:txBody>
      </p:sp>
    </p:spTree>
    <p:extLst>
      <p:ext uri="{BB962C8B-B14F-4D97-AF65-F5344CB8AC3E}">
        <p14:creationId xmlns:p14="http://schemas.microsoft.com/office/powerpoint/2010/main" val="156515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Достижения (продолжение) – образовательная платформа дистанционного образования. </a:t>
            </a:r>
          </a:p>
          <a:p>
            <a:r>
              <a:rPr lang="ru-RU" dirty="0" smtClean="0"/>
              <a:t>Текущая</a:t>
            </a:r>
            <a:r>
              <a:rPr lang="ru-RU" baseline="0" dirty="0" smtClean="0"/>
              <a:t> деятельность (</a:t>
            </a:r>
            <a:r>
              <a:rPr lang="en-US" baseline="0" dirty="0" smtClean="0"/>
              <a:t>on-going activity)</a:t>
            </a:r>
            <a:r>
              <a:rPr lang="ru-RU" baseline="0" dirty="0" smtClean="0"/>
              <a:t>:</a:t>
            </a:r>
          </a:p>
          <a:p>
            <a:r>
              <a:rPr lang="ru-RU" baseline="0" dirty="0" smtClean="0"/>
              <a:t>Разработка дистанционных курсов </a:t>
            </a:r>
          </a:p>
          <a:p>
            <a:r>
              <a:rPr lang="ru-RU" baseline="0" dirty="0" smtClean="0"/>
              <a:t>Проведение обучения</a:t>
            </a:r>
          </a:p>
          <a:p>
            <a:r>
              <a:rPr lang="ru-RU" baseline="0" dirty="0" smtClean="0"/>
              <a:t>Подготовка дистанционных преподавателей</a:t>
            </a:r>
          </a:p>
          <a:p>
            <a:endParaRPr lang="ru-RU" baseline="0" dirty="0" smtClean="0"/>
          </a:p>
          <a:p>
            <a:endParaRPr lang="en-US" dirty="0" smtClean="0"/>
          </a:p>
        </p:txBody>
      </p:sp>
      <p:sp>
        <p:nvSpPr>
          <p:cNvPr id="4" name="Номер слайда 3"/>
          <p:cNvSpPr>
            <a:spLocks noGrp="1"/>
          </p:cNvSpPr>
          <p:nvPr>
            <p:ph type="sldNum" sz="quarter" idx="10"/>
          </p:nvPr>
        </p:nvSpPr>
        <p:spPr/>
        <p:txBody>
          <a:bodyPr/>
          <a:lstStyle/>
          <a:p>
            <a:fld id="{2B8CC406-F6D2-4160-AF41-2AD5FAA60348}" type="slidenum">
              <a:rPr lang="ru-RU" smtClean="0"/>
              <a:t>9</a:t>
            </a:fld>
            <a:endParaRPr lang="ru-RU"/>
          </a:p>
        </p:txBody>
      </p:sp>
    </p:spTree>
    <p:extLst>
      <p:ext uri="{BB962C8B-B14F-4D97-AF65-F5344CB8AC3E}">
        <p14:creationId xmlns:p14="http://schemas.microsoft.com/office/powerpoint/2010/main" val="108777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Рассказать про содержание бюллетеня:</a:t>
            </a:r>
            <a:r>
              <a:rPr lang="ru-RU" baseline="0" dirty="0" smtClean="0"/>
              <a:t> анонсы о предстоящих и отчеты о прошедших мероприятиях, популярно-научные статьи, объявления о грантах и т.д.</a:t>
            </a:r>
            <a:endParaRPr lang="ru-RU" dirty="0"/>
          </a:p>
        </p:txBody>
      </p:sp>
      <p:sp>
        <p:nvSpPr>
          <p:cNvPr id="4" name="Номер слайда 3"/>
          <p:cNvSpPr>
            <a:spLocks noGrp="1"/>
          </p:cNvSpPr>
          <p:nvPr>
            <p:ph type="sldNum" sz="quarter" idx="10"/>
          </p:nvPr>
        </p:nvSpPr>
        <p:spPr/>
        <p:txBody>
          <a:bodyPr/>
          <a:lstStyle/>
          <a:p>
            <a:fld id="{2B8CC406-F6D2-4160-AF41-2AD5FAA60348}" type="slidenum">
              <a:rPr lang="ru-RU" smtClean="0"/>
              <a:t>10</a:t>
            </a:fld>
            <a:endParaRPr lang="ru-RU"/>
          </a:p>
        </p:txBody>
      </p:sp>
    </p:spTree>
    <p:extLst>
      <p:ext uri="{BB962C8B-B14F-4D97-AF65-F5344CB8AC3E}">
        <p14:creationId xmlns:p14="http://schemas.microsoft.com/office/powerpoint/2010/main" val="115181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This is a</a:t>
            </a:r>
            <a:r>
              <a:rPr lang="en-US" baseline="0" dirty="0" smtClean="0"/>
              <a:t> potential partnership network with which we can work according to the directions described below</a:t>
            </a:r>
            <a:endParaRPr lang="ru-RU" dirty="0"/>
          </a:p>
        </p:txBody>
      </p:sp>
      <p:sp>
        <p:nvSpPr>
          <p:cNvPr id="4" name="Номер слайда 3"/>
          <p:cNvSpPr>
            <a:spLocks noGrp="1"/>
          </p:cNvSpPr>
          <p:nvPr>
            <p:ph type="sldNum" sz="quarter" idx="10"/>
          </p:nvPr>
        </p:nvSpPr>
        <p:spPr/>
        <p:txBody>
          <a:bodyPr/>
          <a:lstStyle/>
          <a:p>
            <a:fld id="{2B8CC406-F6D2-4160-AF41-2AD5FAA60348}" type="slidenum">
              <a:rPr lang="ru-RU" smtClean="0"/>
              <a:t>12</a:t>
            </a:fld>
            <a:endParaRPr lang="ru-RU"/>
          </a:p>
        </p:txBody>
      </p:sp>
    </p:spTree>
    <p:extLst>
      <p:ext uri="{BB962C8B-B14F-4D97-AF65-F5344CB8AC3E}">
        <p14:creationId xmlns:p14="http://schemas.microsoft.com/office/powerpoint/2010/main" val="413571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Курсы на двух языках. Тематика</a:t>
            </a:r>
            <a:r>
              <a:rPr lang="ru-RU" baseline="0" dirty="0" smtClean="0"/>
              <a:t> курсов была разработана на базе оценки потребностей, проведенной на конференции партнеров центра. Запущен пилотный проект по обучению на 4 курсах, информация распространялась через партнерскую сеть, были набраны слушатели…</a:t>
            </a:r>
            <a:endParaRPr lang="ru-RU" dirty="0" smtClean="0"/>
          </a:p>
          <a:p>
            <a:endParaRPr lang="ru-RU" dirty="0"/>
          </a:p>
        </p:txBody>
      </p:sp>
      <p:sp>
        <p:nvSpPr>
          <p:cNvPr id="4" name="Номер слайда 3"/>
          <p:cNvSpPr>
            <a:spLocks noGrp="1"/>
          </p:cNvSpPr>
          <p:nvPr>
            <p:ph type="sldNum" sz="quarter" idx="10"/>
          </p:nvPr>
        </p:nvSpPr>
        <p:spPr/>
        <p:txBody>
          <a:bodyPr/>
          <a:lstStyle/>
          <a:p>
            <a:fld id="{2B8CC406-F6D2-4160-AF41-2AD5FAA60348}" type="slidenum">
              <a:rPr lang="ru-RU" smtClean="0"/>
              <a:t>14</a:t>
            </a:fld>
            <a:endParaRPr lang="ru-RU"/>
          </a:p>
        </p:txBody>
      </p:sp>
    </p:spTree>
    <p:extLst>
      <p:ext uri="{BB962C8B-B14F-4D97-AF65-F5344CB8AC3E}">
        <p14:creationId xmlns:p14="http://schemas.microsoft.com/office/powerpoint/2010/main" val="546685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Food security in Eurasia (published): 7 case studies in 4 countries</a:t>
            </a:r>
          </a:p>
          <a:p>
            <a:r>
              <a:rPr lang="en-US" dirty="0" smtClean="0"/>
              <a:t>Reported at the Dushanbe conference: 7 case studies and 4 countries</a:t>
            </a:r>
          </a:p>
          <a:p>
            <a:r>
              <a:rPr lang="en-US" dirty="0" smtClean="0"/>
              <a:t>Will be reported at the Tashkent</a:t>
            </a:r>
            <a:r>
              <a:rPr lang="en-US" baseline="0" dirty="0" smtClean="0"/>
              <a:t> EASP Plenary assembly: </a:t>
            </a:r>
            <a:r>
              <a:rPr lang="en-US" dirty="0" smtClean="0"/>
              <a:t>5 case studies and 5 countries</a:t>
            </a:r>
          </a:p>
          <a:p>
            <a:r>
              <a:rPr lang="ru-RU" dirty="0" smtClean="0"/>
              <a:t>Отметить, что требованием</a:t>
            </a:r>
            <a:r>
              <a:rPr lang="ru-RU" baseline="0" dirty="0" smtClean="0"/>
              <a:t> было участие эксперта из России и целевой страны (сотрудничество)</a:t>
            </a:r>
            <a:endParaRPr lang="ru-RU" dirty="0"/>
          </a:p>
        </p:txBody>
      </p:sp>
      <p:sp>
        <p:nvSpPr>
          <p:cNvPr id="4" name="Номер слайда 3"/>
          <p:cNvSpPr>
            <a:spLocks noGrp="1"/>
          </p:cNvSpPr>
          <p:nvPr>
            <p:ph type="sldNum" sz="quarter" idx="10"/>
          </p:nvPr>
        </p:nvSpPr>
        <p:spPr/>
        <p:txBody>
          <a:bodyPr/>
          <a:lstStyle/>
          <a:p>
            <a:fld id="{2B8CC406-F6D2-4160-AF41-2AD5FAA60348}" type="slidenum">
              <a:rPr lang="ru-RU" smtClean="0"/>
              <a:t>15</a:t>
            </a:fld>
            <a:endParaRPr lang="ru-RU"/>
          </a:p>
        </p:txBody>
      </p:sp>
    </p:spTree>
    <p:extLst>
      <p:ext uri="{BB962C8B-B14F-4D97-AF65-F5344CB8AC3E}">
        <p14:creationId xmlns:p14="http://schemas.microsoft.com/office/powerpoint/2010/main" val="2102493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доктринах</a:t>
            </a:r>
            <a:r>
              <a:rPr lang="ru-RU" baseline="0" dirty="0" smtClean="0"/>
              <a:t> о продовольственной безопасности большое значение придается аспекту образования. Основными задачами центра: образовательная, экспертно-аналитическая деятельность.</a:t>
            </a:r>
          </a:p>
          <a:p>
            <a:r>
              <a:rPr lang="ru-RU" baseline="0" dirty="0" smtClean="0"/>
              <a:t>Что касается образования, судя по </a:t>
            </a:r>
            <a:r>
              <a:rPr lang="en-US" baseline="0" dirty="0" smtClean="0"/>
              <a:t>feedback</a:t>
            </a:r>
            <a:r>
              <a:rPr lang="ru-RU" baseline="0" dirty="0" smtClean="0"/>
              <a:t>, к</a:t>
            </a:r>
            <a:r>
              <a:rPr lang="ru-RU" dirty="0" smtClean="0"/>
              <a:t>роме магистерских программ очень востребованы в регионе программы по переподготовке и повышению кадров,</a:t>
            </a:r>
            <a:r>
              <a:rPr lang="ru-RU" baseline="0" dirty="0" smtClean="0"/>
              <a:t> т.к. </a:t>
            </a:r>
            <a:r>
              <a:rPr lang="en-US" baseline="0" dirty="0" smtClean="0"/>
              <a:t>Lack of expertise in the areas related to food security and nutrition.</a:t>
            </a:r>
          </a:p>
          <a:p>
            <a:r>
              <a:rPr lang="ru-RU" baseline="0" dirty="0" smtClean="0"/>
              <a:t>Что касается экспертно-аналитической деятельности, один из ближайших шагов – это создание реально действующей и работающей сети экспертов на базе портала </a:t>
            </a:r>
            <a:r>
              <a:rPr lang="en-US" baseline="0" dirty="0" smtClean="0"/>
              <a:t>ECFS</a:t>
            </a:r>
            <a:r>
              <a:rPr lang="ru-RU" baseline="0" dirty="0" smtClean="0"/>
              <a:t> и налаживание форумов, в которых простые пользователи могли бы задавать вопросы и получать ответы от экспертов.</a:t>
            </a:r>
          </a:p>
          <a:p>
            <a:r>
              <a:rPr lang="ru-RU" baseline="0" dirty="0" smtClean="0"/>
              <a:t>Третье: разработка кейсов экспертами и их использование в образовательном процессе</a:t>
            </a:r>
            <a:endParaRPr lang="ru-RU" dirty="0"/>
          </a:p>
        </p:txBody>
      </p:sp>
      <p:sp>
        <p:nvSpPr>
          <p:cNvPr id="4" name="Номер слайда 3"/>
          <p:cNvSpPr>
            <a:spLocks noGrp="1"/>
          </p:cNvSpPr>
          <p:nvPr>
            <p:ph type="sldNum" sz="quarter" idx="10"/>
          </p:nvPr>
        </p:nvSpPr>
        <p:spPr/>
        <p:txBody>
          <a:bodyPr/>
          <a:lstStyle/>
          <a:p>
            <a:fld id="{2B8CC406-F6D2-4160-AF41-2AD5FAA60348}" type="slidenum">
              <a:rPr lang="ru-RU" smtClean="0"/>
              <a:t>16</a:t>
            </a:fld>
            <a:endParaRPr lang="ru-RU"/>
          </a:p>
        </p:txBody>
      </p:sp>
    </p:spTree>
    <p:extLst>
      <p:ext uri="{BB962C8B-B14F-4D97-AF65-F5344CB8AC3E}">
        <p14:creationId xmlns:p14="http://schemas.microsoft.com/office/powerpoint/2010/main" val="80775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1FDEC9-509D-C344-8E07-9ADB811587E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64816-6842-4E48-8C9D-CCC99154DF7F}" type="slidenum">
              <a:rPr lang="en-US" smtClean="0"/>
              <a:t>‹#›</a:t>
            </a:fld>
            <a:endParaRPr lang="en-US"/>
          </a:p>
        </p:txBody>
      </p:sp>
    </p:spTree>
    <p:extLst>
      <p:ext uri="{BB962C8B-B14F-4D97-AF65-F5344CB8AC3E}">
        <p14:creationId xmlns:p14="http://schemas.microsoft.com/office/powerpoint/2010/main" val="332217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FDEC9-509D-C344-8E07-9ADB811587E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64816-6842-4E48-8C9D-CCC99154DF7F}" type="slidenum">
              <a:rPr lang="en-US" smtClean="0"/>
              <a:t>‹#›</a:t>
            </a:fld>
            <a:endParaRPr lang="en-US"/>
          </a:p>
        </p:txBody>
      </p:sp>
    </p:spTree>
    <p:extLst>
      <p:ext uri="{BB962C8B-B14F-4D97-AF65-F5344CB8AC3E}">
        <p14:creationId xmlns:p14="http://schemas.microsoft.com/office/powerpoint/2010/main" val="375007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FDEC9-509D-C344-8E07-9ADB811587E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64816-6842-4E48-8C9D-CCC99154DF7F}" type="slidenum">
              <a:rPr lang="en-US" smtClean="0"/>
              <a:t>‹#›</a:t>
            </a:fld>
            <a:endParaRPr lang="en-US"/>
          </a:p>
        </p:txBody>
      </p:sp>
    </p:spTree>
    <p:extLst>
      <p:ext uri="{BB962C8B-B14F-4D97-AF65-F5344CB8AC3E}">
        <p14:creationId xmlns:p14="http://schemas.microsoft.com/office/powerpoint/2010/main" val="323986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FDEC9-509D-C344-8E07-9ADB811587E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64816-6842-4E48-8C9D-CCC99154DF7F}" type="slidenum">
              <a:rPr lang="en-US" smtClean="0"/>
              <a:t>‹#›</a:t>
            </a:fld>
            <a:endParaRPr lang="en-US"/>
          </a:p>
        </p:txBody>
      </p:sp>
    </p:spTree>
    <p:extLst>
      <p:ext uri="{BB962C8B-B14F-4D97-AF65-F5344CB8AC3E}">
        <p14:creationId xmlns:p14="http://schemas.microsoft.com/office/powerpoint/2010/main" val="31950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1FDEC9-509D-C344-8E07-9ADB811587E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64816-6842-4E48-8C9D-CCC99154DF7F}" type="slidenum">
              <a:rPr lang="en-US" smtClean="0"/>
              <a:t>‹#›</a:t>
            </a:fld>
            <a:endParaRPr lang="en-US"/>
          </a:p>
        </p:txBody>
      </p:sp>
    </p:spTree>
    <p:extLst>
      <p:ext uri="{BB962C8B-B14F-4D97-AF65-F5344CB8AC3E}">
        <p14:creationId xmlns:p14="http://schemas.microsoft.com/office/powerpoint/2010/main" val="180597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1FDEC9-509D-C344-8E07-9ADB811587E3}"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64816-6842-4E48-8C9D-CCC99154DF7F}" type="slidenum">
              <a:rPr lang="en-US" smtClean="0"/>
              <a:t>‹#›</a:t>
            </a:fld>
            <a:endParaRPr lang="en-US"/>
          </a:p>
        </p:txBody>
      </p:sp>
    </p:spTree>
    <p:extLst>
      <p:ext uri="{BB962C8B-B14F-4D97-AF65-F5344CB8AC3E}">
        <p14:creationId xmlns:p14="http://schemas.microsoft.com/office/powerpoint/2010/main" val="312279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1FDEC9-509D-C344-8E07-9ADB811587E3}" type="datetimeFigureOut">
              <a:rPr lang="en-US" smtClean="0"/>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64816-6842-4E48-8C9D-CCC99154DF7F}" type="slidenum">
              <a:rPr lang="en-US" smtClean="0"/>
              <a:t>‹#›</a:t>
            </a:fld>
            <a:endParaRPr lang="en-US"/>
          </a:p>
        </p:txBody>
      </p:sp>
    </p:spTree>
    <p:extLst>
      <p:ext uri="{BB962C8B-B14F-4D97-AF65-F5344CB8AC3E}">
        <p14:creationId xmlns:p14="http://schemas.microsoft.com/office/powerpoint/2010/main" val="303045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1FDEC9-509D-C344-8E07-9ADB811587E3}" type="datetimeFigureOut">
              <a:rPr lang="en-US" smtClean="0"/>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64816-6842-4E48-8C9D-CCC99154DF7F}" type="slidenum">
              <a:rPr lang="en-US" smtClean="0"/>
              <a:t>‹#›</a:t>
            </a:fld>
            <a:endParaRPr lang="en-US"/>
          </a:p>
        </p:txBody>
      </p:sp>
    </p:spTree>
    <p:extLst>
      <p:ext uri="{BB962C8B-B14F-4D97-AF65-F5344CB8AC3E}">
        <p14:creationId xmlns:p14="http://schemas.microsoft.com/office/powerpoint/2010/main" val="275396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FDEC9-509D-C344-8E07-9ADB811587E3}"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64816-6842-4E48-8C9D-CCC99154DF7F}" type="slidenum">
              <a:rPr lang="en-US" smtClean="0"/>
              <a:t>‹#›</a:t>
            </a:fld>
            <a:endParaRPr lang="en-US"/>
          </a:p>
        </p:txBody>
      </p:sp>
    </p:spTree>
    <p:extLst>
      <p:ext uri="{BB962C8B-B14F-4D97-AF65-F5344CB8AC3E}">
        <p14:creationId xmlns:p14="http://schemas.microsoft.com/office/powerpoint/2010/main" val="412836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FDEC9-509D-C344-8E07-9ADB811587E3}"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64816-6842-4E48-8C9D-CCC99154DF7F}" type="slidenum">
              <a:rPr lang="en-US" smtClean="0"/>
              <a:t>‹#›</a:t>
            </a:fld>
            <a:endParaRPr lang="en-US"/>
          </a:p>
        </p:txBody>
      </p:sp>
    </p:spTree>
    <p:extLst>
      <p:ext uri="{BB962C8B-B14F-4D97-AF65-F5344CB8AC3E}">
        <p14:creationId xmlns:p14="http://schemas.microsoft.com/office/powerpoint/2010/main" val="421025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FDEC9-509D-C344-8E07-9ADB811587E3}"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64816-6842-4E48-8C9D-CCC99154DF7F}" type="slidenum">
              <a:rPr lang="en-US" smtClean="0"/>
              <a:t>‹#›</a:t>
            </a:fld>
            <a:endParaRPr lang="en-US"/>
          </a:p>
        </p:txBody>
      </p:sp>
    </p:spTree>
    <p:extLst>
      <p:ext uri="{BB962C8B-B14F-4D97-AF65-F5344CB8AC3E}">
        <p14:creationId xmlns:p14="http://schemas.microsoft.com/office/powerpoint/2010/main" val="61318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FDEC9-509D-C344-8E07-9ADB811587E3}" type="datetimeFigureOut">
              <a:rPr lang="en-US" smtClean="0"/>
              <a:t>11/27/2017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64816-6842-4E48-8C9D-CCC99154DF7F}" type="slidenum">
              <a:rPr lang="en-US" smtClean="0"/>
              <a:t>‹#›</a:t>
            </a:fld>
            <a:endParaRPr lang="en-US"/>
          </a:p>
        </p:txBody>
      </p:sp>
    </p:spTree>
    <p:extLst>
      <p:ext uri="{BB962C8B-B14F-4D97-AF65-F5344CB8AC3E}">
        <p14:creationId xmlns:p14="http://schemas.microsoft.com/office/powerpoint/2010/main" val="288114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cfs.msu.ru/ru/news/anons-distancionnyh-kursov-po-prodovolstvennoy-bezopasnosti-85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23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13" t="9791" r="34203" b="7118"/>
          <a:stretch/>
        </p:blipFill>
        <p:spPr bwMode="auto">
          <a:xfrm>
            <a:off x="5274365" y="642779"/>
            <a:ext cx="3677323" cy="539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0088" y="2252870"/>
            <a:ext cx="4263347" cy="2677656"/>
          </a:xfrm>
          <a:prstGeom prst="rect">
            <a:avLst/>
          </a:prstGeom>
          <a:noFill/>
        </p:spPr>
        <p:txBody>
          <a:bodyPr wrap="none" rtlCol="0">
            <a:spAutoFit/>
          </a:bodyPr>
          <a:lstStyle/>
          <a:p>
            <a:r>
              <a:rPr lang="en-US" sz="2800" dirty="0" smtClean="0"/>
              <a:t>ECFS Newsletter (28 issues):</a:t>
            </a:r>
          </a:p>
          <a:p>
            <a:endParaRPr lang="en-US" sz="2800" dirty="0"/>
          </a:p>
          <a:p>
            <a:r>
              <a:rPr lang="en-US" sz="2800" i="1" dirty="0" smtClean="0"/>
              <a:t>2012-2016</a:t>
            </a:r>
            <a:r>
              <a:rPr lang="en-US" sz="2800" dirty="0" smtClean="0"/>
              <a:t> – quarterly</a:t>
            </a:r>
          </a:p>
          <a:p>
            <a:r>
              <a:rPr lang="en-US" sz="2800" i="1" dirty="0" smtClean="0"/>
              <a:t>Since 2017 </a:t>
            </a:r>
            <a:r>
              <a:rPr lang="en-US" sz="2800" dirty="0" smtClean="0"/>
              <a:t>– monthly</a:t>
            </a:r>
          </a:p>
          <a:p>
            <a:endParaRPr lang="en-US" sz="2800" dirty="0"/>
          </a:p>
          <a:p>
            <a:r>
              <a:rPr lang="en-US" sz="2800" i="1" dirty="0" smtClean="0"/>
              <a:t>Russian / English languages</a:t>
            </a:r>
            <a:endParaRPr lang="ru-RU" sz="2800" i="1" dirty="0"/>
          </a:p>
        </p:txBody>
      </p:sp>
    </p:spTree>
    <p:extLst>
      <p:ext uri="{BB962C8B-B14F-4D97-AF65-F5344CB8AC3E}">
        <p14:creationId xmlns:p14="http://schemas.microsoft.com/office/powerpoint/2010/main" val="199620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15762719"/>
              </p:ext>
            </p:extLst>
          </p:nvPr>
        </p:nvGraphicFramePr>
        <p:xfrm>
          <a:off x="371061" y="2329827"/>
          <a:ext cx="8547651" cy="2754499"/>
        </p:xfrm>
        <a:graphic>
          <a:graphicData uri="http://schemas.openxmlformats.org/drawingml/2006/table">
            <a:tbl>
              <a:tblPr/>
              <a:tblGrid>
                <a:gridCol w="1131052"/>
                <a:gridCol w="638498"/>
                <a:gridCol w="1013406"/>
                <a:gridCol w="1396464"/>
                <a:gridCol w="1559756"/>
                <a:gridCol w="1395573"/>
                <a:gridCol w="1412902"/>
              </a:tblGrid>
              <a:tr h="540000">
                <a:tc>
                  <a:txBody>
                    <a:bodyPr/>
                    <a:lstStyle/>
                    <a:p>
                      <a:pPr algn="ctr">
                        <a:lnSpc>
                          <a:spcPct val="115000"/>
                        </a:lnSpc>
                      </a:pPr>
                      <a:r>
                        <a:rPr lang="en-US" sz="1700" b="1" i="1" dirty="0" smtClean="0">
                          <a:solidFill>
                            <a:srgbClr val="000000"/>
                          </a:solidFill>
                          <a:effectLst/>
                        </a:rPr>
                        <a:t>M</a:t>
                      </a:r>
                      <a:r>
                        <a:rPr lang="et-EE" sz="1700" b="1" i="1" dirty="0" smtClean="0">
                          <a:solidFill>
                            <a:srgbClr val="000000"/>
                          </a:solidFill>
                          <a:effectLst/>
                        </a:rPr>
                        <a:t>onth</a:t>
                      </a:r>
                      <a:endParaRPr lang="et-EE" sz="1700" dirty="0">
                        <a:effectLst/>
                      </a:endParaRPr>
                    </a:p>
                  </a:txBody>
                  <a:tcPr marL="65594" marR="65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t-EE" sz="1700" b="1" i="1" dirty="0">
                          <a:solidFill>
                            <a:srgbClr val="000000"/>
                          </a:solidFill>
                          <a:effectLst/>
                        </a:rPr>
                        <a:t>Sent</a:t>
                      </a:r>
                      <a:endParaRPr lang="et-EE" sz="1700" dirty="0">
                        <a:effectLst/>
                      </a:endParaRPr>
                    </a:p>
                  </a:txBody>
                  <a:tcPr marL="65594" marR="65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t-EE" sz="1700" b="1" i="1" dirty="0">
                          <a:solidFill>
                            <a:srgbClr val="000000"/>
                          </a:solidFill>
                          <a:effectLst/>
                        </a:rPr>
                        <a:t>Bounces</a:t>
                      </a:r>
                      <a:endParaRPr lang="et-EE" sz="1700" dirty="0">
                        <a:effectLst/>
                      </a:endParaRPr>
                    </a:p>
                  </a:txBody>
                  <a:tcPr marL="65594" marR="65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t-EE" sz="1700" b="1" i="1" dirty="0">
                          <a:solidFill>
                            <a:srgbClr val="000000"/>
                          </a:solidFill>
                          <a:effectLst/>
                        </a:rPr>
                        <a:t>Open rate,% (n)</a:t>
                      </a:r>
                      <a:endParaRPr lang="et-EE" sz="1700" dirty="0">
                        <a:effectLst/>
                      </a:endParaRPr>
                    </a:p>
                  </a:txBody>
                  <a:tcPr marL="65594" marR="65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t-EE" sz="1700" b="1" i="1" dirty="0">
                          <a:solidFill>
                            <a:srgbClr val="000000"/>
                          </a:solidFill>
                          <a:effectLst/>
                        </a:rPr>
                        <a:t>Click Rate,% (n)</a:t>
                      </a:r>
                      <a:endParaRPr lang="et-EE" sz="1700" dirty="0">
                        <a:effectLst/>
                      </a:endParaRPr>
                    </a:p>
                  </a:txBody>
                  <a:tcPr marL="65594" marR="65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t-EE" sz="1700" b="1" i="1" dirty="0">
                          <a:solidFill>
                            <a:srgbClr val="000000"/>
                          </a:solidFill>
                          <a:effectLst/>
                        </a:rPr>
                        <a:t>Did Not Open</a:t>
                      </a:r>
                      <a:endParaRPr lang="et-EE" sz="1700" dirty="0">
                        <a:effectLst/>
                      </a:endParaRPr>
                    </a:p>
                  </a:txBody>
                  <a:tcPr marL="65594" marR="65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t-EE" sz="1700" b="1" i="1" dirty="0">
                          <a:solidFill>
                            <a:srgbClr val="000000"/>
                          </a:solidFill>
                          <a:effectLst/>
                        </a:rPr>
                        <a:t>Unsubscribed</a:t>
                      </a:r>
                      <a:endParaRPr lang="et-EE" sz="1700" dirty="0">
                        <a:effectLst/>
                      </a:endParaRPr>
                    </a:p>
                  </a:txBody>
                  <a:tcPr marL="65594" marR="65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311">
                <a:tc>
                  <a:txBody>
                    <a:bodyPr/>
                    <a:lstStyle/>
                    <a:p>
                      <a:pPr algn="ctr">
                        <a:lnSpc>
                          <a:spcPct val="115000"/>
                        </a:lnSpc>
                      </a:pPr>
                      <a:r>
                        <a:rPr lang="et-EE" sz="1700" dirty="0">
                          <a:solidFill>
                            <a:srgbClr val="000000"/>
                          </a:solidFill>
                          <a:effectLst/>
                        </a:rPr>
                        <a:t>April</a:t>
                      </a:r>
                      <a:endParaRPr lang="et-EE"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700" b="1" dirty="0">
                          <a:solidFill>
                            <a:srgbClr val="000000"/>
                          </a:solidFill>
                          <a:effectLst/>
                        </a:rPr>
                        <a:t>384</a:t>
                      </a:r>
                      <a:endParaRPr lang="ru-RU" sz="1700" b="1"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dirty="0">
                          <a:solidFill>
                            <a:srgbClr val="000000"/>
                          </a:solidFill>
                          <a:effectLst/>
                        </a:rPr>
                        <a:t>46</a:t>
                      </a:r>
                      <a:endParaRPr lang="ru-RU"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dirty="0">
                          <a:solidFill>
                            <a:srgbClr val="000000"/>
                          </a:solidFill>
                          <a:effectLst/>
                        </a:rPr>
                        <a:t>42,3 (145)</a:t>
                      </a:r>
                      <a:endParaRPr lang="ru-RU"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35,7 (52)</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195</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1</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313">
                <a:tc>
                  <a:txBody>
                    <a:bodyPr/>
                    <a:lstStyle/>
                    <a:p>
                      <a:pPr algn="ctr">
                        <a:lnSpc>
                          <a:spcPct val="115000"/>
                        </a:lnSpc>
                      </a:pPr>
                      <a:r>
                        <a:rPr lang="et-EE" sz="1700">
                          <a:solidFill>
                            <a:srgbClr val="000000"/>
                          </a:solidFill>
                          <a:effectLst/>
                        </a:rPr>
                        <a:t>May</a:t>
                      </a:r>
                      <a:endParaRPr lang="et-EE"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700" b="1" dirty="0">
                          <a:solidFill>
                            <a:srgbClr val="000000"/>
                          </a:solidFill>
                          <a:effectLst/>
                        </a:rPr>
                        <a:t>1007</a:t>
                      </a:r>
                      <a:endParaRPr lang="ru-RU" sz="1700" b="1"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158</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dirty="0">
                          <a:solidFill>
                            <a:srgbClr val="000000"/>
                          </a:solidFill>
                          <a:effectLst/>
                        </a:rPr>
                        <a:t>34 (285)</a:t>
                      </a:r>
                      <a:endParaRPr lang="ru-RU"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dirty="0">
                          <a:solidFill>
                            <a:srgbClr val="000000"/>
                          </a:solidFill>
                          <a:effectLst/>
                        </a:rPr>
                        <a:t>37 (106)</a:t>
                      </a:r>
                      <a:endParaRPr lang="ru-RU"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564</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6</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061">
                <a:tc>
                  <a:txBody>
                    <a:bodyPr/>
                    <a:lstStyle/>
                    <a:p>
                      <a:pPr algn="ctr">
                        <a:lnSpc>
                          <a:spcPct val="115000"/>
                        </a:lnSpc>
                      </a:pPr>
                      <a:r>
                        <a:rPr lang="et-EE" sz="1700">
                          <a:solidFill>
                            <a:srgbClr val="000000"/>
                          </a:solidFill>
                          <a:effectLst/>
                        </a:rPr>
                        <a:t>June</a:t>
                      </a:r>
                      <a:endParaRPr lang="et-EE"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700" b="1" dirty="0">
                          <a:solidFill>
                            <a:srgbClr val="000000"/>
                          </a:solidFill>
                          <a:effectLst/>
                        </a:rPr>
                        <a:t>988</a:t>
                      </a:r>
                      <a:endParaRPr lang="ru-RU" sz="1700" b="1"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125</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dirty="0">
                          <a:solidFill>
                            <a:srgbClr val="000000"/>
                          </a:solidFill>
                          <a:effectLst/>
                        </a:rPr>
                        <a:t>32 (277)</a:t>
                      </a:r>
                      <a:endParaRPr lang="ru-RU"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dirty="0">
                          <a:solidFill>
                            <a:srgbClr val="000000"/>
                          </a:solidFill>
                          <a:effectLst/>
                        </a:rPr>
                        <a:t>23,6 (65)</a:t>
                      </a:r>
                      <a:endParaRPr lang="ru-RU"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588</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0</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565">
                <a:tc>
                  <a:txBody>
                    <a:bodyPr/>
                    <a:lstStyle/>
                    <a:p>
                      <a:pPr algn="ctr">
                        <a:lnSpc>
                          <a:spcPct val="115000"/>
                        </a:lnSpc>
                      </a:pPr>
                      <a:r>
                        <a:rPr lang="et-EE" sz="1700">
                          <a:solidFill>
                            <a:srgbClr val="000000"/>
                          </a:solidFill>
                          <a:effectLst/>
                        </a:rPr>
                        <a:t>July</a:t>
                      </a:r>
                      <a:endParaRPr lang="et-EE"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700" b="1" dirty="0">
                          <a:solidFill>
                            <a:srgbClr val="000000"/>
                          </a:solidFill>
                          <a:effectLst/>
                        </a:rPr>
                        <a:t>983</a:t>
                      </a:r>
                      <a:endParaRPr lang="ru-RU" sz="1700" b="1"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114</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32 (276)</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dirty="0">
                          <a:solidFill>
                            <a:srgbClr val="000000"/>
                          </a:solidFill>
                          <a:effectLst/>
                        </a:rPr>
                        <a:t>24 (66)</a:t>
                      </a:r>
                      <a:endParaRPr lang="ru-RU"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dirty="0">
                          <a:solidFill>
                            <a:srgbClr val="000000"/>
                          </a:solidFill>
                          <a:effectLst/>
                        </a:rPr>
                        <a:t>594</a:t>
                      </a:r>
                      <a:endParaRPr lang="ru-RU"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4</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305">
                <a:tc>
                  <a:txBody>
                    <a:bodyPr/>
                    <a:lstStyle/>
                    <a:p>
                      <a:pPr algn="ctr">
                        <a:lnSpc>
                          <a:spcPct val="115000"/>
                        </a:lnSpc>
                      </a:pPr>
                      <a:r>
                        <a:rPr lang="et-EE" sz="1700">
                          <a:solidFill>
                            <a:srgbClr val="000000"/>
                          </a:solidFill>
                          <a:effectLst/>
                        </a:rPr>
                        <a:t>September</a:t>
                      </a:r>
                      <a:endParaRPr lang="et-EE"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700" b="1" dirty="0">
                          <a:solidFill>
                            <a:srgbClr val="000000"/>
                          </a:solidFill>
                          <a:effectLst/>
                        </a:rPr>
                        <a:t>1059</a:t>
                      </a:r>
                      <a:endParaRPr lang="ru-RU" sz="1700" b="1"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124</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34 (320)</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25 (81)</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dirty="0">
                          <a:solidFill>
                            <a:srgbClr val="000000"/>
                          </a:solidFill>
                          <a:effectLst/>
                        </a:rPr>
                        <a:t>615</a:t>
                      </a:r>
                      <a:endParaRPr lang="ru-RU"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2</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060">
                <a:tc>
                  <a:txBody>
                    <a:bodyPr/>
                    <a:lstStyle/>
                    <a:p>
                      <a:pPr algn="ctr">
                        <a:lnSpc>
                          <a:spcPct val="115000"/>
                        </a:lnSpc>
                      </a:pPr>
                      <a:r>
                        <a:rPr lang="et-EE" sz="1700">
                          <a:solidFill>
                            <a:srgbClr val="000000"/>
                          </a:solidFill>
                          <a:effectLst/>
                        </a:rPr>
                        <a:t>October</a:t>
                      </a:r>
                      <a:endParaRPr lang="et-EE"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700" b="1" dirty="0">
                          <a:solidFill>
                            <a:srgbClr val="000000"/>
                          </a:solidFill>
                          <a:effectLst/>
                        </a:rPr>
                        <a:t>1119</a:t>
                      </a:r>
                      <a:endParaRPr lang="ru-RU" sz="1700" b="1"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120</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a:solidFill>
                            <a:srgbClr val="000000"/>
                          </a:solidFill>
                          <a:effectLst/>
                        </a:rPr>
                        <a:t>34 (333)</a:t>
                      </a:r>
                      <a:endParaRPr lang="ru-RU" sz="170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dirty="0">
                          <a:solidFill>
                            <a:srgbClr val="000000"/>
                          </a:solidFill>
                          <a:effectLst/>
                        </a:rPr>
                        <a:t>36 (119)</a:t>
                      </a:r>
                      <a:endParaRPr lang="ru-RU"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dirty="0">
                          <a:solidFill>
                            <a:srgbClr val="000000"/>
                          </a:solidFill>
                          <a:effectLst/>
                        </a:rPr>
                        <a:t>666</a:t>
                      </a:r>
                      <a:endParaRPr lang="ru-RU"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9690" algn="ctr">
                        <a:lnSpc>
                          <a:spcPct val="115000"/>
                        </a:lnSpc>
                      </a:pPr>
                      <a:r>
                        <a:rPr lang="ru-RU" sz="1700" dirty="0">
                          <a:solidFill>
                            <a:srgbClr val="000000"/>
                          </a:solidFill>
                          <a:effectLst/>
                        </a:rPr>
                        <a:t>1</a:t>
                      </a:r>
                      <a:endParaRPr lang="ru-RU" sz="1700" dirty="0">
                        <a:effectLst/>
                      </a:endParaRPr>
                    </a:p>
                  </a:txBody>
                  <a:tcPr marL="65594" marR="65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080590" y="1336308"/>
            <a:ext cx="6565387" cy="461665"/>
          </a:xfrm>
          <a:prstGeom prst="rect">
            <a:avLst/>
          </a:prstGeom>
          <a:noFill/>
        </p:spPr>
        <p:txBody>
          <a:bodyPr wrap="none" rtlCol="0">
            <a:spAutoFit/>
          </a:bodyPr>
          <a:lstStyle/>
          <a:p>
            <a:r>
              <a:rPr lang="en-US" sz="2400" b="1" dirty="0" smtClean="0"/>
              <a:t>Eurasian center for food security Bulletin statistics</a:t>
            </a:r>
            <a:endParaRPr lang="ru-RU" sz="2400" b="1" dirty="0"/>
          </a:p>
        </p:txBody>
      </p:sp>
    </p:spTree>
    <p:extLst>
      <p:ext uri="{BB962C8B-B14F-4D97-AF65-F5344CB8AC3E}">
        <p14:creationId xmlns:p14="http://schemas.microsoft.com/office/powerpoint/2010/main" val="307437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174"/>
            <a:ext cx="8229600" cy="1143000"/>
          </a:xfrm>
        </p:spPr>
        <p:txBody>
          <a:bodyPr>
            <a:normAutofit/>
          </a:bodyPr>
          <a:lstStyle/>
          <a:p>
            <a:r>
              <a:rPr lang="en-US" sz="3600" dirty="0" smtClean="0"/>
              <a:t>ECFS mailing list</a:t>
            </a:r>
            <a:br>
              <a:rPr lang="en-US" sz="3600" dirty="0" smtClean="0"/>
            </a:br>
            <a:r>
              <a:rPr lang="en-US" sz="2700" dirty="0" smtClean="0"/>
              <a:t>(more than 1,000 </a:t>
            </a:r>
            <a:r>
              <a:rPr lang="en-US" sz="2700" dirty="0" err="1" smtClean="0"/>
              <a:t>addresees</a:t>
            </a:r>
            <a:r>
              <a:rPr lang="en-US" sz="2700" dirty="0" smtClean="0"/>
              <a:t>)</a:t>
            </a:r>
            <a:endParaRPr lang="ru-RU" sz="2700" dirty="0"/>
          </a:p>
        </p:txBody>
      </p:sp>
      <p:sp>
        <p:nvSpPr>
          <p:cNvPr id="3" name="Объект 2"/>
          <p:cNvSpPr>
            <a:spLocks noGrp="1"/>
          </p:cNvSpPr>
          <p:nvPr>
            <p:ph idx="1"/>
          </p:nvPr>
        </p:nvSpPr>
        <p:spPr/>
        <p:txBody>
          <a:bodyPr>
            <a:normAutofit/>
          </a:bodyPr>
          <a:lstStyle/>
          <a:p>
            <a:r>
              <a:rPr lang="en-US" sz="2400" b="1" dirty="0" smtClean="0"/>
              <a:t>International organizations </a:t>
            </a:r>
            <a:r>
              <a:rPr lang="en-US" sz="2400" dirty="0" smtClean="0"/>
              <a:t>(GSP, GFAR, IFAD, WFP, IFPRI, ICARDA, CYMMYT, IWMI, ICRAF,</a:t>
            </a:r>
          </a:p>
          <a:p>
            <a:pPr marL="357188" indent="0">
              <a:buNone/>
            </a:pPr>
            <a:r>
              <a:rPr lang="en-US" sz="2400" dirty="0" smtClean="0"/>
              <a:t>CAREC, GIZ, IAMO, JRC, ZEF, UNICEF)</a:t>
            </a:r>
          </a:p>
          <a:p>
            <a:pPr marL="265113" indent="-265113"/>
            <a:r>
              <a:rPr lang="en-US" sz="2400" dirty="0" smtClean="0"/>
              <a:t>  </a:t>
            </a:r>
            <a:r>
              <a:rPr lang="en-US" sz="2400" b="1" dirty="0" smtClean="0"/>
              <a:t>Ministries and </a:t>
            </a:r>
            <a:r>
              <a:rPr lang="en-US" sz="2400" b="1" dirty="0"/>
              <a:t>f</a:t>
            </a:r>
            <a:r>
              <a:rPr lang="en-US" sz="2400" b="1" dirty="0" smtClean="0"/>
              <a:t>ederal agencies </a:t>
            </a:r>
            <a:r>
              <a:rPr lang="en-US" sz="2400" dirty="0" smtClean="0"/>
              <a:t>of different countries (Armenia, Azerbaijan, Belarus, Georgia, Kazakhstan, Kyrgyzstan, Moldova, Russia, Tajikistan, Turkmenistan,</a:t>
            </a:r>
          </a:p>
          <a:p>
            <a:pPr marL="265113" indent="0">
              <a:buNone/>
            </a:pPr>
            <a:r>
              <a:rPr lang="en-US" sz="2400" dirty="0" smtClean="0"/>
              <a:t>Uzbekistan)</a:t>
            </a:r>
          </a:p>
          <a:p>
            <a:r>
              <a:rPr lang="en-US" sz="2400" b="1" dirty="0" smtClean="0"/>
              <a:t>Research, education and nongovernmental organizations </a:t>
            </a:r>
          </a:p>
          <a:p>
            <a:r>
              <a:rPr lang="en-US" sz="2400" b="1" dirty="0" smtClean="0"/>
              <a:t>experts and specialists </a:t>
            </a:r>
            <a:r>
              <a:rPr lang="en-US" sz="2400" dirty="0" smtClean="0"/>
              <a:t>in food security, nutrition, environmental protection, soil science, agriculture</a:t>
            </a:r>
            <a:endParaRPr lang="ru-RU" sz="2400" dirty="0"/>
          </a:p>
        </p:txBody>
      </p:sp>
    </p:spTree>
    <p:extLst>
      <p:ext uri="{BB962C8B-B14F-4D97-AF65-F5344CB8AC3E}">
        <p14:creationId xmlns:p14="http://schemas.microsoft.com/office/powerpoint/2010/main" val="201177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3217" y="2435087"/>
            <a:ext cx="8229600" cy="2468217"/>
          </a:xfrm>
        </p:spPr>
        <p:txBody>
          <a:bodyPr>
            <a:normAutofit fontScale="55000" lnSpcReduction="20000"/>
          </a:bodyPr>
          <a:lstStyle/>
          <a:p>
            <a:pPr marL="0" indent="0">
              <a:buNone/>
            </a:pPr>
            <a:r>
              <a:rPr lang="en-US" sz="5100" dirty="0"/>
              <a:t>Our vision of network on food security and </a:t>
            </a:r>
            <a:r>
              <a:rPr lang="en-US" sz="5100" dirty="0" smtClean="0"/>
              <a:t>nutrition</a:t>
            </a:r>
          </a:p>
          <a:p>
            <a:pPr marL="0" indent="0">
              <a:buNone/>
            </a:pPr>
            <a:endParaRPr lang="en-US" sz="3900" dirty="0" smtClean="0"/>
          </a:p>
          <a:p>
            <a:r>
              <a:rPr lang="en-US" sz="4500" dirty="0" smtClean="0"/>
              <a:t>The creation and support of the user-friendly environment for exchange and sharing of knowledge in the field of food security and nutrition in two main directions : education and expert consulting</a:t>
            </a:r>
            <a:endParaRPr lang="ru-RU" sz="4500" dirty="0"/>
          </a:p>
        </p:txBody>
      </p:sp>
      <p:sp>
        <p:nvSpPr>
          <p:cNvPr id="4" name="Заголовок 3"/>
          <p:cNvSpPr>
            <a:spLocks noGrp="1"/>
          </p:cNvSpPr>
          <p:nvPr>
            <p:ph type="title"/>
          </p:nvPr>
        </p:nvSpPr>
        <p:spPr/>
        <p:txBody>
          <a:bodyPr/>
          <a:lstStyle/>
          <a:p>
            <a:endParaRPr lang="ru-RU"/>
          </a:p>
        </p:txBody>
      </p:sp>
    </p:spTree>
    <p:extLst>
      <p:ext uri="{BB962C8B-B14F-4D97-AF65-F5344CB8AC3E}">
        <p14:creationId xmlns:p14="http://schemas.microsoft.com/office/powerpoint/2010/main" val="136517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326659" y="1998956"/>
            <a:ext cx="2992406" cy="525907"/>
          </a:xfrm>
          <a:prstGeom prst="rect">
            <a:avLst/>
          </a:prstGeom>
        </p:spPr>
        <p:txBody>
          <a:bodyPr/>
          <a:lstStyle>
            <a:lvl1pPr algn="l"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US" sz="2000" dirty="0"/>
              <a:t>Master’s </a:t>
            </a:r>
            <a:r>
              <a:rPr lang="en-US" sz="2000" dirty="0" smtClean="0"/>
              <a:t>programs developed by ECFS </a:t>
            </a:r>
          </a:p>
          <a:p>
            <a:r>
              <a:rPr lang="en-US" sz="2000" dirty="0" smtClean="0"/>
              <a:t>on </a:t>
            </a:r>
            <a:r>
              <a:rPr lang="en-US" sz="2000" b="1" dirty="0" smtClean="0"/>
              <a:t>Agrofood management </a:t>
            </a:r>
            <a:r>
              <a:rPr lang="en-US" sz="2000" dirty="0" smtClean="0"/>
              <a:t>and </a:t>
            </a:r>
            <a:r>
              <a:rPr lang="en-US" sz="2000" b="1" dirty="0" smtClean="0"/>
              <a:t>Land and water resource management</a:t>
            </a:r>
            <a:endParaRPr lang="ru-RU" sz="2000" b="1" dirty="0"/>
          </a:p>
          <a:p>
            <a:r>
              <a:rPr lang="en-US" sz="2000" i="1" dirty="0" smtClean="0"/>
              <a:t>Russian/English</a:t>
            </a:r>
          </a:p>
          <a:p>
            <a:r>
              <a:rPr lang="en-US" sz="2000" dirty="0" smtClean="0"/>
              <a:t>(20 courses)</a:t>
            </a:r>
            <a:endParaRPr lang="en-US" sz="20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69" t="34636" r="11293" b="10845"/>
          <a:stretch/>
        </p:blipFill>
        <p:spPr bwMode="auto">
          <a:xfrm>
            <a:off x="3319065" y="728870"/>
            <a:ext cx="5667281" cy="509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8904" y="5034674"/>
            <a:ext cx="3140161" cy="1077218"/>
          </a:xfrm>
          <a:prstGeom prst="rect">
            <a:avLst/>
          </a:prstGeom>
        </p:spPr>
        <p:txBody>
          <a:bodyPr wrap="square">
            <a:spAutoFit/>
          </a:bodyPr>
          <a:lstStyle/>
          <a:p>
            <a:r>
              <a:rPr lang="et-EE" sz="1600" dirty="0">
                <a:hlinkClick r:id="rId4"/>
              </a:rPr>
              <a:t>http://ecfs.msu.ru/ru/news/anons-distancionnyh-kursov-po-prodovolstvennoy-bezopasnosti-857</a:t>
            </a:r>
            <a:r>
              <a:rPr lang="ru-RU" sz="1600" dirty="0"/>
              <a:t> </a:t>
            </a:r>
          </a:p>
        </p:txBody>
      </p:sp>
    </p:spTree>
    <p:extLst>
      <p:ext uri="{BB962C8B-B14F-4D97-AF65-F5344CB8AC3E}">
        <p14:creationId xmlns:p14="http://schemas.microsoft.com/office/powerpoint/2010/main" val="13776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747" y="808383"/>
            <a:ext cx="5254487" cy="748748"/>
          </a:xfrm>
        </p:spPr>
        <p:txBody>
          <a:bodyPr>
            <a:normAutofit/>
          </a:bodyPr>
          <a:lstStyle/>
          <a:p>
            <a:r>
              <a:rPr lang="en-US" sz="3600" dirty="0" smtClean="0"/>
              <a:t>Case studies</a:t>
            </a:r>
            <a:endParaRPr lang="ru-RU" sz="3600" dirty="0"/>
          </a:p>
        </p:txBody>
      </p:sp>
      <p:sp>
        <p:nvSpPr>
          <p:cNvPr id="4" name="TextBox 3"/>
          <p:cNvSpPr txBox="1"/>
          <p:nvPr/>
        </p:nvSpPr>
        <p:spPr>
          <a:xfrm>
            <a:off x="457200" y="5590689"/>
            <a:ext cx="7896136" cy="369332"/>
          </a:xfrm>
          <a:prstGeom prst="rect">
            <a:avLst/>
          </a:prstGeom>
          <a:noFill/>
        </p:spPr>
        <p:txBody>
          <a:bodyPr wrap="none" rtlCol="0">
            <a:spAutoFit/>
          </a:bodyPr>
          <a:lstStyle/>
          <a:p>
            <a:r>
              <a:rPr lang="et-EE" dirty="0"/>
              <a:t>http://</a:t>
            </a:r>
            <a:r>
              <a:rPr lang="et-EE" dirty="0" smtClean="0"/>
              <a:t>ecfs.msu.ru/en/resources/case-study-publication-food-security-eurasia-778</a:t>
            </a:r>
            <a:endParaRPr lang="ru-RU"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291" t="18035" r="61811" b="50000"/>
          <a:stretch/>
        </p:blipFill>
        <p:spPr bwMode="auto">
          <a:xfrm>
            <a:off x="6361043" y="1803483"/>
            <a:ext cx="2557669" cy="356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2001079"/>
            <a:ext cx="5731565" cy="3170099"/>
          </a:xfrm>
          <a:prstGeom prst="rect">
            <a:avLst/>
          </a:prstGeom>
          <a:noFill/>
        </p:spPr>
        <p:txBody>
          <a:bodyPr wrap="square" rtlCol="0">
            <a:spAutoFit/>
          </a:bodyPr>
          <a:lstStyle/>
          <a:p>
            <a:r>
              <a:rPr lang="en-US" sz="2000" b="1" dirty="0" smtClean="0"/>
              <a:t>Food security in Eurasia</a:t>
            </a:r>
            <a:r>
              <a:rPr lang="en-US" sz="2000" dirty="0" smtClean="0"/>
              <a:t>: </a:t>
            </a:r>
            <a:r>
              <a:rPr lang="en-US" sz="2000" dirty="0"/>
              <a:t>7 case studies in 4 </a:t>
            </a:r>
            <a:r>
              <a:rPr lang="en-US" sz="2000" dirty="0" smtClean="0"/>
              <a:t>countries</a:t>
            </a:r>
          </a:p>
          <a:p>
            <a:endParaRPr lang="en-US" sz="2000" dirty="0"/>
          </a:p>
          <a:p>
            <a:r>
              <a:rPr lang="en-US" sz="2000" b="1" dirty="0"/>
              <a:t>T</a:t>
            </a:r>
            <a:r>
              <a:rPr lang="en-US" sz="2000" b="1" dirty="0" smtClean="0"/>
              <a:t>he </a:t>
            </a:r>
            <a:r>
              <a:rPr lang="en-US" sz="2000" b="1" dirty="0"/>
              <a:t>response of governments and </a:t>
            </a:r>
            <a:r>
              <a:rPr lang="en-US" sz="2000" b="1" dirty="0" smtClean="0"/>
              <a:t>other decision-</a:t>
            </a:r>
            <a:endParaRPr lang="en-US" sz="2000" b="1" dirty="0"/>
          </a:p>
          <a:p>
            <a:r>
              <a:rPr lang="en-US" sz="2000" b="1" dirty="0"/>
              <a:t>making groups </a:t>
            </a:r>
            <a:r>
              <a:rPr lang="en-US" sz="2000" b="1" dirty="0" smtClean="0"/>
              <a:t>to </a:t>
            </a:r>
            <a:r>
              <a:rPr lang="en-US" sz="2000" b="1" dirty="0"/>
              <a:t>past shocks and crises in </a:t>
            </a:r>
          </a:p>
          <a:p>
            <a:r>
              <a:rPr lang="en-US" sz="2000" b="1" dirty="0"/>
              <a:t>the food and agricultural </a:t>
            </a:r>
            <a:r>
              <a:rPr lang="en-US" sz="2000" b="1" dirty="0" smtClean="0"/>
              <a:t>systems in </a:t>
            </a:r>
            <a:r>
              <a:rPr lang="en-US" sz="2000" b="1" dirty="0"/>
              <a:t>the country </a:t>
            </a:r>
            <a:r>
              <a:rPr lang="en-US" sz="2000" b="1" dirty="0" smtClean="0"/>
              <a:t>selected </a:t>
            </a:r>
            <a:r>
              <a:rPr lang="en-US" sz="2000" dirty="0" smtClean="0"/>
              <a:t>:</a:t>
            </a:r>
          </a:p>
          <a:p>
            <a:r>
              <a:rPr lang="en-US" sz="2000" dirty="0" smtClean="0"/>
              <a:t>7 case studies in 4 countries</a:t>
            </a:r>
          </a:p>
          <a:p>
            <a:endParaRPr lang="en-US" sz="2000" dirty="0"/>
          </a:p>
          <a:p>
            <a:r>
              <a:rPr lang="en-US" sz="2000" b="1" dirty="0" smtClean="0"/>
              <a:t>Sustainable land management in saline soils </a:t>
            </a:r>
            <a:r>
              <a:rPr lang="en-US" sz="2000" dirty="0" smtClean="0"/>
              <a:t>:</a:t>
            </a:r>
          </a:p>
          <a:p>
            <a:r>
              <a:rPr lang="en-US" sz="2000" dirty="0" smtClean="0"/>
              <a:t>5 case studies in 5 countries</a:t>
            </a:r>
            <a:endParaRPr lang="en-US" sz="2000" dirty="0"/>
          </a:p>
        </p:txBody>
      </p:sp>
    </p:spTree>
    <p:extLst>
      <p:ext uri="{BB962C8B-B14F-4D97-AF65-F5344CB8AC3E}">
        <p14:creationId xmlns:p14="http://schemas.microsoft.com/office/powerpoint/2010/main" val="3119100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81390" y="737604"/>
            <a:ext cx="5991352" cy="753820"/>
          </a:xfrm>
          <a:prstGeom prst="rect">
            <a:avLst/>
          </a:prstGeom>
        </p:spPr>
        <p:txBody>
          <a:bodyPr/>
          <a:lstStyle>
            <a:lvl1pPr algn="l"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US" sz="3600" dirty="0" smtClean="0"/>
              <a:t>Next steps:</a:t>
            </a:r>
          </a:p>
          <a:p>
            <a:endParaRPr lang="en-US" sz="4800" dirty="0"/>
          </a:p>
        </p:txBody>
      </p:sp>
      <p:sp>
        <p:nvSpPr>
          <p:cNvPr id="2" name="TextBox 1"/>
          <p:cNvSpPr txBox="1"/>
          <p:nvPr/>
        </p:nvSpPr>
        <p:spPr>
          <a:xfrm>
            <a:off x="1139687" y="2796209"/>
            <a:ext cx="308098" cy="369332"/>
          </a:xfrm>
          <a:prstGeom prst="rect">
            <a:avLst/>
          </a:prstGeom>
          <a:noFill/>
        </p:spPr>
        <p:txBody>
          <a:bodyPr wrap="none" rtlCol="0">
            <a:spAutoFit/>
          </a:bodyPr>
          <a:lstStyle/>
          <a:p>
            <a:r>
              <a:rPr lang="en-US" dirty="0" smtClean="0"/>
              <a:t>- </a:t>
            </a:r>
            <a:endParaRPr lang="ru-RU" dirty="0"/>
          </a:p>
        </p:txBody>
      </p:sp>
      <p:sp>
        <p:nvSpPr>
          <p:cNvPr id="3" name="TextBox 2"/>
          <p:cNvSpPr txBox="1"/>
          <p:nvPr/>
        </p:nvSpPr>
        <p:spPr>
          <a:xfrm>
            <a:off x="861392" y="1683026"/>
            <a:ext cx="7287281" cy="4708981"/>
          </a:xfrm>
          <a:prstGeom prst="rect">
            <a:avLst/>
          </a:prstGeom>
          <a:noFill/>
        </p:spPr>
        <p:txBody>
          <a:bodyPr wrap="square" rtlCol="0">
            <a:spAutoFit/>
          </a:bodyPr>
          <a:lstStyle/>
          <a:p>
            <a:r>
              <a:rPr lang="en-US" sz="2400" b="1" dirty="0" smtClean="0"/>
              <a:t>Education</a:t>
            </a:r>
            <a:r>
              <a:rPr lang="en-US" sz="2400" dirty="0" smtClean="0"/>
              <a:t>: the development of programs for continuing professional education what is very demanded due to the lack of expertise in this quite new areas of food security and nutrition</a:t>
            </a:r>
          </a:p>
          <a:p>
            <a:endParaRPr lang="en-US" sz="2400" dirty="0"/>
          </a:p>
          <a:p>
            <a:r>
              <a:rPr lang="en-US" sz="2400" b="1" dirty="0" smtClean="0"/>
              <a:t>Expert-analytical activity</a:t>
            </a:r>
            <a:r>
              <a:rPr lang="en-US" sz="2400" dirty="0" smtClean="0"/>
              <a:t>: the development of really working </a:t>
            </a:r>
            <a:r>
              <a:rPr lang="en-US" sz="2400" dirty="0" smtClean="0"/>
              <a:t>and </a:t>
            </a:r>
            <a:r>
              <a:rPr lang="en-US" sz="2400" dirty="0" smtClean="0"/>
              <a:t>user-demanded </a:t>
            </a:r>
            <a:r>
              <a:rPr lang="en-US" sz="2400" dirty="0" smtClean="0"/>
              <a:t>network </a:t>
            </a:r>
            <a:r>
              <a:rPr lang="en-US" sz="2400" dirty="0" smtClean="0"/>
              <a:t>of experts on the basis of the ECFS portal (forums, online-consultations)</a:t>
            </a:r>
          </a:p>
          <a:p>
            <a:endParaRPr lang="en-US" sz="2400" dirty="0"/>
          </a:p>
          <a:p>
            <a:r>
              <a:rPr lang="en-US" sz="2400" b="1" dirty="0" smtClean="0"/>
              <a:t>Development of case studies </a:t>
            </a:r>
            <a:r>
              <a:rPr lang="en-US" sz="2400" dirty="0" smtClean="0"/>
              <a:t>by experts and introducing them into educational process</a:t>
            </a:r>
          </a:p>
          <a:p>
            <a:endParaRPr lang="en-US" dirty="0"/>
          </a:p>
          <a:p>
            <a:endParaRPr lang="ru-RU" dirty="0"/>
          </a:p>
        </p:txBody>
      </p:sp>
    </p:spTree>
    <p:extLst>
      <p:ext uri="{BB962C8B-B14F-4D97-AF65-F5344CB8AC3E}">
        <p14:creationId xmlns:p14="http://schemas.microsoft.com/office/powerpoint/2010/main" val="137772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nvSpPr>
        <p:spPr>
          <a:xfrm>
            <a:off x="1998440" y="3318160"/>
            <a:ext cx="5972620" cy="817245"/>
          </a:xfrm>
          <a:prstGeom prst="rect">
            <a:avLst/>
          </a:prstGeom>
        </p:spPr>
        <p:txBody>
          <a:bodyPr anchor="t"/>
          <a:lstStyle>
            <a:lvl1pPr algn="l" defTabSz="622364" rtl="0" eaLnBrk="0" fontAlgn="base" hangingPunct="0">
              <a:spcBef>
                <a:spcPct val="0"/>
              </a:spcBef>
              <a:spcAft>
                <a:spcPct val="0"/>
              </a:spcAft>
              <a:defRPr sz="2701" b="1" kern="1200" cap="all">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GB" sz="2800" dirty="0"/>
              <a:t>Eurasian Centre for Food Security (ECFS) and its Network in Food Security and Nutrition: Experiences and achievements</a:t>
            </a:r>
            <a:endParaRPr lang="en-US" sz="2800" dirty="0"/>
          </a:p>
        </p:txBody>
      </p:sp>
      <p:sp>
        <p:nvSpPr>
          <p:cNvPr id="7" name="Text Placeholder 2"/>
          <p:cNvSpPr>
            <a:spLocks noGrp="1"/>
          </p:cNvSpPr>
          <p:nvPr/>
        </p:nvSpPr>
        <p:spPr bwMode="auto">
          <a:xfrm>
            <a:off x="2036032" y="2532094"/>
            <a:ext cx="5935028" cy="81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1488" tIns="35744" rIns="71488" bIns="35744" numCol="1" anchor="b" anchorCtr="0" compatLnSpc="1">
            <a:prstTxWarp prst="textNoShape">
              <a:avLst/>
            </a:prstTxWarp>
          </a:bodyPr>
          <a:lstStyle>
            <a:lvl1pPr marL="0" indent="0" algn="l" defTabSz="622364" rtl="0" eaLnBrk="0" fontAlgn="base" hangingPunct="0">
              <a:spcBef>
                <a:spcPct val="20000"/>
              </a:spcBef>
              <a:spcAft>
                <a:spcPct val="0"/>
              </a:spcAft>
              <a:buFont typeface="Arial" charset="0"/>
              <a:buNone/>
              <a:defRPr sz="1394" kern="1200">
                <a:solidFill>
                  <a:schemeClr val="tx1">
                    <a:tint val="75000"/>
                  </a:schemeClr>
                </a:solidFill>
                <a:latin typeface="+mn-lt"/>
                <a:ea typeface="+mn-ea"/>
                <a:cs typeface="+mn-cs"/>
              </a:defRPr>
            </a:lvl1pPr>
            <a:lvl2pPr marL="311401" indent="0" algn="l" defTabSz="622364" rtl="0" eaLnBrk="0" fontAlgn="base" hangingPunct="0">
              <a:spcBef>
                <a:spcPct val="20000"/>
              </a:spcBef>
              <a:spcAft>
                <a:spcPct val="0"/>
              </a:spcAft>
              <a:buFont typeface="Arial" charset="0"/>
              <a:buNone/>
              <a:defRPr sz="1220" kern="1200">
                <a:solidFill>
                  <a:schemeClr val="tx1">
                    <a:tint val="75000"/>
                  </a:schemeClr>
                </a:solidFill>
                <a:latin typeface="+mn-lt"/>
                <a:ea typeface="+mn-ea"/>
                <a:cs typeface="+mn-cs"/>
              </a:defRPr>
            </a:lvl2pPr>
            <a:lvl3pPr marL="622802" indent="0" algn="l" defTabSz="622364" rtl="0" eaLnBrk="0" fontAlgn="base" hangingPunct="0">
              <a:spcBef>
                <a:spcPct val="20000"/>
              </a:spcBef>
              <a:spcAft>
                <a:spcPct val="0"/>
              </a:spcAft>
              <a:buFont typeface="Arial" charset="0"/>
              <a:buNone/>
              <a:defRPr sz="1133" kern="1200">
                <a:solidFill>
                  <a:schemeClr val="tx1">
                    <a:tint val="75000"/>
                  </a:schemeClr>
                </a:solidFill>
                <a:latin typeface="+mn-lt"/>
                <a:ea typeface="+mn-ea"/>
                <a:cs typeface="+mn-cs"/>
              </a:defRPr>
            </a:lvl3pPr>
            <a:lvl4pPr marL="934203" indent="0" algn="l" defTabSz="622364" rtl="0" eaLnBrk="0" fontAlgn="base" hangingPunct="0">
              <a:spcBef>
                <a:spcPct val="20000"/>
              </a:spcBef>
              <a:spcAft>
                <a:spcPct val="0"/>
              </a:spcAft>
              <a:buFont typeface="Arial" charset="0"/>
              <a:buNone/>
              <a:defRPr sz="958" kern="1200">
                <a:solidFill>
                  <a:schemeClr val="tx1">
                    <a:tint val="75000"/>
                  </a:schemeClr>
                </a:solidFill>
                <a:latin typeface="+mn-lt"/>
                <a:ea typeface="+mn-ea"/>
                <a:cs typeface="+mn-cs"/>
              </a:defRPr>
            </a:lvl4pPr>
            <a:lvl5pPr marL="1245603" indent="0" algn="l" defTabSz="622364" rtl="0" eaLnBrk="0" fontAlgn="base" hangingPunct="0">
              <a:spcBef>
                <a:spcPct val="20000"/>
              </a:spcBef>
              <a:spcAft>
                <a:spcPct val="0"/>
              </a:spcAft>
              <a:buFont typeface="Arial" charset="0"/>
              <a:buNone/>
              <a:defRPr sz="958" kern="1200">
                <a:solidFill>
                  <a:schemeClr val="tx1">
                    <a:tint val="75000"/>
                  </a:schemeClr>
                </a:solidFill>
                <a:latin typeface="+mn-lt"/>
                <a:ea typeface="+mn-ea"/>
                <a:cs typeface="+mn-cs"/>
              </a:defRPr>
            </a:lvl5pPr>
            <a:lvl6pPr marL="1557004" indent="0" algn="l" defTabSz="622802" rtl="0" eaLnBrk="1" latinLnBrk="0" hangingPunct="1">
              <a:spcBef>
                <a:spcPct val="20000"/>
              </a:spcBef>
              <a:buFont typeface="Arial" panose="020B0604020202020204" pitchFamily="34" charset="0"/>
              <a:buNone/>
              <a:defRPr sz="958" kern="1200">
                <a:solidFill>
                  <a:schemeClr val="tx1">
                    <a:tint val="75000"/>
                  </a:schemeClr>
                </a:solidFill>
                <a:latin typeface="+mn-lt"/>
                <a:ea typeface="+mn-ea"/>
                <a:cs typeface="+mn-cs"/>
              </a:defRPr>
            </a:lvl6pPr>
            <a:lvl7pPr marL="1868405" indent="0" algn="l" defTabSz="622802" rtl="0" eaLnBrk="1" latinLnBrk="0" hangingPunct="1">
              <a:spcBef>
                <a:spcPct val="20000"/>
              </a:spcBef>
              <a:buFont typeface="Arial" panose="020B0604020202020204" pitchFamily="34" charset="0"/>
              <a:buNone/>
              <a:defRPr sz="958" kern="1200">
                <a:solidFill>
                  <a:schemeClr val="tx1">
                    <a:tint val="75000"/>
                  </a:schemeClr>
                </a:solidFill>
                <a:latin typeface="+mn-lt"/>
                <a:ea typeface="+mn-ea"/>
                <a:cs typeface="+mn-cs"/>
              </a:defRPr>
            </a:lvl7pPr>
            <a:lvl8pPr marL="2179806" indent="0" algn="l" defTabSz="622802" rtl="0" eaLnBrk="1" latinLnBrk="0" hangingPunct="1">
              <a:spcBef>
                <a:spcPct val="20000"/>
              </a:spcBef>
              <a:buFont typeface="Arial" panose="020B0604020202020204" pitchFamily="34" charset="0"/>
              <a:buNone/>
              <a:defRPr sz="958" kern="1200">
                <a:solidFill>
                  <a:schemeClr val="tx1">
                    <a:tint val="75000"/>
                  </a:schemeClr>
                </a:solidFill>
                <a:latin typeface="+mn-lt"/>
                <a:ea typeface="+mn-ea"/>
                <a:cs typeface="+mn-cs"/>
              </a:defRPr>
            </a:lvl8pPr>
            <a:lvl9pPr marL="2491207" indent="0" algn="l" defTabSz="622802" rtl="0" eaLnBrk="1" latinLnBrk="0" hangingPunct="1">
              <a:spcBef>
                <a:spcPct val="20000"/>
              </a:spcBef>
              <a:buFont typeface="Arial" panose="020B0604020202020204" pitchFamily="34" charset="0"/>
              <a:buNone/>
              <a:defRPr sz="958" kern="1200">
                <a:solidFill>
                  <a:schemeClr val="tx1">
                    <a:tint val="75000"/>
                  </a:schemeClr>
                </a:solidFill>
                <a:latin typeface="+mn-lt"/>
                <a:ea typeface="+mn-ea"/>
                <a:cs typeface="+mn-cs"/>
              </a:defRPr>
            </a:lvl9pPr>
          </a:lstStyle>
          <a:p>
            <a:r>
              <a:rPr lang="en-US" sz="2400" dirty="0" smtClean="0"/>
              <a:t>Maria </a:t>
            </a:r>
            <a:r>
              <a:rPr lang="en-US" sz="2400" dirty="0" err="1" smtClean="0"/>
              <a:t>Konyushkova</a:t>
            </a:r>
            <a:r>
              <a:rPr lang="en-US" sz="2400" dirty="0" smtClean="0"/>
              <a:t>, Tatyana </a:t>
            </a:r>
            <a:r>
              <a:rPr lang="en-US" sz="2400" dirty="0" err="1" smtClean="0"/>
              <a:t>Yakusheva</a:t>
            </a:r>
            <a:endParaRPr lang="en-US" sz="2400" dirty="0" smtClean="0"/>
          </a:p>
          <a:p>
            <a:r>
              <a:rPr lang="en-US" sz="2400" dirty="0" smtClean="0"/>
              <a:t>ECFS, Moscow, Russia</a:t>
            </a:r>
            <a:endParaRPr lang="en-US" sz="2400" dirty="0"/>
          </a:p>
        </p:txBody>
      </p:sp>
    </p:spTree>
    <p:extLst>
      <p:ext uri="{BB962C8B-B14F-4D97-AF65-F5344CB8AC3E}">
        <p14:creationId xmlns:p14="http://schemas.microsoft.com/office/powerpoint/2010/main" val="391711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a:xfrm>
            <a:off x="2238751" y="980630"/>
            <a:ext cx="5984813" cy="525907"/>
          </a:xfrm>
          <a:prstGeom prst="rect">
            <a:avLst/>
          </a:prstGeom>
        </p:spPr>
        <p:txBody>
          <a:bodyPr/>
          <a:lstStyle>
            <a:lvl1pPr algn="l"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US" sz="3200" dirty="0" smtClean="0"/>
              <a:t>L’Aquila Food Security Initiative</a:t>
            </a:r>
            <a:endParaRPr lang="en-US" sz="3200" dirty="0"/>
          </a:p>
        </p:txBody>
      </p:sp>
      <p:sp>
        <p:nvSpPr>
          <p:cNvPr id="4" name="Content Placeholder 2"/>
          <p:cNvSpPr>
            <a:spLocks noGrp="1"/>
          </p:cNvSpPr>
          <p:nvPr/>
        </p:nvSpPr>
        <p:spPr bwMode="auto">
          <a:xfrm>
            <a:off x="609600" y="1841857"/>
            <a:ext cx="7613964" cy="217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1488" tIns="35744" rIns="71488" bIns="35744" numCol="1" anchor="t" anchorCtr="0" compatLnSpc="1">
            <a:prstTxWarp prst="textNoShape">
              <a:avLst/>
            </a:prstTxWarp>
          </a:bodyPr>
          <a:lstStyle>
            <a:lvl1pPr marL="232349" indent="-232349" algn="l" defTabSz="622364" rtl="0" eaLnBrk="0" fontAlgn="base" hangingPunct="0">
              <a:spcBef>
                <a:spcPct val="20000"/>
              </a:spcBef>
              <a:spcAft>
                <a:spcPct val="0"/>
              </a:spcAft>
              <a:buFont typeface="Arial" charset="0"/>
              <a:buChar char="•"/>
              <a:defRPr sz="1742" kern="1200" baseline="0">
                <a:solidFill>
                  <a:schemeClr val="tx1"/>
                </a:solidFill>
                <a:latin typeface="+mn-lt"/>
                <a:ea typeface="+mn-ea"/>
                <a:cs typeface="+mn-cs"/>
              </a:defRPr>
            </a:lvl1pPr>
            <a:lvl2pPr marL="504806" indent="-193624" algn="l" defTabSz="622364" rtl="0" eaLnBrk="0" fontAlgn="base" hangingPunct="0">
              <a:spcBef>
                <a:spcPct val="20000"/>
              </a:spcBef>
              <a:spcAft>
                <a:spcPct val="0"/>
              </a:spcAft>
              <a:buFont typeface="Arial" charset="0"/>
              <a:buChar char="–"/>
              <a:defRPr sz="1568" kern="1200" baseline="0">
                <a:solidFill>
                  <a:schemeClr val="tx1"/>
                </a:solidFill>
                <a:latin typeface="+mn-lt"/>
                <a:ea typeface="+mn-ea"/>
                <a:cs typeface="+mn-cs"/>
              </a:defRPr>
            </a:lvl2pPr>
            <a:lvl3pPr marL="777263" indent="-154899" algn="l" defTabSz="622364" rtl="0" eaLnBrk="0" fontAlgn="base" hangingPunct="0">
              <a:spcBef>
                <a:spcPct val="20000"/>
              </a:spcBef>
              <a:spcAft>
                <a:spcPct val="0"/>
              </a:spcAft>
              <a:buFont typeface="Arial" charset="0"/>
              <a:buChar char="•"/>
              <a:defRPr sz="1655" kern="1200">
                <a:solidFill>
                  <a:schemeClr val="tx1"/>
                </a:solidFill>
                <a:latin typeface="+mn-lt"/>
                <a:ea typeface="+mn-ea"/>
                <a:cs typeface="+mn-cs"/>
              </a:defRPr>
            </a:lvl3pPr>
            <a:lvl4pPr marL="1089828"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4pPr>
            <a:lvl5pPr marL="1401010"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5pPr>
            <a:lvl6pPr marL="1712704"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6pPr>
            <a:lvl7pPr marL="2024105"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7pPr>
            <a:lvl8pPr marL="2335506"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8pPr>
            <a:lvl9pPr marL="2646907"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9pPr>
          </a:lstStyle>
          <a:p>
            <a:r>
              <a:rPr lang="en-US" sz="2400" dirty="0"/>
              <a:t>ECFS was founded in 2011 as a response of the Russian Federation to the L’Aquila Food Security Initiative which was launched at the 2009 G-8 Summit in L’Aquila, Italy</a:t>
            </a:r>
          </a:p>
          <a:p>
            <a:r>
              <a:rPr lang="en-US" sz="2400" dirty="0"/>
              <a:t>The Initiative prioritizes food security and agricultural sustainability as major policy developments at the global, regional and national levels.  In addition to G8 members, more than 40 countries supported the Initiative, as well as leading international agencies involved in agriculture, food security and nutrition. </a:t>
            </a:r>
          </a:p>
          <a:p>
            <a:endParaRPr lang="en-US" sz="2800" dirty="0" smtClean="0"/>
          </a:p>
          <a:p>
            <a:endParaRPr lang="en-US" sz="2800" dirty="0"/>
          </a:p>
        </p:txBody>
      </p:sp>
      <p:sp>
        <p:nvSpPr>
          <p:cNvPr id="5" name="Прямоугольник 5"/>
          <p:cNvSpPr>
            <a:spLocks noChangeArrowheads="1"/>
          </p:cNvSpPr>
          <p:nvPr/>
        </p:nvSpPr>
        <p:spPr bwMode="auto">
          <a:xfrm>
            <a:off x="1139688" y="5400504"/>
            <a:ext cx="7816072" cy="646331"/>
          </a:xfrm>
          <a:prstGeom prst="rect">
            <a:avLst/>
          </a:prstGeom>
          <a:noFill/>
          <a:ln w="9525">
            <a:noFill/>
            <a:miter lim="800000"/>
            <a:headEnd/>
            <a:tailEnd/>
          </a:ln>
        </p:spPr>
        <p:txBody>
          <a:bodyPr wrap="square">
            <a:spAutoFit/>
          </a:bodyPr>
          <a:lstStyle/>
          <a:p>
            <a:pPr algn="ctr"/>
            <a:r>
              <a:rPr lang="en-US" i="1" dirty="0"/>
              <a:t>http://</a:t>
            </a:r>
            <a:r>
              <a:rPr lang="en-US" i="1" dirty="0" smtClean="0"/>
              <a:t>www.g8italia2009.it/static/G8_Allegato/LAquila_Joint_Statement_on_Global_Food_Security[1],0.pdf</a:t>
            </a:r>
            <a:endParaRPr lang="ru-RU" dirty="0"/>
          </a:p>
        </p:txBody>
      </p:sp>
    </p:spTree>
    <p:extLst>
      <p:ext uri="{BB962C8B-B14F-4D97-AF65-F5344CB8AC3E}">
        <p14:creationId xmlns:p14="http://schemas.microsoft.com/office/powerpoint/2010/main" val="104598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a:xfrm>
            <a:off x="2238751" y="980630"/>
            <a:ext cx="5984813" cy="525907"/>
          </a:xfrm>
          <a:prstGeom prst="rect">
            <a:avLst/>
          </a:prstGeom>
        </p:spPr>
        <p:txBody>
          <a:bodyPr/>
          <a:lstStyle>
            <a:lvl1pPr algn="l"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US" sz="3200" dirty="0" smtClean="0"/>
              <a:t>Eurasian Center for Food Security</a:t>
            </a:r>
            <a:endParaRPr lang="en-US" sz="3200" dirty="0"/>
          </a:p>
        </p:txBody>
      </p:sp>
      <p:sp>
        <p:nvSpPr>
          <p:cNvPr id="4" name="Content Placeholder 2"/>
          <p:cNvSpPr>
            <a:spLocks noGrp="1"/>
          </p:cNvSpPr>
          <p:nvPr/>
        </p:nvSpPr>
        <p:spPr bwMode="auto">
          <a:xfrm>
            <a:off x="609600" y="1841857"/>
            <a:ext cx="7613964" cy="217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1488" tIns="35744" rIns="71488" bIns="35744" numCol="1" anchor="t" anchorCtr="0" compatLnSpc="1">
            <a:prstTxWarp prst="textNoShape">
              <a:avLst/>
            </a:prstTxWarp>
          </a:bodyPr>
          <a:lstStyle>
            <a:lvl1pPr marL="232349" indent="-232349" algn="l" defTabSz="622364" rtl="0" eaLnBrk="0" fontAlgn="base" hangingPunct="0">
              <a:spcBef>
                <a:spcPct val="20000"/>
              </a:spcBef>
              <a:spcAft>
                <a:spcPct val="0"/>
              </a:spcAft>
              <a:buFont typeface="Arial" charset="0"/>
              <a:buChar char="•"/>
              <a:defRPr sz="1742" kern="1200" baseline="0">
                <a:solidFill>
                  <a:schemeClr val="tx1"/>
                </a:solidFill>
                <a:latin typeface="+mn-lt"/>
                <a:ea typeface="+mn-ea"/>
                <a:cs typeface="+mn-cs"/>
              </a:defRPr>
            </a:lvl1pPr>
            <a:lvl2pPr marL="504806" indent="-193624" algn="l" defTabSz="622364" rtl="0" eaLnBrk="0" fontAlgn="base" hangingPunct="0">
              <a:spcBef>
                <a:spcPct val="20000"/>
              </a:spcBef>
              <a:spcAft>
                <a:spcPct val="0"/>
              </a:spcAft>
              <a:buFont typeface="Arial" charset="0"/>
              <a:buChar char="–"/>
              <a:defRPr sz="1568" kern="1200" baseline="0">
                <a:solidFill>
                  <a:schemeClr val="tx1"/>
                </a:solidFill>
                <a:latin typeface="+mn-lt"/>
                <a:ea typeface="+mn-ea"/>
                <a:cs typeface="+mn-cs"/>
              </a:defRPr>
            </a:lvl2pPr>
            <a:lvl3pPr marL="777263" indent="-154899" algn="l" defTabSz="622364" rtl="0" eaLnBrk="0" fontAlgn="base" hangingPunct="0">
              <a:spcBef>
                <a:spcPct val="20000"/>
              </a:spcBef>
              <a:spcAft>
                <a:spcPct val="0"/>
              </a:spcAft>
              <a:buFont typeface="Arial" charset="0"/>
              <a:buChar char="•"/>
              <a:defRPr sz="1655" kern="1200">
                <a:solidFill>
                  <a:schemeClr val="tx1"/>
                </a:solidFill>
                <a:latin typeface="+mn-lt"/>
                <a:ea typeface="+mn-ea"/>
                <a:cs typeface="+mn-cs"/>
              </a:defRPr>
            </a:lvl3pPr>
            <a:lvl4pPr marL="1089828"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4pPr>
            <a:lvl5pPr marL="1401010"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5pPr>
            <a:lvl6pPr marL="1712704"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6pPr>
            <a:lvl7pPr marL="2024105"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7pPr>
            <a:lvl8pPr marL="2335506"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8pPr>
            <a:lvl9pPr marL="2646907"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9pPr>
          </a:lstStyle>
          <a:p>
            <a:pPr>
              <a:buNone/>
            </a:pPr>
            <a:r>
              <a:rPr lang="ru-RU" sz="2800" dirty="0" err="1">
                <a:solidFill>
                  <a:srgbClr val="0070C0"/>
                </a:solidFill>
              </a:rPr>
              <a:t>Edimus</a:t>
            </a:r>
            <a:r>
              <a:rPr lang="ru-RU" sz="2800" dirty="0">
                <a:solidFill>
                  <a:srgbClr val="0070C0"/>
                </a:solidFill>
              </a:rPr>
              <a:t>, </a:t>
            </a:r>
            <a:r>
              <a:rPr lang="ru-RU" sz="2800" dirty="0" err="1">
                <a:solidFill>
                  <a:srgbClr val="0070C0"/>
                </a:solidFill>
              </a:rPr>
              <a:t>ut</a:t>
            </a:r>
            <a:r>
              <a:rPr lang="ru-RU" sz="2800" dirty="0">
                <a:solidFill>
                  <a:srgbClr val="0070C0"/>
                </a:solidFill>
              </a:rPr>
              <a:t> </a:t>
            </a:r>
            <a:r>
              <a:rPr lang="ru-RU" sz="2800" dirty="0" err="1">
                <a:solidFill>
                  <a:srgbClr val="0070C0"/>
                </a:solidFill>
              </a:rPr>
              <a:t>vivamus</a:t>
            </a:r>
            <a:r>
              <a:rPr lang="ru-RU" sz="2800" dirty="0">
                <a:solidFill>
                  <a:srgbClr val="0070C0"/>
                </a:solidFill>
              </a:rPr>
              <a:t>!</a:t>
            </a:r>
            <a:r>
              <a:rPr lang="ru-RU" sz="2800" dirty="0"/>
              <a:t/>
            </a:r>
            <a:br>
              <a:rPr lang="ru-RU" sz="2800" dirty="0"/>
            </a:br>
            <a:endParaRPr lang="en-US" sz="2800" b="1" dirty="0"/>
          </a:p>
          <a:p>
            <a:pPr>
              <a:buNone/>
            </a:pPr>
            <a:r>
              <a:rPr lang="en-US" sz="2400" b="1" dirty="0" smtClean="0"/>
              <a:t>Vision</a:t>
            </a:r>
            <a:r>
              <a:rPr lang="ru-RU" sz="2400" b="1" dirty="0"/>
              <a:t>:</a:t>
            </a:r>
            <a:r>
              <a:rPr lang="ru-RU" sz="2400" dirty="0"/>
              <a:t> </a:t>
            </a:r>
            <a:r>
              <a:rPr lang="en-US" sz="2400" dirty="0"/>
              <a:t>Food security through sustainable management of natural resources and food market regulation</a:t>
            </a:r>
            <a:r>
              <a:rPr lang="ru-RU" sz="2400" dirty="0"/>
              <a:t/>
            </a:r>
            <a:br>
              <a:rPr lang="ru-RU" sz="2400" dirty="0"/>
            </a:br>
            <a:endParaRPr lang="en-US" sz="2400" dirty="0" smtClean="0"/>
          </a:p>
          <a:p>
            <a:pPr>
              <a:buNone/>
            </a:pPr>
            <a:r>
              <a:rPr lang="en-US" sz="2400" b="1" dirty="0" smtClean="0"/>
              <a:t>Mission</a:t>
            </a:r>
            <a:r>
              <a:rPr lang="ru-RU" sz="2400" b="1" dirty="0"/>
              <a:t>:</a:t>
            </a:r>
            <a:r>
              <a:rPr lang="ru-RU" sz="2400" dirty="0"/>
              <a:t> </a:t>
            </a:r>
            <a:r>
              <a:rPr lang="en-US" sz="2400" dirty="0"/>
              <a:t>Encourage and coordinate collective action to strengthening food security in Eurasia through research and development</a:t>
            </a:r>
            <a:endParaRPr lang="ru-RU" sz="2400" dirty="0"/>
          </a:p>
          <a:p>
            <a:endParaRPr lang="en-US" sz="2800" dirty="0" smtClean="0"/>
          </a:p>
          <a:p>
            <a:endParaRPr lang="en-US" sz="2800" dirty="0"/>
          </a:p>
        </p:txBody>
      </p:sp>
      <p:sp>
        <p:nvSpPr>
          <p:cNvPr id="5" name="Прямоугольник 5"/>
          <p:cNvSpPr>
            <a:spLocks noChangeArrowheads="1"/>
          </p:cNvSpPr>
          <p:nvPr/>
        </p:nvSpPr>
        <p:spPr bwMode="auto">
          <a:xfrm>
            <a:off x="609600" y="5400504"/>
            <a:ext cx="7951304" cy="646331"/>
          </a:xfrm>
          <a:prstGeom prst="rect">
            <a:avLst/>
          </a:prstGeom>
          <a:noFill/>
          <a:ln w="9525">
            <a:noFill/>
            <a:miter lim="800000"/>
            <a:headEnd/>
            <a:tailEnd/>
          </a:ln>
        </p:spPr>
        <p:txBody>
          <a:bodyPr wrap="square">
            <a:spAutoFit/>
          </a:bodyPr>
          <a:lstStyle/>
          <a:p>
            <a:pPr algn="ctr"/>
            <a:r>
              <a:rPr lang="en-US" i="1" dirty="0"/>
              <a:t>http://</a:t>
            </a:r>
            <a:r>
              <a:rPr lang="en-US" i="1" dirty="0" smtClean="0"/>
              <a:t>www.g8italia2009.it/static/G8_Allegato/LAquila_Joint_Statement_on_Global_Food_Security[1],0.pdf</a:t>
            </a:r>
            <a:endParaRPr lang="ru-RU" dirty="0"/>
          </a:p>
        </p:txBody>
      </p:sp>
    </p:spTree>
    <p:extLst>
      <p:ext uri="{BB962C8B-B14F-4D97-AF65-F5344CB8AC3E}">
        <p14:creationId xmlns:p14="http://schemas.microsoft.com/office/powerpoint/2010/main" val="21693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ECFS\Душанбе\Countries_2.jpg"/>
          <p:cNvPicPr>
            <a:picLocks noChangeAspect="1" noChangeArrowheads="1"/>
          </p:cNvPicPr>
          <p:nvPr/>
        </p:nvPicPr>
        <p:blipFill>
          <a:blip r:embed="rId2">
            <a:extLst/>
          </a:blip>
          <a:srcRect/>
          <a:stretch>
            <a:fillRect/>
          </a:stretch>
        </p:blipFill>
        <p:spPr bwMode="auto">
          <a:xfrm>
            <a:off x="35496" y="908720"/>
            <a:ext cx="9049731" cy="5909270"/>
          </a:xfrm>
          <a:prstGeom prst="rect">
            <a:avLst/>
          </a:prstGeom>
          <a:ln>
            <a:noFill/>
          </a:ln>
          <a:effectLst>
            <a:softEdge rad="112500"/>
          </a:effectLst>
          <a:extLst/>
        </p:spPr>
      </p:pic>
      <p:sp>
        <p:nvSpPr>
          <p:cNvPr id="24" name="Прямоугольник 23"/>
          <p:cNvSpPr/>
          <p:nvPr/>
        </p:nvSpPr>
        <p:spPr>
          <a:xfrm>
            <a:off x="2189491" y="1"/>
            <a:ext cx="6954509" cy="11255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76" name="TextBox 8"/>
          <p:cNvSpPr txBox="1">
            <a:spLocks noChangeArrowheads="1"/>
          </p:cNvSpPr>
          <p:nvPr/>
        </p:nvSpPr>
        <p:spPr bwMode="auto">
          <a:xfrm>
            <a:off x="2657544" y="-53007"/>
            <a:ext cx="6064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smtClean="0">
                <a:latin typeface="+mj-lt"/>
              </a:rPr>
              <a:t>Eurasian region </a:t>
            </a:r>
            <a:r>
              <a:rPr lang="ru-RU" sz="2400" dirty="0" smtClean="0">
                <a:latin typeface="+mj-lt"/>
              </a:rPr>
              <a:t>(13 </a:t>
            </a:r>
            <a:r>
              <a:rPr lang="en-US" sz="2400" dirty="0" smtClean="0">
                <a:latin typeface="+mj-lt"/>
              </a:rPr>
              <a:t>countries</a:t>
            </a:r>
            <a:r>
              <a:rPr lang="ru-RU" sz="2400" dirty="0" smtClean="0">
                <a:latin typeface="+mj-lt"/>
              </a:rPr>
              <a:t>)</a:t>
            </a:r>
            <a:endParaRPr lang="ru-RU" sz="2400" dirty="0">
              <a:latin typeface="+mj-lt"/>
            </a:endParaRPr>
          </a:p>
          <a:p>
            <a:pPr algn="ctr" eaLnBrk="1" hangingPunct="1"/>
            <a:r>
              <a:rPr lang="en-US" sz="2400" dirty="0" smtClean="0">
                <a:latin typeface="+mj-lt"/>
              </a:rPr>
              <a:t>Total area </a:t>
            </a:r>
            <a:r>
              <a:rPr lang="ru-RU" sz="2400" dirty="0" smtClean="0">
                <a:latin typeface="+mj-lt"/>
              </a:rPr>
              <a:t>– </a:t>
            </a:r>
            <a:r>
              <a:rPr lang="ru-RU" sz="2400" dirty="0">
                <a:latin typeface="+mj-lt"/>
              </a:rPr>
              <a:t>22 922 862 </a:t>
            </a:r>
            <a:r>
              <a:rPr lang="en-US" sz="2400" dirty="0" smtClean="0">
                <a:latin typeface="+mj-lt"/>
              </a:rPr>
              <a:t>km</a:t>
            </a:r>
            <a:r>
              <a:rPr lang="ru-RU" sz="2400" baseline="30000" dirty="0" smtClean="0">
                <a:latin typeface="+mj-lt"/>
              </a:rPr>
              <a:t>2 </a:t>
            </a:r>
            <a:r>
              <a:rPr lang="ru-RU" sz="2400" dirty="0">
                <a:latin typeface="+mj-lt"/>
              </a:rPr>
              <a:t>(17% </a:t>
            </a:r>
            <a:r>
              <a:rPr lang="en-US" sz="2400" dirty="0" smtClean="0">
                <a:latin typeface="+mj-lt"/>
              </a:rPr>
              <a:t>of global</a:t>
            </a:r>
            <a:r>
              <a:rPr lang="ru-RU" sz="2400" dirty="0" smtClean="0">
                <a:latin typeface="+mj-lt"/>
              </a:rPr>
              <a:t>)</a:t>
            </a:r>
            <a:endParaRPr lang="ru-RU" sz="2400" dirty="0">
              <a:latin typeface="+mj-lt"/>
            </a:endParaRPr>
          </a:p>
          <a:p>
            <a:pPr algn="ctr" eaLnBrk="1" hangingPunct="1"/>
            <a:r>
              <a:rPr lang="en-US" sz="2400" dirty="0" smtClean="0">
                <a:latin typeface="+mj-lt"/>
              </a:rPr>
              <a:t>Population </a:t>
            </a:r>
            <a:r>
              <a:rPr lang="ru-RU" sz="2400" dirty="0" smtClean="0">
                <a:latin typeface="+mj-lt"/>
              </a:rPr>
              <a:t>– 371</a:t>
            </a:r>
            <a:r>
              <a:rPr lang="en-US" sz="2400" dirty="0" smtClean="0">
                <a:latin typeface="+mj-lt"/>
              </a:rPr>
              <a:t>.</a:t>
            </a:r>
            <a:r>
              <a:rPr lang="ru-RU" sz="2400" dirty="0" smtClean="0">
                <a:latin typeface="+mj-lt"/>
              </a:rPr>
              <a:t>2 </a:t>
            </a:r>
            <a:r>
              <a:rPr lang="en-US" sz="2400" dirty="0" err="1" smtClean="0">
                <a:latin typeface="+mj-lt"/>
              </a:rPr>
              <a:t>mln</a:t>
            </a:r>
            <a:r>
              <a:rPr lang="en-US" sz="2400" dirty="0" smtClean="0">
                <a:latin typeface="+mj-lt"/>
              </a:rPr>
              <a:t>. </a:t>
            </a:r>
            <a:r>
              <a:rPr lang="ru-RU" sz="2400" dirty="0" smtClean="0">
                <a:latin typeface="+mj-lt"/>
              </a:rPr>
              <a:t>(6</a:t>
            </a:r>
            <a:r>
              <a:rPr lang="ru-RU" sz="2400" dirty="0">
                <a:latin typeface="+mj-lt"/>
              </a:rPr>
              <a:t>% </a:t>
            </a:r>
            <a:r>
              <a:rPr lang="en-US" sz="2400" dirty="0" smtClean="0">
                <a:latin typeface="+mj-lt"/>
              </a:rPr>
              <a:t>of global</a:t>
            </a:r>
            <a:r>
              <a:rPr lang="ru-RU" sz="2400" dirty="0" smtClean="0">
                <a:latin typeface="+mj-lt"/>
              </a:rPr>
              <a:t>)</a:t>
            </a:r>
            <a:endParaRPr lang="ru-RU" sz="2400" dirty="0">
              <a:latin typeface="+mj-lt"/>
            </a:endParaRPr>
          </a:p>
        </p:txBody>
      </p:sp>
      <p:grpSp>
        <p:nvGrpSpPr>
          <p:cNvPr id="3077" name="Группа 13"/>
          <p:cNvGrpSpPr>
            <a:grpSpLocks/>
          </p:cNvGrpSpPr>
          <p:nvPr/>
        </p:nvGrpSpPr>
        <p:grpSpPr bwMode="auto">
          <a:xfrm>
            <a:off x="3961988" y="2988836"/>
            <a:ext cx="1627370" cy="1138715"/>
            <a:chOff x="3905570" y="2956559"/>
            <a:chExt cx="1627730" cy="1137907"/>
          </a:xfrm>
        </p:grpSpPr>
        <p:pic>
          <p:nvPicPr>
            <p:cNvPr id="3122" name="Picture 4" descr="I:\ECFS\Душанбе\Флаги\Flag_of_Russ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508" y="2956559"/>
              <a:ext cx="697719"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 name="TextBox 16"/>
            <p:cNvSpPr txBox="1">
              <a:spLocks noChangeArrowheads="1"/>
            </p:cNvSpPr>
            <p:nvPr/>
          </p:nvSpPr>
          <p:spPr bwMode="auto">
            <a:xfrm>
              <a:off x="3905570" y="3325571"/>
              <a:ext cx="1627730" cy="76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Russia</a:t>
              </a:r>
              <a:endParaRPr lang="ru-RU" sz="1600" b="1" dirty="0"/>
            </a:p>
            <a:p>
              <a:pPr algn="ctr" eaLnBrk="1" hangingPunct="1"/>
              <a:r>
                <a:rPr lang="en-US" sz="1400" dirty="0" smtClean="0"/>
                <a:t>Area</a:t>
              </a:r>
              <a:r>
                <a:rPr lang="ru-RU" sz="1400" dirty="0" smtClean="0"/>
                <a:t>:</a:t>
              </a:r>
              <a:r>
                <a:rPr lang="ru-RU" sz="1400" baseline="30000" dirty="0" smtClean="0"/>
                <a:t> </a:t>
              </a:r>
              <a:r>
                <a:rPr lang="ru-RU" sz="1400" dirty="0" smtClean="0"/>
                <a:t>17</a:t>
              </a:r>
              <a:r>
                <a:rPr lang="en-US" sz="1400" dirty="0" smtClean="0"/>
                <a:t> </a:t>
              </a:r>
              <a:r>
                <a:rPr lang="ru-RU" sz="1400" dirty="0" smtClean="0"/>
                <a:t>000</a:t>
              </a:r>
              <a:endParaRPr lang="en-US" sz="1400" dirty="0" smtClean="0"/>
            </a:p>
            <a:p>
              <a:pPr algn="ctr" eaLnBrk="1" hangingPunct="1"/>
              <a:r>
                <a:rPr lang="en-US" sz="1400" dirty="0" smtClean="0"/>
                <a:t>Population</a:t>
              </a:r>
              <a:r>
                <a:rPr lang="ru-RU" sz="1400" dirty="0" smtClean="0"/>
                <a:t>:</a:t>
              </a:r>
              <a:r>
                <a:rPr lang="en-US" sz="1400" dirty="0" smtClean="0"/>
                <a:t> </a:t>
              </a:r>
              <a:r>
                <a:rPr lang="ru-RU" sz="1400" dirty="0" smtClean="0"/>
                <a:t>146</a:t>
              </a:r>
              <a:r>
                <a:rPr lang="en-US" sz="1400" dirty="0" smtClean="0"/>
                <a:t>.</a:t>
              </a:r>
              <a:r>
                <a:rPr lang="ru-RU" sz="1400" dirty="0" smtClean="0"/>
                <a:t>1</a:t>
              </a:r>
              <a:endParaRPr lang="ru-RU" sz="1400" dirty="0"/>
            </a:p>
          </p:txBody>
        </p:sp>
      </p:grpSp>
      <p:sp>
        <p:nvSpPr>
          <p:cNvPr id="3078" name="TextBox 29"/>
          <p:cNvSpPr txBox="1">
            <a:spLocks noChangeArrowheads="1"/>
          </p:cNvSpPr>
          <p:nvPr/>
        </p:nvSpPr>
        <p:spPr bwMode="auto">
          <a:xfrm>
            <a:off x="3421141" y="5899150"/>
            <a:ext cx="14285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Azerbaijan</a:t>
            </a:r>
            <a:endParaRPr lang="ru-RU" sz="1600" b="1" dirty="0"/>
          </a:p>
          <a:p>
            <a:pPr algn="ctr" eaLnBrk="1" hangingPunct="1"/>
            <a:r>
              <a:rPr lang="en-US" sz="1400" dirty="0" smtClean="0"/>
              <a:t>Area</a:t>
            </a:r>
            <a:r>
              <a:rPr lang="ru-RU" sz="1400" dirty="0" smtClean="0"/>
              <a:t>:</a:t>
            </a:r>
            <a:r>
              <a:rPr lang="ru-RU" sz="1400" baseline="30000" dirty="0" smtClean="0"/>
              <a:t> </a:t>
            </a:r>
            <a:r>
              <a:rPr lang="ru-RU" sz="1400" dirty="0" smtClean="0"/>
              <a:t> 86</a:t>
            </a:r>
            <a:r>
              <a:rPr lang="en-US" sz="1400" dirty="0" smtClean="0"/>
              <a:t>.</a:t>
            </a:r>
            <a:r>
              <a:rPr lang="ru-RU" sz="1400" dirty="0" smtClean="0"/>
              <a:t>6</a:t>
            </a:r>
            <a:endParaRPr lang="ru-RU" sz="1400" dirty="0"/>
          </a:p>
          <a:p>
            <a:pPr algn="ctr" eaLnBrk="1" hangingPunct="1"/>
            <a:r>
              <a:rPr lang="en-US" sz="1400" dirty="0" smtClean="0"/>
              <a:t>Population</a:t>
            </a:r>
            <a:r>
              <a:rPr lang="ru-RU" sz="1400" dirty="0" smtClean="0"/>
              <a:t>:  9</a:t>
            </a:r>
            <a:r>
              <a:rPr lang="en-US" sz="1400" dirty="0" smtClean="0"/>
              <a:t>.</a:t>
            </a:r>
            <a:r>
              <a:rPr lang="ru-RU" sz="1400" dirty="0" smtClean="0"/>
              <a:t>8</a:t>
            </a:r>
            <a:endParaRPr lang="ru-RU" sz="1400" dirty="0"/>
          </a:p>
        </p:txBody>
      </p:sp>
      <p:grpSp>
        <p:nvGrpSpPr>
          <p:cNvPr id="3079" name="Группа 31"/>
          <p:cNvGrpSpPr>
            <a:grpSpLocks/>
          </p:cNvGrpSpPr>
          <p:nvPr/>
        </p:nvGrpSpPr>
        <p:grpSpPr bwMode="auto">
          <a:xfrm>
            <a:off x="262012" y="5589589"/>
            <a:ext cx="1428597" cy="1079942"/>
            <a:chOff x="1960882" y="5445224"/>
            <a:chExt cx="1428814" cy="1080562"/>
          </a:xfrm>
        </p:grpSpPr>
        <p:pic>
          <p:nvPicPr>
            <p:cNvPr id="3120" name="Picture 3" descr="I:\ECFS\Душанбе\Флаги\flag_armeni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286" y="5445224"/>
              <a:ext cx="72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1" name="TextBox 33"/>
            <p:cNvSpPr txBox="1">
              <a:spLocks noChangeArrowheads="1"/>
            </p:cNvSpPr>
            <p:nvPr/>
          </p:nvSpPr>
          <p:spPr bwMode="auto">
            <a:xfrm>
              <a:off x="1960882" y="5755903"/>
              <a:ext cx="1428814" cy="76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Armenia</a:t>
              </a:r>
              <a:endParaRPr lang="ru-RU" sz="1600" b="1" dirty="0"/>
            </a:p>
            <a:p>
              <a:pPr algn="ctr" eaLnBrk="1" hangingPunct="1"/>
              <a:r>
                <a:rPr lang="en-US" sz="1400" dirty="0" smtClean="0"/>
                <a:t>Area</a:t>
              </a:r>
              <a:r>
                <a:rPr lang="ru-RU" sz="1400" dirty="0" smtClean="0"/>
                <a:t>:</a:t>
              </a:r>
              <a:r>
                <a:rPr lang="ru-RU" sz="1400" baseline="30000" dirty="0" smtClean="0"/>
                <a:t> </a:t>
              </a:r>
              <a:r>
                <a:rPr lang="ru-RU" sz="1400" dirty="0" smtClean="0"/>
                <a:t> 29</a:t>
              </a:r>
              <a:r>
                <a:rPr lang="en-US" sz="1400" dirty="0" smtClean="0"/>
                <a:t>.</a:t>
              </a:r>
              <a:r>
                <a:rPr lang="ru-RU" sz="1400" dirty="0" smtClean="0"/>
                <a:t>7</a:t>
              </a:r>
              <a:endParaRPr lang="ru-RU" sz="1400" dirty="0"/>
            </a:p>
            <a:p>
              <a:pPr algn="ctr" eaLnBrk="1" hangingPunct="1"/>
              <a:r>
                <a:rPr lang="en-US" sz="1400" dirty="0" smtClean="0"/>
                <a:t>Population</a:t>
              </a:r>
              <a:r>
                <a:rPr lang="ru-RU" sz="1400" dirty="0" smtClean="0"/>
                <a:t>:  3</a:t>
              </a:r>
              <a:r>
                <a:rPr lang="en-US" sz="1400" dirty="0" smtClean="0"/>
                <a:t>.</a:t>
              </a:r>
              <a:r>
                <a:rPr lang="ru-RU" sz="1400" dirty="0" smtClean="0"/>
                <a:t>0</a:t>
              </a:r>
              <a:endParaRPr lang="ru-RU" sz="1400" dirty="0"/>
            </a:p>
          </p:txBody>
        </p:sp>
      </p:grpSp>
      <p:sp>
        <p:nvSpPr>
          <p:cNvPr id="3080" name="TextBox 36"/>
          <p:cNvSpPr txBox="1">
            <a:spLocks noChangeArrowheads="1"/>
          </p:cNvSpPr>
          <p:nvPr/>
        </p:nvSpPr>
        <p:spPr bwMode="auto">
          <a:xfrm>
            <a:off x="105719" y="2300288"/>
            <a:ext cx="15776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Ukraine</a:t>
            </a:r>
            <a:endParaRPr lang="ru-RU" sz="1600" b="1" dirty="0"/>
          </a:p>
          <a:p>
            <a:pPr algn="ctr" eaLnBrk="1" hangingPunct="1"/>
            <a:r>
              <a:rPr lang="en-US" sz="1400" dirty="0" smtClean="0"/>
              <a:t>Area</a:t>
            </a:r>
            <a:r>
              <a:rPr lang="ru-RU" sz="1400" dirty="0" smtClean="0"/>
              <a:t>:</a:t>
            </a:r>
            <a:r>
              <a:rPr lang="ru-RU" sz="1400" baseline="30000" dirty="0" smtClean="0"/>
              <a:t> </a:t>
            </a:r>
            <a:r>
              <a:rPr lang="ru-RU" sz="1400" dirty="0" smtClean="0"/>
              <a:t> 603</a:t>
            </a:r>
            <a:r>
              <a:rPr lang="en-US" sz="1400" dirty="0" smtClean="0"/>
              <a:t>.</a:t>
            </a:r>
            <a:r>
              <a:rPr lang="ru-RU" sz="1400" dirty="0" smtClean="0"/>
              <a:t>6</a:t>
            </a:r>
            <a:endParaRPr lang="ru-RU" sz="1400" dirty="0"/>
          </a:p>
          <a:p>
            <a:pPr algn="ctr" eaLnBrk="1" hangingPunct="1"/>
            <a:r>
              <a:rPr lang="en-US" sz="1400" dirty="0" smtClean="0"/>
              <a:t>Population</a:t>
            </a:r>
            <a:r>
              <a:rPr lang="ru-RU" sz="1400" dirty="0" smtClean="0"/>
              <a:t>:  42</a:t>
            </a:r>
            <a:r>
              <a:rPr lang="en-US" sz="1400" dirty="0" smtClean="0"/>
              <a:t>.</a:t>
            </a:r>
            <a:r>
              <a:rPr lang="ru-RU" sz="1400" dirty="0" smtClean="0"/>
              <a:t>4</a:t>
            </a:r>
            <a:endParaRPr lang="ru-RU" sz="1400" dirty="0"/>
          </a:p>
        </p:txBody>
      </p:sp>
      <p:sp>
        <p:nvSpPr>
          <p:cNvPr id="3081" name="TextBox 52"/>
          <p:cNvSpPr txBox="1">
            <a:spLocks noChangeArrowheads="1"/>
          </p:cNvSpPr>
          <p:nvPr/>
        </p:nvSpPr>
        <p:spPr bwMode="auto">
          <a:xfrm>
            <a:off x="7475614" y="5899150"/>
            <a:ext cx="14285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Tajikistan</a:t>
            </a:r>
            <a:endParaRPr lang="ru-RU" sz="1600" b="1" dirty="0"/>
          </a:p>
          <a:p>
            <a:pPr algn="ctr" eaLnBrk="1" hangingPunct="1"/>
            <a:r>
              <a:rPr lang="en-US" sz="1400" dirty="0" smtClean="0"/>
              <a:t>Area</a:t>
            </a:r>
            <a:r>
              <a:rPr lang="ru-RU" sz="1400" dirty="0" smtClean="0"/>
              <a:t>:</a:t>
            </a:r>
            <a:r>
              <a:rPr lang="ru-RU" sz="1400" baseline="30000" dirty="0" smtClean="0"/>
              <a:t> </a:t>
            </a:r>
            <a:r>
              <a:rPr lang="ru-RU" sz="1400" dirty="0" smtClean="0"/>
              <a:t> 143</a:t>
            </a:r>
            <a:r>
              <a:rPr lang="en-US" sz="1400" dirty="0" smtClean="0"/>
              <a:t>.</a:t>
            </a:r>
            <a:r>
              <a:rPr lang="ru-RU" sz="1400" dirty="0" smtClean="0"/>
              <a:t>1</a:t>
            </a:r>
            <a:endParaRPr lang="ru-RU" sz="1400" dirty="0"/>
          </a:p>
          <a:p>
            <a:pPr algn="ctr" eaLnBrk="1" hangingPunct="1"/>
            <a:r>
              <a:rPr lang="en-US" sz="1400" dirty="0" smtClean="0"/>
              <a:t>Population</a:t>
            </a:r>
            <a:r>
              <a:rPr lang="ru-RU" sz="1400" dirty="0" smtClean="0"/>
              <a:t>:  8</a:t>
            </a:r>
            <a:r>
              <a:rPr lang="en-US" sz="1400" dirty="0" smtClean="0"/>
              <a:t>.</a:t>
            </a:r>
            <a:r>
              <a:rPr lang="ru-RU" sz="1400" dirty="0" smtClean="0"/>
              <a:t>7</a:t>
            </a:r>
            <a:endParaRPr lang="ru-RU" sz="1400" dirty="0"/>
          </a:p>
        </p:txBody>
      </p:sp>
      <p:sp>
        <p:nvSpPr>
          <p:cNvPr id="3082" name="TextBox 57"/>
          <p:cNvSpPr txBox="1">
            <a:spLocks noChangeArrowheads="1"/>
          </p:cNvSpPr>
          <p:nvPr/>
        </p:nvSpPr>
        <p:spPr bwMode="auto">
          <a:xfrm>
            <a:off x="7537555" y="3595688"/>
            <a:ext cx="14782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Kazakhstan</a:t>
            </a:r>
            <a:endParaRPr lang="ru-RU" sz="1600" b="1" dirty="0"/>
          </a:p>
          <a:p>
            <a:pPr algn="ctr" eaLnBrk="1" hangingPunct="1"/>
            <a:r>
              <a:rPr lang="en-US" sz="1400" dirty="0" smtClean="0"/>
              <a:t>Area</a:t>
            </a:r>
            <a:r>
              <a:rPr lang="ru-RU" sz="1400" dirty="0" smtClean="0"/>
              <a:t>:</a:t>
            </a:r>
            <a:r>
              <a:rPr lang="en-US" sz="1400" dirty="0" smtClean="0"/>
              <a:t> </a:t>
            </a:r>
            <a:r>
              <a:rPr lang="ru-RU" sz="1400" dirty="0" smtClean="0"/>
              <a:t>2</a:t>
            </a:r>
            <a:r>
              <a:rPr lang="en-US" sz="1400" dirty="0" smtClean="0"/>
              <a:t> </a:t>
            </a:r>
            <a:r>
              <a:rPr lang="ru-RU" sz="1400" dirty="0" smtClean="0"/>
              <a:t>725</a:t>
            </a:r>
            <a:endParaRPr lang="ru-RU" sz="1400" dirty="0"/>
          </a:p>
          <a:p>
            <a:pPr algn="ctr" eaLnBrk="1" hangingPunct="1"/>
            <a:r>
              <a:rPr lang="en-US" sz="1400" dirty="0" smtClean="0"/>
              <a:t>Population</a:t>
            </a:r>
            <a:r>
              <a:rPr lang="ru-RU" sz="1400" dirty="0" smtClean="0"/>
              <a:t>:</a:t>
            </a:r>
            <a:r>
              <a:rPr lang="en-US" sz="1400" dirty="0" smtClean="0"/>
              <a:t> </a:t>
            </a:r>
            <a:r>
              <a:rPr lang="ru-RU" sz="1400" dirty="0" smtClean="0"/>
              <a:t>17.8</a:t>
            </a:r>
            <a:endParaRPr lang="ru-RU" sz="1400" dirty="0"/>
          </a:p>
        </p:txBody>
      </p:sp>
      <p:grpSp>
        <p:nvGrpSpPr>
          <p:cNvPr id="3083" name="Группа 25"/>
          <p:cNvGrpSpPr>
            <a:grpSpLocks/>
          </p:cNvGrpSpPr>
          <p:nvPr/>
        </p:nvGrpSpPr>
        <p:grpSpPr bwMode="auto">
          <a:xfrm>
            <a:off x="1342307" y="1125538"/>
            <a:ext cx="1428597" cy="1079942"/>
            <a:chOff x="1260619" y="1124744"/>
            <a:chExt cx="1428272" cy="1080562"/>
          </a:xfrm>
        </p:grpSpPr>
        <p:sp>
          <p:nvSpPr>
            <p:cNvPr id="3118" name="TextBox 3"/>
            <p:cNvSpPr txBox="1">
              <a:spLocks noChangeArrowheads="1"/>
            </p:cNvSpPr>
            <p:nvPr/>
          </p:nvSpPr>
          <p:spPr bwMode="auto">
            <a:xfrm>
              <a:off x="1260619" y="1435423"/>
              <a:ext cx="1428272" cy="76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Belarus</a:t>
              </a:r>
              <a:endParaRPr lang="ru-RU" sz="1600" b="1" dirty="0"/>
            </a:p>
            <a:p>
              <a:pPr algn="ctr" eaLnBrk="1" hangingPunct="1"/>
              <a:r>
                <a:rPr lang="en-US" sz="1400" dirty="0" smtClean="0"/>
                <a:t>Area</a:t>
              </a:r>
              <a:r>
                <a:rPr lang="ru-RU" sz="1400" dirty="0" smtClean="0"/>
                <a:t>:</a:t>
              </a:r>
              <a:r>
                <a:rPr lang="ru-RU" sz="1400" baseline="30000" dirty="0" smtClean="0"/>
                <a:t> </a:t>
              </a:r>
              <a:r>
                <a:rPr lang="ru-RU" sz="1400" dirty="0" smtClean="0"/>
                <a:t> 207</a:t>
              </a:r>
              <a:r>
                <a:rPr lang="en-US" sz="1400" dirty="0" smtClean="0"/>
                <a:t>.6</a:t>
              </a:r>
              <a:endParaRPr lang="ru-RU" sz="1400" dirty="0"/>
            </a:p>
            <a:p>
              <a:pPr algn="ctr" eaLnBrk="1" hangingPunct="1"/>
              <a:r>
                <a:rPr lang="en-US" sz="1400" dirty="0" smtClean="0"/>
                <a:t>Population</a:t>
              </a:r>
              <a:r>
                <a:rPr lang="ru-RU" sz="1400" dirty="0" smtClean="0"/>
                <a:t>:  </a:t>
              </a:r>
              <a:r>
                <a:rPr lang="ru-RU" sz="1400" dirty="0"/>
                <a:t>9.5</a:t>
              </a:r>
            </a:p>
          </p:txBody>
        </p:sp>
        <p:pic>
          <p:nvPicPr>
            <p:cNvPr id="3119" name="Picture 5" descr="I:\ECFS\Душанбе\Флаги\flag_belarus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757" y="1124744"/>
              <a:ext cx="64554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4" name="Picture 6" descr="I:\ECFS\Душанбе\Флаги\flag_ukrain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989138"/>
            <a:ext cx="6619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5" name="Группа 83"/>
          <p:cNvGrpSpPr>
            <a:grpSpLocks/>
          </p:cNvGrpSpPr>
          <p:nvPr/>
        </p:nvGrpSpPr>
        <p:grpSpPr bwMode="auto">
          <a:xfrm>
            <a:off x="109615" y="3068638"/>
            <a:ext cx="1428597" cy="1084247"/>
            <a:chOff x="99988" y="3109884"/>
            <a:chExt cx="1428815" cy="1084226"/>
          </a:xfrm>
        </p:grpSpPr>
        <p:sp>
          <p:nvSpPr>
            <p:cNvPr id="3116" name="TextBox 39"/>
            <p:cNvSpPr txBox="1">
              <a:spLocks noChangeArrowheads="1"/>
            </p:cNvSpPr>
            <p:nvPr/>
          </p:nvSpPr>
          <p:spPr bwMode="auto">
            <a:xfrm>
              <a:off x="99988" y="3424684"/>
              <a:ext cx="1428815" cy="76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Moldova</a:t>
              </a:r>
              <a:endParaRPr lang="ru-RU" sz="1600" b="1" dirty="0"/>
            </a:p>
            <a:p>
              <a:pPr algn="ctr" eaLnBrk="1" hangingPunct="1"/>
              <a:r>
                <a:rPr lang="en-US" sz="1400" dirty="0" smtClean="0"/>
                <a:t>Area</a:t>
              </a:r>
              <a:r>
                <a:rPr lang="ru-RU" sz="1400" dirty="0" smtClean="0"/>
                <a:t>:</a:t>
              </a:r>
              <a:r>
                <a:rPr lang="ru-RU" sz="1400" baseline="30000" dirty="0" smtClean="0"/>
                <a:t> </a:t>
              </a:r>
              <a:r>
                <a:rPr lang="ru-RU" sz="1400" dirty="0" smtClean="0"/>
                <a:t>33</a:t>
              </a:r>
              <a:r>
                <a:rPr lang="en-US" sz="1400" dirty="0" smtClean="0"/>
                <a:t>.</a:t>
              </a:r>
              <a:r>
                <a:rPr lang="ru-RU" sz="1400" dirty="0" smtClean="0"/>
                <a:t>8</a:t>
              </a:r>
              <a:endParaRPr lang="ru-RU" sz="1400" dirty="0"/>
            </a:p>
            <a:p>
              <a:pPr algn="ctr" eaLnBrk="1" hangingPunct="1"/>
              <a:r>
                <a:rPr lang="en-US" sz="1400" dirty="0" smtClean="0"/>
                <a:t>Population</a:t>
              </a:r>
              <a:r>
                <a:rPr lang="ru-RU" sz="1400" dirty="0" smtClean="0"/>
                <a:t>:</a:t>
              </a:r>
              <a:r>
                <a:rPr lang="en-US" sz="1400" dirty="0" smtClean="0"/>
                <a:t> </a:t>
              </a:r>
              <a:r>
                <a:rPr lang="ru-RU" sz="1400" dirty="0" smtClean="0"/>
                <a:t>3</a:t>
              </a:r>
              <a:r>
                <a:rPr lang="en-US" sz="1400" dirty="0" smtClean="0"/>
                <a:t>.</a:t>
              </a:r>
              <a:r>
                <a:rPr lang="ru-RU" sz="1400" dirty="0" smtClean="0"/>
                <a:t>6</a:t>
              </a:r>
              <a:endParaRPr lang="ru-RU" sz="1400" dirty="0"/>
            </a:p>
          </p:txBody>
        </p:sp>
        <p:pic>
          <p:nvPicPr>
            <p:cNvPr id="3117" name="Picture 7" descr="I:\ECFS\Душанбе\Флаги\flag_moldov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775" y="3109884"/>
              <a:ext cx="71776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1" name="TextBox 158"/>
          <p:cNvSpPr txBox="1">
            <a:spLocks noChangeArrowheads="1"/>
          </p:cNvSpPr>
          <p:nvPr/>
        </p:nvSpPr>
        <p:spPr bwMode="auto">
          <a:xfrm>
            <a:off x="1824115" y="5899150"/>
            <a:ext cx="14285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Georgia</a:t>
            </a:r>
            <a:endParaRPr lang="ru-RU" sz="1600" b="1" dirty="0"/>
          </a:p>
          <a:p>
            <a:pPr algn="ctr" eaLnBrk="1" hangingPunct="1"/>
            <a:r>
              <a:rPr lang="en-US" sz="1400" dirty="0" smtClean="0"/>
              <a:t>Area</a:t>
            </a:r>
            <a:r>
              <a:rPr lang="ru-RU" sz="1400" dirty="0" smtClean="0"/>
              <a:t>:</a:t>
            </a:r>
            <a:r>
              <a:rPr lang="ru-RU" sz="1400" baseline="30000" dirty="0" smtClean="0"/>
              <a:t> </a:t>
            </a:r>
            <a:r>
              <a:rPr lang="ru-RU" sz="1400" dirty="0" smtClean="0"/>
              <a:t> 69</a:t>
            </a:r>
            <a:r>
              <a:rPr lang="en-US" sz="1400" dirty="0" smtClean="0"/>
              <a:t>.</a:t>
            </a:r>
            <a:r>
              <a:rPr lang="ru-RU" sz="1400" dirty="0" smtClean="0"/>
              <a:t>7</a:t>
            </a:r>
            <a:endParaRPr lang="ru-RU" sz="1400" dirty="0"/>
          </a:p>
          <a:p>
            <a:pPr algn="ctr" eaLnBrk="1" hangingPunct="1"/>
            <a:r>
              <a:rPr lang="en-US" sz="1400" dirty="0" smtClean="0"/>
              <a:t>Population</a:t>
            </a:r>
            <a:r>
              <a:rPr lang="ru-RU" sz="1400" dirty="0" smtClean="0"/>
              <a:t>:  3</a:t>
            </a:r>
            <a:r>
              <a:rPr lang="en-US" sz="1400" dirty="0" smtClean="0"/>
              <a:t>.</a:t>
            </a:r>
            <a:r>
              <a:rPr lang="ru-RU" sz="1400" dirty="0" smtClean="0"/>
              <a:t>7</a:t>
            </a:r>
            <a:endParaRPr lang="ru-RU" sz="1400" dirty="0"/>
          </a:p>
        </p:txBody>
      </p:sp>
      <p:sp>
        <p:nvSpPr>
          <p:cNvPr id="3097" name="TextBox 217"/>
          <p:cNvSpPr txBox="1">
            <a:spLocks noChangeArrowheads="1"/>
          </p:cNvSpPr>
          <p:nvPr/>
        </p:nvSpPr>
        <p:spPr bwMode="auto">
          <a:xfrm>
            <a:off x="6680950" y="4748213"/>
            <a:ext cx="14285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Kyrgyzstan</a:t>
            </a:r>
            <a:endParaRPr lang="ru-RU" sz="1600" b="1" dirty="0"/>
          </a:p>
          <a:p>
            <a:pPr algn="ctr" eaLnBrk="1" hangingPunct="1"/>
            <a:r>
              <a:rPr lang="en-US" sz="1400" dirty="0" smtClean="0"/>
              <a:t>Area</a:t>
            </a:r>
            <a:r>
              <a:rPr lang="ru-RU" sz="1400" dirty="0" smtClean="0"/>
              <a:t>:</a:t>
            </a:r>
            <a:r>
              <a:rPr lang="ru-RU" sz="1400" baseline="30000" dirty="0" smtClean="0"/>
              <a:t> </a:t>
            </a:r>
            <a:r>
              <a:rPr lang="ru-RU" sz="1400" dirty="0" smtClean="0"/>
              <a:t> 199</a:t>
            </a:r>
            <a:r>
              <a:rPr lang="en-US" sz="1400" dirty="0" smtClean="0"/>
              <a:t>.9</a:t>
            </a:r>
            <a:endParaRPr lang="ru-RU" sz="1400" dirty="0"/>
          </a:p>
          <a:p>
            <a:pPr algn="ctr" eaLnBrk="1" hangingPunct="1"/>
            <a:r>
              <a:rPr lang="en-US" sz="1400" dirty="0" smtClean="0"/>
              <a:t>Population</a:t>
            </a:r>
            <a:r>
              <a:rPr lang="ru-RU" sz="1400" dirty="0" smtClean="0"/>
              <a:t>:  </a:t>
            </a:r>
            <a:r>
              <a:rPr lang="ru-RU" sz="1400" dirty="0"/>
              <a:t>6,1</a:t>
            </a:r>
          </a:p>
        </p:txBody>
      </p:sp>
      <p:grpSp>
        <p:nvGrpSpPr>
          <p:cNvPr id="3099" name="Группа 1060"/>
          <p:cNvGrpSpPr>
            <a:grpSpLocks/>
          </p:cNvGrpSpPr>
          <p:nvPr/>
        </p:nvGrpSpPr>
        <p:grpSpPr bwMode="auto">
          <a:xfrm>
            <a:off x="117864" y="4292600"/>
            <a:ext cx="1527983" cy="1108003"/>
            <a:chOff x="68723" y="4481268"/>
            <a:chExt cx="1527634" cy="1107900"/>
          </a:xfrm>
        </p:grpSpPr>
        <p:sp>
          <p:nvSpPr>
            <p:cNvPr id="3114" name="TextBox 42"/>
            <p:cNvSpPr txBox="1">
              <a:spLocks noChangeArrowheads="1"/>
            </p:cNvSpPr>
            <p:nvPr/>
          </p:nvSpPr>
          <p:spPr bwMode="auto">
            <a:xfrm>
              <a:off x="68723" y="4819799"/>
              <a:ext cx="1527634" cy="7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Turkey</a:t>
              </a:r>
              <a:endParaRPr lang="ru-RU" sz="1600" b="1" dirty="0"/>
            </a:p>
            <a:p>
              <a:pPr algn="ctr" eaLnBrk="1" hangingPunct="1"/>
              <a:r>
                <a:rPr lang="en-US" sz="1400" dirty="0" smtClean="0"/>
                <a:t>Area</a:t>
              </a:r>
              <a:r>
                <a:rPr lang="ru-RU" sz="1400" dirty="0" smtClean="0"/>
                <a:t>:</a:t>
              </a:r>
              <a:r>
                <a:rPr lang="ru-RU" sz="1400" baseline="30000" dirty="0" smtClean="0"/>
                <a:t> </a:t>
              </a:r>
              <a:r>
                <a:rPr lang="ru-RU" sz="1400" dirty="0" smtClean="0"/>
                <a:t> 783</a:t>
              </a:r>
              <a:r>
                <a:rPr lang="en-US" sz="1400" dirty="0" smtClean="0"/>
                <a:t>.6</a:t>
              </a:r>
            </a:p>
            <a:p>
              <a:pPr algn="ctr" eaLnBrk="1" hangingPunct="1"/>
              <a:r>
                <a:rPr lang="en-US" sz="1400" dirty="0" smtClean="0"/>
                <a:t>Population</a:t>
              </a:r>
              <a:r>
                <a:rPr lang="ru-RU" sz="1400" dirty="0" smtClean="0"/>
                <a:t>:  81</a:t>
              </a:r>
              <a:r>
                <a:rPr lang="en-US" sz="1400" dirty="0" smtClean="0"/>
                <a:t>.</a:t>
              </a:r>
              <a:r>
                <a:rPr lang="ru-RU" sz="1400" dirty="0" smtClean="0"/>
                <a:t>0</a:t>
              </a:r>
              <a:endParaRPr lang="ru-RU" sz="1400" dirty="0"/>
            </a:p>
          </p:txBody>
        </p:sp>
        <p:pic>
          <p:nvPicPr>
            <p:cNvPr id="3115" name="Picture 8" descr="I:\ECFS\Душанбе\Флаги\turkey_small_flag.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939" y="4481268"/>
              <a:ext cx="702599"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00" name="Picture 9" descr="I:\ECFS\Душанбе\Флаги\flag_gruzii.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4075" y="5562600"/>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10" descr="I:\ECFS\Душанбе\Флаги\azerbaijan_small_flag.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2050" y="5584825"/>
            <a:ext cx="7191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02" name="Группа 1076"/>
          <p:cNvGrpSpPr>
            <a:grpSpLocks/>
          </p:cNvGrpSpPr>
          <p:nvPr/>
        </p:nvGrpSpPr>
        <p:grpSpPr bwMode="auto">
          <a:xfrm>
            <a:off x="4646731" y="4772025"/>
            <a:ext cx="1544397" cy="1104803"/>
            <a:chOff x="4681432" y="4772511"/>
            <a:chExt cx="1544046" cy="1104664"/>
          </a:xfrm>
        </p:grpSpPr>
        <p:sp>
          <p:nvSpPr>
            <p:cNvPr id="3112" name="TextBox 46"/>
            <p:cNvSpPr txBox="1">
              <a:spLocks noChangeArrowheads="1"/>
            </p:cNvSpPr>
            <p:nvPr/>
          </p:nvSpPr>
          <p:spPr bwMode="auto">
            <a:xfrm>
              <a:off x="4681432" y="5107831"/>
              <a:ext cx="1544046" cy="76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Turkmenistan</a:t>
              </a:r>
              <a:endParaRPr lang="ru-RU" sz="1600" b="1" dirty="0"/>
            </a:p>
            <a:p>
              <a:pPr algn="ctr" eaLnBrk="1" hangingPunct="1"/>
              <a:r>
                <a:rPr lang="en-US" sz="1400" dirty="0" smtClean="0"/>
                <a:t>Area</a:t>
              </a:r>
              <a:r>
                <a:rPr lang="ru-RU" sz="1400" dirty="0" smtClean="0"/>
                <a:t>:</a:t>
              </a:r>
              <a:r>
                <a:rPr lang="ru-RU" sz="1400" baseline="30000" dirty="0" smtClean="0"/>
                <a:t> </a:t>
              </a:r>
              <a:r>
                <a:rPr lang="ru-RU" sz="1400" dirty="0" smtClean="0"/>
                <a:t> 491</a:t>
              </a:r>
              <a:r>
                <a:rPr lang="en-US" sz="1400" dirty="0" smtClean="0"/>
                <a:t>.</a:t>
              </a:r>
              <a:r>
                <a:rPr lang="ru-RU" sz="1400" dirty="0" smtClean="0"/>
                <a:t>2</a:t>
              </a:r>
              <a:endParaRPr lang="ru-RU" sz="1400" dirty="0"/>
            </a:p>
            <a:p>
              <a:pPr algn="ctr" eaLnBrk="1" hangingPunct="1"/>
              <a:r>
                <a:rPr lang="en-US" sz="1400" dirty="0" smtClean="0"/>
                <a:t>Population</a:t>
              </a:r>
              <a:r>
                <a:rPr lang="ru-RU" sz="1400" dirty="0" smtClean="0"/>
                <a:t>:  6</a:t>
              </a:r>
              <a:r>
                <a:rPr lang="en-US" sz="1400" dirty="0" smtClean="0"/>
                <a:t>.</a:t>
              </a:r>
              <a:r>
                <a:rPr lang="ru-RU" sz="1400" dirty="0" smtClean="0"/>
                <a:t>7</a:t>
              </a:r>
              <a:endParaRPr lang="ru-RU" sz="1400" dirty="0"/>
            </a:p>
          </p:txBody>
        </p:sp>
        <p:pic>
          <p:nvPicPr>
            <p:cNvPr id="3113" name="Picture 11" descr="I:\ECFS\Душанбе\Флаги\turkmenistan_small_flag.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4212" y="4772511"/>
              <a:ext cx="60991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3" name="Прямоугольник 1074"/>
          <p:cNvSpPr>
            <a:spLocks noChangeArrowheads="1"/>
          </p:cNvSpPr>
          <p:nvPr/>
        </p:nvSpPr>
        <p:spPr bwMode="auto">
          <a:xfrm>
            <a:off x="3338513" y="1112838"/>
            <a:ext cx="553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latin typeface="Calibri" pitchFamily="34" charset="0"/>
              </a:rPr>
              <a:t>Area </a:t>
            </a:r>
            <a:r>
              <a:rPr lang="ru-RU" dirty="0" smtClean="0">
                <a:latin typeface="Calibri" pitchFamily="34" charset="0"/>
              </a:rPr>
              <a:t>(</a:t>
            </a:r>
            <a:r>
              <a:rPr lang="en-US" dirty="0" err="1" smtClean="0">
                <a:latin typeface="Calibri" pitchFamily="34" charset="0"/>
              </a:rPr>
              <a:t>ths</a:t>
            </a:r>
            <a:r>
              <a:rPr lang="en-US" dirty="0" smtClean="0">
                <a:latin typeface="Calibri" pitchFamily="34" charset="0"/>
              </a:rPr>
              <a:t>. km</a:t>
            </a:r>
            <a:r>
              <a:rPr lang="ru-RU" baseline="30000" dirty="0" smtClean="0">
                <a:latin typeface="Calibri" pitchFamily="34" charset="0"/>
              </a:rPr>
              <a:t>2</a:t>
            </a:r>
            <a:r>
              <a:rPr lang="ru-RU" dirty="0">
                <a:latin typeface="Calibri" pitchFamily="34" charset="0"/>
              </a:rPr>
              <a:t>) </a:t>
            </a:r>
            <a:r>
              <a:rPr lang="en-US" dirty="0" smtClean="0">
                <a:latin typeface="Calibri" pitchFamily="34" charset="0"/>
              </a:rPr>
              <a:t>and permanent population (</a:t>
            </a:r>
            <a:r>
              <a:rPr lang="en-US" dirty="0" err="1" smtClean="0">
                <a:latin typeface="Calibri" pitchFamily="34" charset="0"/>
              </a:rPr>
              <a:t>mln</a:t>
            </a:r>
            <a:r>
              <a:rPr lang="en-US" dirty="0" smtClean="0">
                <a:latin typeface="Calibri" pitchFamily="34" charset="0"/>
              </a:rPr>
              <a:t>.) as at the beginning of 2017, by countries</a:t>
            </a:r>
            <a:endParaRPr lang="ru-RU" dirty="0">
              <a:latin typeface="Calibri" pitchFamily="34" charset="0"/>
            </a:endParaRPr>
          </a:p>
        </p:txBody>
      </p:sp>
      <p:grpSp>
        <p:nvGrpSpPr>
          <p:cNvPr id="3104" name="Группа 1077"/>
          <p:cNvGrpSpPr>
            <a:grpSpLocks/>
          </p:cNvGrpSpPr>
          <p:nvPr/>
        </p:nvGrpSpPr>
        <p:grpSpPr bwMode="auto">
          <a:xfrm>
            <a:off x="5769364" y="5584825"/>
            <a:ext cx="1527983" cy="1084268"/>
            <a:chOff x="5613342" y="5585090"/>
            <a:chExt cx="1527635" cy="1084275"/>
          </a:xfrm>
        </p:grpSpPr>
        <p:sp>
          <p:nvSpPr>
            <p:cNvPr id="3110" name="TextBox 49"/>
            <p:cNvSpPr txBox="1">
              <a:spLocks noChangeArrowheads="1"/>
            </p:cNvSpPr>
            <p:nvPr/>
          </p:nvSpPr>
          <p:spPr bwMode="auto">
            <a:xfrm>
              <a:off x="5613342" y="5899919"/>
              <a:ext cx="1527635" cy="76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smtClean="0"/>
                <a:t>Uzbekistan</a:t>
              </a:r>
              <a:endParaRPr lang="ru-RU" sz="1600" b="1" dirty="0"/>
            </a:p>
            <a:p>
              <a:pPr algn="ctr" eaLnBrk="1" hangingPunct="1"/>
              <a:r>
                <a:rPr lang="en-US" sz="1400" dirty="0" smtClean="0"/>
                <a:t>Area</a:t>
              </a:r>
              <a:r>
                <a:rPr lang="ru-RU" sz="1400" dirty="0" smtClean="0"/>
                <a:t>:</a:t>
              </a:r>
              <a:r>
                <a:rPr lang="ru-RU" sz="1400" baseline="30000" dirty="0" smtClean="0"/>
                <a:t> </a:t>
              </a:r>
              <a:r>
                <a:rPr lang="ru-RU" sz="1400" dirty="0" smtClean="0"/>
                <a:t> 44</a:t>
              </a:r>
              <a:r>
                <a:rPr lang="en-US" sz="1400" dirty="0" smtClean="0"/>
                <a:t>9.0</a:t>
              </a:r>
              <a:endParaRPr lang="ru-RU" sz="1400" dirty="0"/>
            </a:p>
            <a:p>
              <a:pPr algn="ctr" eaLnBrk="1" hangingPunct="1"/>
              <a:r>
                <a:rPr lang="en-US" sz="1400" dirty="0" smtClean="0"/>
                <a:t>Population</a:t>
              </a:r>
              <a:r>
                <a:rPr lang="ru-RU" sz="1400" dirty="0" smtClean="0"/>
                <a:t>:  32</a:t>
              </a:r>
              <a:r>
                <a:rPr lang="en-US" sz="1400" dirty="0" smtClean="0"/>
                <a:t>.</a:t>
              </a:r>
              <a:r>
                <a:rPr lang="ru-RU" sz="1400" dirty="0" smtClean="0"/>
                <a:t>1</a:t>
              </a:r>
              <a:endParaRPr lang="ru-RU" sz="1400" dirty="0"/>
            </a:p>
          </p:txBody>
        </p:sp>
        <p:pic>
          <p:nvPicPr>
            <p:cNvPr id="3111" name="Picture 12" descr="I:\ECFS\Душанбе\Флаги\flag_uzbekista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53804" y="5585090"/>
              <a:ext cx="64670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05" name="Picture 13" descr="I:\ECFS\Душанбе\Флаги\flag_tajik.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27963" y="5605463"/>
            <a:ext cx="641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14" descr="I:\ECFS\Душанбе\Флаги\flag_kazahstan.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39995" y="3230563"/>
            <a:ext cx="6413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15" descr="I:\ECFS\Душанбе\Флаги\kyrgyzstan_small_flag.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9150" y="4473575"/>
            <a:ext cx="6588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4" descr="I:\ECFS\Душанбе\Флаги\flag_kazahstan.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1056" y="4541071"/>
            <a:ext cx="320675" cy="18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1" descr="I:\ECFS\Душанбе\Флаги\turkmenistan_small_flag.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0403" y="5187136"/>
            <a:ext cx="351293" cy="2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descr="I:\ECFS\Душанбе\Флаги\flag_uzbekista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6575" y="4952047"/>
            <a:ext cx="386694" cy="21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5" descr="I:\ECFS\Душанбе\Флаги\kyrgyzstan_small_flag.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91731" y="4979313"/>
            <a:ext cx="381622" cy="2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0" descr="I:\ECFS\Душанбе\Флаги\azerbaijan_small_flag.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0833" y="5015917"/>
            <a:ext cx="393238" cy="19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9" descr="I:\ECFS\Душанбе\Флаги\flag_gruzii.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4150" y="4932409"/>
            <a:ext cx="288596" cy="16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 descr="I:\ECFS\Душанбе\Флаги\flag_armeni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491" y="5121961"/>
            <a:ext cx="263460" cy="18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8" descr="I:\ECFS\Душанбе\Флаги\turkey_small_flag.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0551" y="5149589"/>
            <a:ext cx="319659" cy="16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6" descr="I:\ECFS\Душанбе\Флаги\flag_ukrain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7363" y="4596279"/>
            <a:ext cx="322847" cy="17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 descr="I:\ECFS\Душанбе\Флаги\flag_belarus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788" y="4314910"/>
            <a:ext cx="291680" cy="16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3" descr="I:\ECFS\Душанбе\Флаги\flag_tajik.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77561" y="5219573"/>
            <a:ext cx="335291" cy="18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 descr="I:\ECFS\Душанбе\Флаги\flag_moldov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4261" y="4736948"/>
            <a:ext cx="339853" cy="17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173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 y="567403"/>
            <a:ext cx="8229600" cy="1143000"/>
          </a:xfrm>
        </p:spPr>
        <p:txBody>
          <a:bodyPr/>
          <a:lstStyle/>
          <a:p>
            <a:pPr algn="ctr"/>
            <a:r>
              <a:rPr lang="en-US" dirty="0" smtClean="0"/>
              <a:t>Areas of activity</a:t>
            </a:r>
            <a:endParaRPr lang="ru-RU" dirty="0"/>
          </a:p>
        </p:txBody>
      </p:sp>
      <p:sp>
        <p:nvSpPr>
          <p:cNvPr id="4" name="Блок-схема: альтернативный процесс 3"/>
          <p:cNvSpPr/>
          <p:nvPr/>
        </p:nvSpPr>
        <p:spPr>
          <a:xfrm>
            <a:off x="179512" y="2492896"/>
            <a:ext cx="2016224" cy="115212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Research</a:t>
            </a:r>
            <a:endParaRPr lang="ru-RU" sz="2400" dirty="0"/>
          </a:p>
        </p:txBody>
      </p:sp>
      <p:sp>
        <p:nvSpPr>
          <p:cNvPr id="5" name="Блок-схема: альтернативный процесс 4"/>
          <p:cNvSpPr/>
          <p:nvPr/>
        </p:nvSpPr>
        <p:spPr>
          <a:xfrm>
            <a:off x="2339752" y="2492896"/>
            <a:ext cx="2016224" cy="115212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Education</a:t>
            </a:r>
          </a:p>
          <a:p>
            <a:pPr algn="ctr"/>
            <a:r>
              <a:rPr lang="en-US" sz="2400" dirty="0"/>
              <a:t>a</a:t>
            </a:r>
            <a:r>
              <a:rPr lang="en-US" sz="2400" dirty="0" smtClean="0"/>
              <a:t>nd extension</a:t>
            </a:r>
            <a:endParaRPr lang="ru-RU" sz="2400" dirty="0"/>
          </a:p>
        </p:txBody>
      </p:sp>
      <p:sp>
        <p:nvSpPr>
          <p:cNvPr id="6" name="Блок-схема: альтернативный процесс 5"/>
          <p:cNvSpPr/>
          <p:nvPr/>
        </p:nvSpPr>
        <p:spPr>
          <a:xfrm>
            <a:off x="4499992" y="2492896"/>
            <a:ext cx="2016224" cy="115212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Expertise</a:t>
            </a:r>
            <a:endParaRPr lang="ru-RU" sz="2400" dirty="0"/>
          </a:p>
        </p:txBody>
      </p:sp>
      <p:cxnSp>
        <p:nvCxnSpPr>
          <p:cNvPr id="9" name="Прямая со стрелкой 8"/>
          <p:cNvCxnSpPr/>
          <p:nvPr/>
        </p:nvCxnSpPr>
        <p:spPr>
          <a:xfrm flipH="1">
            <a:off x="1123757" y="1700808"/>
            <a:ext cx="180020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3635896" y="1700808"/>
            <a:ext cx="50405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6156176" y="1700808"/>
            <a:ext cx="180020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Блок-схема: альтернативный процесс 18"/>
          <p:cNvSpPr/>
          <p:nvPr/>
        </p:nvSpPr>
        <p:spPr>
          <a:xfrm>
            <a:off x="6732240" y="2492896"/>
            <a:ext cx="2171389" cy="115212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Coordination of intergovernmental projects</a:t>
            </a:r>
            <a:endParaRPr lang="ru-RU" sz="2000" dirty="0"/>
          </a:p>
        </p:txBody>
      </p:sp>
      <p:cxnSp>
        <p:nvCxnSpPr>
          <p:cNvPr id="20" name="Прямая со стрелкой 19"/>
          <p:cNvCxnSpPr/>
          <p:nvPr/>
        </p:nvCxnSpPr>
        <p:spPr>
          <a:xfrm>
            <a:off x="4992634" y="1693465"/>
            <a:ext cx="515470" cy="511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Picture 4" descr="http://ru.g20russia.ru/images/78101/74/781017467.png"/>
          <p:cNvPicPr>
            <a:picLocks noChangeAspect="1" noChangeArrowheads="1"/>
          </p:cNvPicPr>
          <p:nvPr/>
        </p:nvPicPr>
        <p:blipFill>
          <a:blip r:embed="rId2" cstate="print"/>
          <a:srcRect/>
          <a:stretch>
            <a:fillRect/>
          </a:stretch>
        </p:blipFill>
        <p:spPr bwMode="auto">
          <a:xfrm>
            <a:off x="3031749" y="4149626"/>
            <a:ext cx="1208294" cy="646438"/>
          </a:xfrm>
          <a:prstGeom prst="rect">
            <a:avLst/>
          </a:prstGeom>
          <a:noFill/>
        </p:spPr>
      </p:pic>
      <p:pic>
        <p:nvPicPr>
          <p:cNvPr id="22" name="Picture 2" descr="http://fedpress.ru/sites/fedpress/files/koshik85/news/0723973220654fb1eac20b84861e23bd.jpg"/>
          <p:cNvPicPr>
            <a:picLocks noChangeAspect="1" noChangeArrowheads="1"/>
          </p:cNvPicPr>
          <p:nvPr/>
        </p:nvPicPr>
        <p:blipFill>
          <a:blip r:embed="rId3" cstate="print"/>
          <a:srcRect/>
          <a:stretch>
            <a:fillRect/>
          </a:stretch>
        </p:blipFill>
        <p:spPr bwMode="auto">
          <a:xfrm>
            <a:off x="683567" y="3903115"/>
            <a:ext cx="1071539" cy="892949"/>
          </a:xfrm>
          <a:prstGeom prst="rect">
            <a:avLst/>
          </a:prstGeom>
          <a:noFill/>
        </p:spPr>
      </p:pic>
      <p:pic>
        <p:nvPicPr>
          <p:cNvPr id="23" name="Picture 2" descr="http://b1.vestifinance.ru/c/129140.jpg"/>
          <p:cNvPicPr>
            <a:picLocks noChangeAspect="1" noChangeArrowheads="1"/>
          </p:cNvPicPr>
          <p:nvPr/>
        </p:nvPicPr>
        <p:blipFill>
          <a:blip r:embed="rId4" cstate="print"/>
          <a:srcRect/>
          <a:stretch>
            <a:fillRect/>
          </a:stretch>
        </p:blipFill>
        <p:spPr bwMode="auto">
          <a:xfrm>
            <a:off x="3832916" y="5052523"/>
            <a:ext cx="1159718" cy="695831"/>
          </a:xfrm>
          <a:prstGeom prst="rect">
            <a:avLst/>
          </a:prstGeom>
          <a:noFill/>
        </p:spPr>
      </p:pic>
      <p:pic>
        <p:nvPicPr>
          <p:cNvPr id="24" name="Picture 4" descr="http://www.udmexport.ru/sites/default/files/%D0%90%D0%A1%D0%95%D0%90%D0%9D.jpg"/>
          <p:cNvPicPr>
            <a:picLocks noChangeAspect="1" noChangeArrowheads="1"/>
          </p:cNvPicPr>
          <p:nvPr/>
        </p:nvPicPr>
        <p:blipFill>
          <a:blip r:embed="rId5" cstate="print"/>
          <a:srcRect/>
          <a:stretch>
            <a:fillRect/>
          </a:stretch>
        </p:blipFill>
        <p:spPr bwMode="auto">
          <a:xfrm>
            <a:off x="4992634" y="4022869"/>
            <a:ext cx="848915" cy="848915"/>
          </a:xfrm>
          <a:prstGeom prst="rect">
            <a:avLst/>
          </a:prstGeom>
          <a:noFill/>
        </p:spPr>
      </p:pic>
      <p:pic>
        <p:nvPicPr>
          <p:cNvPr id="25" name="Picture 6" descr="https://im3-tub-ru.yandex.net/i?id=2e0f48b8e0da26233b87c5c9246e10bb&amp;n=33&amp;h=215&amp;w=287"/>
          <p:cNvPicPr>
            <a:picLocks noChangeAspect="1" noChangeArrowheads="1"/>
          </p:cNvPicPr>
          <p:nvPr/>
        </p:nvPicPr>
        <p:blipFill>
          <a:blip r:embed="rId6" cstate="print"/>
          <a:srcRect/>
          <a:stretch>
            <a:fillRect/>
          </a:stretch>
        </p:blipFill>
        <p:spPr bwMode="auto">
          <a:xfrm>
            <a:off x="1755106" y="4796064"/>
            <a:ext cx="1044963" cy="782812"/>
          </a:xfrm>
          <a:prstGeom prst="rect">
            <a:avLst/>
          </a:prstGeom>
          <a:noFill/>
        </p:spPr>
      </p:pic>
      <p:pic>
        <p:nvPicPr>
          <p:cNvPr id="26" name="Picture 8" descr="https://im2-tub-ru.yandex.net/i?id=30862f3ee524a40dcf7912ee856ea174&amp;n=33&amp;h=215&amp;w=209"/>
          <p:cNvPicPr>
            <a:picLocks noChangeAspect="1" noChangeArrowheads="1"/>
          </p:cNvPicPr>
          <p:nvPr/>
        </p:nvPicPr>
        <p:blipFill>
          <a:blip r:embed="rId7" cstate="print"/>
          <a:srcRect/>
          <a:stretch>
            <a:fillRect/>
          </a:stretch>
        </p:blipFill>
        <p:spPr bwMode="auto">
          <a:xfrm>
            <a:off x="6359116" y="4586239"/>
            <a:ext cx="906542" cy="932568"/>
          </a:xfrm>
          <a:prstGeom prst="rect">
            <a:avLst/>
          </a:prstGeom>
          <a:noFill/>
        </p:spPr>
      </p:pic>
    </p:spTree>
    <p:extLst>
      <p:ext uri="{BB962C8B-B14F-4D97-AF65-F5344CB8AC3E}">
        <p14:creationId xmlns:p14="http://schemas.microsoft.com/office/powerpoint/2010/main" val="414251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 y="1710403"/>
            <a:ext cx="8678161" cy="1838604"/>
          </a:xfrm>
        </p:spPr>
        <p:txBody>
          <a:bodyPr>
            <a:noAutofit/>
          </a:bodyPr>
          <a:lstStyle/>
          <a:p>
            <a:pPr algn="l">
              <a:spcBef>
                <a:spcPts val="600"/>
              </a:spcBef>
              <a:spcAft>
                <a:spcPts val="600"/>
              </a:spcAft>
            </a:pPr>
            <a:r>
              <a:rPr lang="en-US" sz="2000" dirty="0" smtClean="0"/>
              <a:t>-- International </a:t>
            </a:r>
            <a:r>
              <a:rPr lang="en-US" sz="2000" dirty="0"/>
              <a:t>Conference on Eurasian Food Security Network and Eurasian Soil Partnership. </a:t>
            </a:r>
            <a:r>
              <a:rPr lang="ru-RU" sz="2000" dirty="0" err="1"/>
              <a:t>Moscow</a:t>
            </a:r>
            <a:r>
              <a:rPr lang="ru-RU" sz="2000" dirty="0"/>
              <a:t>, </a:t>
            </a:r>
            <a:r>
              <a:rPr lang="ru-RU" sz="2000" dirty="0" err="1"/>
              <a:t>November</a:t>
            </a:r>
            <a:r>
              <a:rPr lang="ru-RU" sz="2000" dirty="0"/>
              <a:t> 19-20, </a:t>
            </a:r>
            <a:r>
              <a:rPr lang="ru-RU" sz="2000" dirty="0" smtClean="0"/>
              <a:t>2013</a:t>
            </a:r>
            <a:r>
              <a:rPr lang="ru-RU" sz="2000" dirty="0"/>
              <a:t/>
            </a:r>
            <a:br>
              <a:rPr lang="ru-RU" sz="2000" dirty="0"/>
            </a:br>
            <a:r>
              <a:rPr lang="en-US" sz="2000" dirty="0" smtClean="0"/>
              <a:t>-- Online </a:t>
            </a:r>
            <a:r>
              <a:rPr lang="en-US" sz="2000" dirty="0"/>
              <a:t>Consultation on “Network and Partnerships in the area of Food Security” hosted by  ECFS and the World Bank, January 2016</a:t>
            </a:r>
            <a:r>
              <a:rPr lang="ru-RU" sz="2000" dirty="0"/>
              <a:t/>
            </a:r>
            <a:br>
              <a:rPr lang="ru-RU" sz="2000" dirty="0"/>
            </a:br>
            <a:r>
              <a:rPr lang="en-US" sz="2000" dirty="0" smtClean="0"/>
              <a:t>-- International </a:t>
            </a:r>
            <a:r>
              <a:rPr lang="en-US" sz="2000" dirty="0"/>
              <a:t>Conference on </a:t>
            </a:r>
            <a:r>
              <a:rPr lang="en-US" sz="2000" dirty="0" smtClean="0"/>
              <a:t>Eurasian </a:t>
            </a:r>
            <a:r>
              <a:rPr lang="en-US" sz="2000" dirty="0"/>
              <a:t>Food Security Network and Eurasian Soil </a:t>
            </a:r>
            <a:r>
              <a:rPr lang="en-US" sz="2000" dirty="0" smtClean="0"/>
              <a:t>Partnership,</a:t>
            </a:r>
            <a:r>
              <a:rPr lang="en-US" sz="2000" dirty="0"/>
              <a:t>  Bishkek, February 29-March 2, </a:t>
            </a:r>
            <a:r>
              <a:rPr lang="en-US" sz="2000" dirty="0" smtClean="0"/>
              <a:t>2016</a:t>
            </a:r>
            <a:endParaRPr lang="ru-RU" sz="2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99" t="22029" r="1014" b="29791"/>
          <a:stretch/>
        </p:blipFill>
        <p:spPr bwMode="auto">
          <a:xfrm>
            <a:off x="66261" y="3890597"/>
            <a:ext cx="8997092" cy="267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385192" y="56740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The activity of the network</a:t>
            </a:r>
            <a:endParaRPr lang="ru-RU" sz="3200" dirty="0"/>
          </a:p>
        </p:txBody>
      </p:sp>
    </p:spTree>
    <p:extLst>
      <p:ext uri="{BB962C8B-B14F-4D97-AF65-F5344CB8AC3E}">
        <p14:creationId xmlns:p14="http://schemas.microsoft.com/office/powerpoint/2010/main" val="67633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86507"/>
            <a:ext cx="8229600" cy="1143000"/>
          </a:xfrm>
        </p:spPr>
        <p:txBody>
          <a:bodyPr/>
          <a:lstStyle/>
          <a:p>
            <a:r>
              <a:rPr lang="en-US" dirty="0" smtClean="0"/>
              <a:t>ECFS portal: ecfs.msu.ru</a:t>
            </a:r>
            <a:endParaRPr lang="ru-RU"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2035250" y="1521784"/>
            <a:ext cx="5558246" cy="429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35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56889"/>
            <a:ext cx="8229600" cy="1143000"/>
          </a:xfrm>
        </p:spPr>
        <p:txBody>
          <a:bodyPr>
            <a:normAutofit/>
          </a:bodyPr>
          <a:lstStyle/>
          <a:p>
            <a:r>
              <a:rPr lang="en-US" sz="3600" dirty="0" smtClean="0"/>
              <a:t>Educational platform of ECFS</a:t>
            </a:r>
            <a:br>
              <a:rPr lang="en-US" sz="3600" dirty="0" smtClean="0"/>
            </a:br>
            <a:r>
              <a:rPr lang="en-US" sz="2800" dirty="0" smtClean="0"/>
              <a:t>edu.ecfs.msu.ru</a:t>
            </a:r>
            <a:endParaRPr lang="ru-RU" sz="3600" dirty="0"/>
          </a:p>
        </p:txBody>
      </p:sp>
      <p:sp>
        <p:nvSpPr>
          <p:cNvPr id="4" name="Объект 3"/>
          <p:cNvSpPr>
            <a:spLocks noGrp="1"/>
          </p:cNvSpPr>
          <p:nvPr>
            <p:ph idx="1"/>
          </p:nvPr>
        </p:nvSpPr>
        <p:spPr/>
        <p:txBody>
          <a:bodyPr/>
          <a:lstStyle/>
          <a:p>
            <a:endParaRPr lang="ru-RU"/>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532" r="1045" b="5190"/>
          <a:stretch/>
        </p:blipFill>
        <p:spPr bwMode="auto">
          <a:xfrm>
            <a:off x="559559" y="1699889"/>
            <a:ext cx="8008042" cy="415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408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1052</Words>
  <Application>Microsoft Office PowerPoint</Application>
  <PresentationFormat>Экран (4:3)</PresentationFormat>
  <Paragraphs>179</Paragraphs>
  <Slides>16</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Areas of activity</vt:lpstr>
      <vt:lpstr>-- International Conference on Eurasian Food Security Network and Eurasian Soil Partnership. Moscow, November 19-20, 2013 -- Online Consultation on “Network and Partnerships in the area of Food Security” hosted by  ECFS and the World Bank, January 2016 -- International Conference on Eurasian Food Security Network and Eurasian Soil Partnership,  Bishkek, February 29-March 2, 2016</vt:lpstr>
      <vt:lpstr>ECFS portal: ecfs.msu.ru</vt:lpstr>
      <vt:lpstr>Educational platform of ECFS edu.ecfs.msu.ru</vt:lpstr>
      <vt:lpstr>Презентация PowerPoint</vt:lpstr>
      <vt:lpstr>Презентация PowerPoint</vt:lpstr>
      <vt:lpstr>ECFS mailing list (more than 1,000 addresees)</vt:lpstr>
      <vt:lpstr>Презентация PowerPoint</vt:lpstr>
      <vt:lpstr>Презентация PowerPoint</vt:lpstr>
      <vt:lpstr>Case studies</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Vadas</dc:creator>
  <cp:lastModifiedBy>User</cp:lastModifiedBy>
  <cp:revision>48</cp:revision>
  <dcterms:created xsi:type="dcterms:W3CDTF">2017-11-01T00:32:29Z</dcterms:created>
  <dcterms:modified xsi:type="dcterms:W3CDTF">2017-11-27T09:50:53Z</dcterms:modified>
</cp:coreProperties>
</file>