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73" r:id="rId6"/>
    <p:sldId id="264" r:id="rId7"/>
    <p:sldId id="272" r:id="rId8"/>
    <p:sldId id="266" r:id="rId9"/>
    <p:sldId id="267" r:id="rId10"/>
    <p:sldId id="268" r:id="rId11"/>
    <p:sldId id="258" r:id="rId12"/>
    <p:sldId id="265" r:id="rId13"/>
    <p:sldId id="269" r:id="rId14"/>
    <p:sldId id="259" r:id="rId15"/>
    <p:sldId id="270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7" autoAdjust="0"/>
  </p:normalViewPr>
  <p:slideViewPr>
    <p:cSldViewPr snapToGrid="0" snapToObjects="1">
      <p:cViewPr>
        <p:scale>
          <a:sx n="70" d="100"/>
          <a:sy n="70" d="100"/>
        </p:scale>
        <p:origin x="-16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582-3B78-4A08-8CDD-FDB83E5CF784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CC406-F6D2-4160-AF41-2AD5FAA60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0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Основными</a:t>
            </a:r>
            <a:r>
              <a:rPr lang="ru-RU" baseline="0" dirty="0" smtClean="0"/>
              <a:t> достижениями являются:</a:t>
            </a:r>
          </a:p>
          <a:p>
            <a:r>
              <a:rPr lang="ru-RU" baseline="0" dirty="0" smtClean="0"/>
              <a:t>- Информационно-образовательный портал, на котором представлены ресурсы в области продовольственной безопасности, информация об исследованиях в этой области (МГУ и партнеров), новостная лента, события и мероприятия, отчеты членов коллектива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C406-F6D2-4160-AF41-2AD5FAA603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5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Достижения (продолжение) – образовательная платформа дистанционного образования. </a:t>
            </a:r>
          </a:p>
          <a:p>
            <a:r>
              <a:rPr lang="ru-RU" dirty="0" smtClean="0"/>
              <a:t>Текущая</a:t>
            </a:r>
            <a:r>
              <a:rPr lang="ru-RU" baseline="0" dirty="0" smtClean="0"/>
              <a:t> деятельность (</a:t>
            </a:r>
            <a:r>
              <a:rPr lang="en-US" baseline="0" dirty="0" smtClean="0"/>
              <a:t>on-going activity)</a:t>
            </a:r>
            <a:r>
              <a:rPr lang="ru-RU" baseline="0" dirty="0" smtClean="0"/>
              <a:t>:</a:t>
            </a:r>
          </a:p>
          <a:p>
            <a:r>
              <a:rPr lang="ru-RU" baseline="0" dirty="0" smtClean="0"/>
              <a:t>Разработка дистанционных курсов </a:t>
            </a:r>
          </a:p>
          <a:p>
            <a:r>
              <a:rPr lang="ru-RU" baseline="0" dirty="0" smtClean="0"/>
              <a:t>Проведение обучения</a:t>
            </a:r>
          </a:p>
          <a:p>
            <a:r>
              <a:rPr lang="ru-RU" baseline="0" dirty="0" smtClean="0"/>
              <a:t>Подготовка дистанционных преподавателей</a:t>
            </a:r>
          </a:p>
          <a:p>
            <a:endParaRPr lang="ru-RU" baseline="0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C406-F6D2-4160-AF41-2AD5FAA603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7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 про содержание бюллетеня:</a:t>
            </a:r>
            <a:r>
              <a:rPr lang="ru-RU" baseline="0" dirty="0" smtClean="0"/>
              <a:t> анонсы о предстоящих и отчеты о прошедших мероприятиях, популярно-научные статьи, объявления о грантах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C406-F6D2-4160-AF41-2AD5FAA603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1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potential partnership network with which we can work according to the directions described below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C406-F6D2-4160-AF41-2AD5FAA603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1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Курсы на двух языках. Тематика</a:t>
            </a:r>
            <a:r>
              <a:rPr lang="ru-RU" baseline="0" dirty="0" smtClean="0"/>
              <a:t> курсов была разработана на базе оценки потребностей, проведенной на конференции партнеров центра. Запущен пилотный проект по обучению на 4 курсах, информация распространялась через партнерскую сеть, были набраны слушатели…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C406-F6D2-4160-AF41-2AD5FAA603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8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 security in Eurasia (published): 7 case studies in 4 countries</a:t>
            </a:r>
          </a:p>
          <a:p>
            <a:r>
              <a:rPr lang="en-US" dirty="0" smtClean="0"/>
              <a:t>Reported at the Dushanbe conference: 7 case studies and 4 countries</a:t>
            </a:r>
          </a:p>
          <a:p>
            <a:r>
              <a:rPr lang="en-US" dirty="0" smtClean="0"/>
              <a:t>Will be reported at the Tashkent</a:t>
            </a:r>
            <a:r>
              <a:rPr lang="en-US" baseline="0" dirty="0" smtClean="0"/>
              <a:t> EASP Plenary assembly: </a:t>
            </a:r>
            <a:r>
              <a:rPr lang="en-US" dirty="0" smtClean="0"/>
              <a:t>5 case studies and 5 countries</a:t>
            </a:r>
          </a:p>
          <a:p>
            <a:r>
              <a:rPr lang="ru-RU" dirty="0" smtClean="0"/>
              <a:t>Отметить, что требованием</a:t>
            </a:r>
            <a:r>
              <a:rPr lang="ru-RU" baseline="0" dirty="0" smtClean="0"/>
              <a:t> было участие эксперта из России и целевой страны (сотрудничество)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C406-F6D2-4160-AF41-2AD5FAA603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9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доктринах</a:t>
            </a:r>
            <a:r>
              <a:rPr lang="ru-RU" baseline="0" dirty="0" smtClean="0"/>
              <a:t> о продовольственной безопасности большое значение придается аспекту образования. Основными задачами центра: образовательная, экспертно-аналитическая деятельность.</a:t>
            </a:r>
          </a:p>
          <a:p>
            <a:r>
              <a:rPr lang="ru-RU" baseline="0" dirty="0" smtClean="0"/>
              <a:t>Что касается образования, судя по </a:t>
            </a:r>
            <a:r>
              <a:rPr lang="en-US" baseline="0" dirty="0" smtClean="0"/>
              <a:t>feedback</a:t>
            </a:r>
            <a:r>
              <a:rPr lang="ru-RU" baseline="0" dirty="0" smtClean="0"/>
              <a:t>, к</a:t>
            </a:r>
            <a:r>
              <a:rPr lang="ru-RU" dirty="0" smtClean="0"/>
              <a:t>роме магистерских программ очень востребованы в регионе программы по переподготовке и повышению кадров,</a:t>
            </a:r>
            <a:r>
              <a:rPr lang="ru-RU" baseline="0" dirty="0" smtClean="0"/>
              <a:t> т.к. </a:t>
            </a:r>
            <a:r>
              <a:rPr lang="en-US" baseline="0" dirty="0" smtClean="0"/>
              <a:t>Lack of expertise in the areas related to food security and nutrition.</a:t>
            </a:r>
          </a:p>
          <a:p>
            <a:r>
              <a:rPr lang="ru-RU" baseline="0" dirty="0" smtClean="0"/>
              <a:t>Что касается экспертно-аналитической деятельности, один из ближайших шагов – это создание реально действующей и работающей сети экспертов на базе портала </a:t>
            </a:r>
            <a:r>
              <a:rPr lang="en-US" baseline="0" dirty="0" smtClean="0"/>
              <a:t>ECFS</a:t>
            </a:r>
            <a:r>
              <a:rPr lang="ru-RU" baseline="0" dirty="0" smtClean="0"/>
              <a:t> и налаживание форумов, в которых простые пользователи могли бы задавать вопросы и получать ответы от экспертов.</a:t>
            </a:r>
          </a:p>
          <a:p>
            <a:r>
              <a:rPr lang="ru-RU" baseline="0" dirty="0" smtClean="0"/>
              <a:t>Третье: разработка кейсов экспертами и их использование в образовательном процессе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C406-F6D2-4160-AF41-2AD5FAA603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5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DEC9-509D-C344-8E07-9ADB811587E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4816-6842-4E48-8C9D-CCC99154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4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fs.msu.ru/ru/news/anons-distancionnyh-kursov-po-prodovolstvennoy-bezopasnosti-85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3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038" y="1979915"/>
            <a:ext cx="4530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Бюллетень </a:t>
            </a:r>
            <a:r>
              <a:rPr lang="en-US" sz="2800" dirty="0" smtClean="0"/>
              <a:t>ECFS</a:t>
            </a:r>
            <a:endParaRPr lang="ru-RU" sz="2800" dirty="0" smtClean="0"/>
          </a:p>
          <a:p>
            <a:r>
              <a:rPr lang="en-US" sz="2800" dirty="0" smtClean="0"/>
              <a:t>(28 </a:t>
            </a:r>
            <a:r>
              <a:rPr lang="ru-RU" sz="2800" dirty="0" smtClean="0"/>
              <a:t>выпусков</a:t>
            </a:r>
            <a:r>
              <a:rPr lang="en-US" sz="2800" dirty="0" smtClean="0"/>
              <a:t>):</a:t>
            </a:r>
          </a:p>
          <a:p>
            <a:endParaRPr lang="en-US" sz="2800" dirty="0"/>
          </a:p>
          <a:p>
            <a:r>
              <a:rPr lang="en-US" sz="2800" i="1" dirty="0" smtClean="0"/>
              <a:t>2012-2016</a:t>
            </a:r>
            <a:r>
              <a:rPr lang="en-US" sz="2800" dirty="0" smtClean="0"/>
              <a:t> – </a:t>
            </a:r>
            <a:r>
              <a:rPr lang="ru-RU" sz="2800" dirty="0" smtClean="0"/>
              <a:t>ежеквартально</a:t>
            </a:r>
            <a:endParaRPr lang="en-US" sz="2800" dirty="0" smtClean="0"/>
          </a:p>
          <a:p>
            <a:r>
              <a:rPr lang="ru-RU" sz="2800" i="1" dirty="0" smtClean="0"/>
              <a:t>С </a:t>
            </a:r>
            <a:r>
              <a:rPr lang="en-US" sz="2800" i="1" dirty="0" smtClean="0"/>
              <a:t>2017 </a:t>
            </a:r>
            <a:r>
              <a:rPr lang="en-US" sz="2800" dirty="0" smtClean="0"/>
              <a:t>– </a:t>
            </a:r>
            <a:r>
              <a:rPr lang="ru-RU" sz="2800" dirty="0" smtClean="0"/>
              <a:t>ежемесячно</a:t>
            </a:r>
            <a:endParaRPr lang="en-US" sz="2800" dirty="0" smtClean="0"/>
          </a:p>
          <a:p>
            <a:endParaRPr lang="en-US" sz="2800" dirty="0"/>
          </a:p>
          <a:p>
            <a:r>
              <a:rPr lang="ru-RU" sz="2800" i="1" dirty="0" smtClean="0"/>
              <a:t>На русском и английском языках</a:t>
            </a:r>
            <a:endParaRPr lang="ru-RU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0" t="18707" r="11268" b="6866"/>
          <a:stretch/>
        </p:blipFill>
        <p:spPr bwMode="auto">
          <a:xfrm>
            <a:off x="5199708" y="1009935"/>
            <a:ext cx="3766457" cy="48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20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84362"/>
              </p:ext>
            </p:extLst>
          </p:nvPr>
        </p:nvGraphicFramePr>
        <p:xfrm>
          <a:off x="371061" y="2329827"/>
          <a:ext cx="8547651" cy="3052441"/>
        </p:xfrm>
        <a:graphic>
          <a:graphicData uri="http://schemas.openxmlformats.org/drawingml/2006/table">
            <a:tbl>
              <a:tblPr/>
              <a:tblGrid>
                <a:gridCol w="1131052"/>
                <a:gridCol w="638498"/>
                <a:gridCol w="1013406"/>
                <a:gridCol w="1396464"/>
                <a:gridCol w="1559756"/>
                <a:gridCol w="1395573"/>
                <a:gridCol w="1412902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Месяц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Разослано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Возврат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Открыто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% (</a:t>
                      </a: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число</a:t>
                      </a:r>
                      <a:r>
                        <a:rPr lang="et-EE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Клик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% (</a:t>
                      </a: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число</a:t>
                      </a:r>
                      <a:r>
                        <a:rPr lang="et-EE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Не открывали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i="1" dirty="0" smtClean="0">
                          <a:solidFill>
                            <a:srgbClr val="000000"/>
                          </a:solidFill>
                          <a:effectLst/>
                        </a:rPr>
                        <a:t>Отписались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</a:rPr>
                        <a:t>Апрель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</a:rPr>
                        <a:t>384</a:t>
                      </a:r>
                      <a:endParaRPr lang="ru-RU" sz="1700" b="1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42,3 (145)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35,7 (52)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195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</a:rPr>
                        <a:t>Май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</a:rPr>
                        <a:t>1007</a:t>
                      </a:r>
                      <a:endParaRPr lang="ru-RU" sz="1700" b="1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158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34 (285)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37 (106)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564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</a:rPr>
                        <a:t>Июнь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</a:rPr>
                        <a:t>988</a:t>
                      </a:r>
                      <a:endParaRPr lang="ru-RU" sz="1700" b="1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125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32 (277)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23,6 (65)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588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</a:rPr>
                        <a:t>Июль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</a:rPr>
                        <a:t>983</a:t>
                      </a:r>
                      <a:endParaRPr lang="ru-RU" sz="1700" b="1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32 (276)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24 (66)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594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</a:rPr>
                        <a:t>Сентябрь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</a:rPr>
                        <a:t>1059</a:t>
                      </a:r>
                      <a:endParaRPr lang="ru-RU" sz="1700" b="1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124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34 (320)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25 (81)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615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</a:rPr>
                        <a:t>Октябрь</a:t>
                      </a:r>
                      <a:endParaRPr lang="et-EE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</a:rPr>
                        <a:t>1119</a:t>
                      </a:r>
                      <a:endParaRPr lang="ru-RU" sz="1700" b="1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</a:rPr>
                        <a:t>34 (333)</a:t>
                      </a:r>
                      <a:endParaRPr lang="ru-RU" sz="170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36 (119)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666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700" dirty="0">
                        <a:effectLst/>
                      </a:endParaRPr>
                    </a:p>
                  </a:txBody>
                  <a:tcPr marL="65594" marR="655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0590" y="1336308"/>
            <a:ext cx="6235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Статистика рассылки и прочтения бюллетеня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437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17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Список рассылки </a:t>
            </a:r>
            <a:r>
              <a:rPr lang="en-US" sz="3600" dirty="0" smtClean="0"/>
              <a:t>ECFS</a:t>
            </a:r>
            <a:br>
              <a:rPr lang="en-US" sz="3600" dirty="0" smtClean="0"/>
            </a:br>
            <a:r>
              <a:rPr lang="en-US" sz="2700" dirty="0" smtClean="0"/>
              <a:t>(</a:t>
            </a:r>
            <a:r>
              <a:rPr lang="ru-RU" sz="2700" dirty="0" smtClean="0"/>
              <a:t>более </a:t>
            </a:r>
            <a:r>
              <a:rPr lang="en-US" sz="2700" dirty="0" smtClean="0"/>
              <a:t>1</a:t>
            </a:r>
            <a:r>
              <a:rPr lang="ru-RU" sz="2700" dirty="0" smtClean="0"/>
              <a:t> </a:t>
            </a:r>
            <a:r>
              <a:rPr lang="en-US" sz="2700" dirty="0" smtClean="0"/>
              <a:t>000 </a:t>
            </a:r>
            <a:r>
              <a:rPr lang="ru-RU" sz="2700" dirty="0" smtClean="0"/>
              <a:t>адресатов</a:t>
            </a:r>
            <a:r>
              <a:rPr lang="en-US" sz="2700" dirty="0" smtClean="0"/>
              <a:t>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Международные организации </a:t>
            </a:r>
            <a:r>
              <a:rPr lang="en-US" sz="2400" dirty="0" smtClean="0"/>
              <a:t>(GSP, GFAR, IFAD, WFP, IFPRI, ICARDA, CYMMYT, IWMI, ICRAF,</a:t>
            </a:r>
          </a:p>
          <a:p>
            <a:pPr marL="357188" indent="0">
              <a:buNone/>
            </a:pPr>
            <a:r>
              <a:rPr lang="en-US" sz="2400" dirty="0" smtClean="0"/>
              <a:t>CAREC, GIZ, IAMO, JRC, ZEF, UNICEF)</a:t>
            </a:r>
          </a:p>
          <a:p>
            <a:pPr marL="265113" indent="-265113"/>
            <a:r>
              <a:rPr lang="en-US" sz="2400" dirty="0" smtClean="0"/>
              <a:t> </a:t>
            </a:r>
            <a:r>
              <a:rPr lang="ru-RU" sz="2400" b="1" dirty="0" smtClean="0"/>
              <a:t>Министерства и федеральные агентства</a:t>
            </a:r>
            <a:r>
              <a:rPr lang="ru-RU" sz="2400" dirty="0" smtClean="0"/>
              <a:t> различных стран</a:t>
            </a:r>
            <a:r>
              <a:rPr lang="en-US" sz="2400" dirty="0" smtClean="0"/>
              <a:t> (</a:t>
            </a:r>
            <a:r>
              <a:rPr lang="ru-RU" sz="2400" dirty="0" smtClean="0"/>
              <a:t>Армения, Азербайджан, Беларусь, Грузия, Казахстан, Кыргызстан, Молдова, Россия, Таджикистан, Туркменистан, Узбекистан</a:t>
            </a:r>
            <a:r>
              <a:rPr lang="en-US" sz="2400" dirty="0" smtClean="0"/>
              <a:t>)</a:t>
            </a:r>
          </a:p>
          <a:p>
            <a:r>
              <a:rPr lang="ru-RU" sz="2400" b="1" dirty="0" smtClean="0"/>
              <a:t>Научно-исследовательские, образовательные и негосударственные организации</a:t>
            </a:r>
            <a:endParaRPr lang="en-US" sz="2400" b="1" dirty="0" smtClean="0"/>
          </a:p>
          <a:p>
            <a:r>
              <a:rPr lang="ru-RU" sz="2400" b="1" dirty="0" smtClean="0"/>
              <a:t>Эксперты и специалисты </a:t>
            </a:r>
            <a:r>
              <a:rPr lang="ru-RU" sz="2400" dirty="0" smtClean="0"/>
              <a:t>по продовольственной безопасности, питанию, защите окружающей среды, почвоведению и сельскому хозяйству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177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217" y="2203076"/>
            <a:ext cx="8229600" cy="2468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Наше видение сети по продовольственной безопасности и питанию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ru-RU" sz="2400" dirty="0" smtClean="0"/>
              <a:t>Создание и поддержка удобной среды для обмена и распространения знаний в области продовольственной безопасности и питания по двум основным направлениям: образование и экспертно-консультационная деятельность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7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26659" y="1998956"/>
            <a:ext cx="2992406" cy="525907"/>
          </a:xfrm>
          <a:prstGeom prst="rect">
            <a:avLst/>
          </a:prstGeom>
        </p:spPr>
        <p:txBody>
          <a:bodyPr/>
          <a:lstStyle>
            <a:lvl1pPr algn="l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/>
              <a:t>Магистерские программы, разработанные </a:t>
            </a:r>
            <a:r>
              <a:rPr lang="en-US" sz="1800" dirty="0" smtClean="0"/>
              <a:t>ECFS </a:t>
            </a:r>
          </a:p>
          <a:p>
            <a:r>
              <a:rPr lang="ru-RU" sz="1800" dirty="0" smtClean="0"/>
              <a:t>по</a:t>
            </a:r>
            <a:r>
              <a:rPr lang="en-US" sz="1800" dirty="0" smtClean="0"/>
              <a:t> </a:t>
            </a:r>
            <a:r>
              <a:rPr lang="ru-RU" sz="1800" dirty="0" smtClean="0"/>
              <a:t>«</a:t>
            </a:r>
            <a:r>
              <a:rPr lang="ru-RU" sz="1800" b="1" dirty="0" smtClean="0"/>
              <a:t>Управлению агропродовольственным сектором</a:t>
            </a:r>
            <a:r>
              <a:rPr lang="ru-RU" sz="1800" dirty="0" smtClean="0"/>
              <a:t>» и «</a:t>
            </a:r>
            <a:r>
              <a:rPr lang="ru-RU" sz="1800" b="1" dirty="0" smtClean="0"/>
              <a:t>Управлению земельными и водными ресурсами</a:t>
            </a:r>
            <a:r>
              <a:rPr lang="ru-RU" sz="1800" dirty="0" smtClean="0"/>
              <a:t>»</a:t>
            </a:r>
          </a:p>
          <a:p>
            <a:endParaRPr lang="ru-RU" sz="1800" b="1" dirty="0"/>
          </a:p>
          <a:p>
            <a:r>
              <a:rPr lang="ru-RU" sz="2000" i="1" dirty="0" smtClean="0"/>
              <a:t>Русский/Английский</a:t>
            </a:r>
            <a:endParaRPr lang="en-US" sz="2000" i="1" dirty="0" smtClean="0"/>
          </a:p>
          <a:p>
            <a:r>
              <a:rPr lang="en-US" sz="2000" dirty="0" smtClean="0"/>
              <a:t>(20 </a:t>
            </a:r>
            <a:r>
              <a:rPr lang="ru-RU" sz="2000" dirty="0" smtClean="0"/>
              <a:t>курсов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9" t="34636" r="11293" b="10845"/>
          <a:stretch/>
        </p:blipFill>
        <p:spPr bwMode="auto">
          <a:xfrm>
            <a:off x="3319065" y="728870"/>
            <a:ext cx="5667281" cy="50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904" y="5034674"/>
            <a:ext cx="3140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hlinkClick r:id="rId4"/>
              </a:rPr>
              <a:t>http://ecfs.msu.ru/ru/news/anons-distancionnyh-kursov-po-prodovolstvennoy-bezopasnosti-857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900" y="808383"/>
            <a:ext cx="5254487" cy="7487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Тематические исследования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89464" y="6077438"/>
            <a:ext cx="79907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http://ecfs.msu.ru/ru/resources/sbornik-tematicheskih-issledovaniy-prodovolstvennaya-bezopasnost-v-evraziyskom-regione-777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14471"/>
            <a:ext cx="57315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Продовольственная безопасность в Евразии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en-US" sz="2000" dirty="0" smtClean="0"/>
              <a:t>7 </a:t>
            </a:r>
            <a:r>
              <a:rPr lang="ru-RU" sz="2000" dirty="0" smtClean="0"/>
              <a:t>исследований по 4 странам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b="1" dirty="0"/>
              <a:t>Ответные действия правительств и других принимающих решения групп (фермеров, потребителей, и т.д.) на кризисы и потрясения, которые в прошлом затронули продовольственные и сельскохозяйственные системы в определенной стране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r>
              <a:rPr lang="en-US" sz="2000" dirty="0"/>
              <a:t>7 </a:t>
            </a:r>
            <a:r>
              <a:rPr lang="ru-RU" sz="2000" dirty="0"/>
              <a:t>исследований по 4 странам</a:t>
            </a:r>
            <a:endParaRPr lang="en-US" sz="2000" dirty="0"/>
          </a:p>
          <a:p>
            <a:endParaRPr lang="en-US" sz="2000" dirty="0"/>
          </a:p>
          <a:p>
            <a:r>
              <a:rPr lang="ru-RU" sz="2000" b="1" dirty="0" smtClean="0"/>
              <a:t>Устойчивое управление засоленными  землями:</a:t>
            </a:r>
            <a:endParaRPr lang="en-US" sz="2000" dirty="0" smtClean="0"/>
          </a:p>
          <a:p>
            <a:r>
              <a:rPr lang="en-US" sz="2000" dirty="0" smtClean="0"/>
              <a:t>5 </a:t>
            </a:r>
            <a:r>
              <a:rPr lang="ru-RU" sz="2000" dirty="0" smtClean="0"/>
              <a:t>исследований из 5 стран</a:t>
            </a:r>
            <a:endParaRPr lang="en-US" sz="2000" dirty="0"/>
          </a:p>
        </p:txBody>
      </p:sp>
      <p:pic>
        <p:nvPicPr>
          <p:cNvPr id="1026" name="Picture 2" descr="http://ecfs.msu.ru/sites/default/files/imce/316/oblozhka_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97" y="1973783"/>
            <a:ext cx="2287374" cy="32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0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581390" y="737604"/>
            <a:ext cx="5991352" cy="753820"/>
          </a:xfrm>
          <a:prstGeom prst="rect">
            <a:avLst/>
          </a:prstGeom>
        </p:spPr>
        <p:txBody>
          <a:bodyPr/>
          <a:lstStyle>
            <a:lvl1pPr algn="l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/>
              <a:t>Следующие шаги</a:t>
            </a:r>
            <a:r>
              <a:rPr lang="en-US" sz="3600" dirty="0" smtClean="0"/>
              <a:t>:</a:t>
            </a:r>
            <a:endParaRPr lang="en-US" sz="3600" dirty="0" smtClean="0"/>
          </a:p>
          <a:p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139687" y="279620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1392" y="1509423"/>
            <a:ext cx="728728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Образование</a:t>
            </a:r>
            <a:r>
              <a:rPr lang="en-US" sz="2200" dirty="0" smtClean="0"/>
              <a:t>: </a:t>
            </a:r>
            <a:r>
              <a:rPr lang="ru-RU" sz="2200" dirty="0" smtClean="0"/>
              <a:t>разработка программ для повышения квалификации, что очень востребовано в регионе в связи с недостатком профессиональных знаний в достаточно новых областях (продовольственная безопасность и питание)</a:t>
            </a:r>
            <a:endParaRPr lang="en-US" sz="2200" dirty="0" smtClean="0"/>
          </a:p>
          <a:p>
            <a:endParaRPr lang="en-US" sz="2200" dirty="0"/>
          </a:p>
          <a:p>
            <a:r>
              <a:rPr lang="ru-RU" sz="2200" b="1" dirty="0" smtClean="0"/>
              <a:t>Экспертно-аналитическая деятельность</a:t>
            </a:r>
            <a:r>
              <a:rPr lang="en-US" sz="2200" dirty="0" smtClean="0"/>
              <a:t>: </a:t>
            </a:r>
            <a:r>
              <a:rPr lang="ru-RU" sz="2200" dirty="0" smtClean="0"/>
              <a:t>разработка реально работающей и востребованной пользователями сети экспертов на базе портала </a:t>
            </a:r>
            <a:r>
              <a:rPr lang="en-US" sz="2200" dirty="0" smtClean="0"/>
              <a:t>ECFS (</a:t>
            </a:r>
            <a:r>
              <a:rPr lang="ru-RU" sz="2200" dirty="0" smtClean="0"/>
              <a:t>форумы, онлайн-консультации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endParaRPr lang="en-US" sz="2200" dirty="0"/>
          </a:p>
          <a:p>
            <a:r>
              <a:rPr lang="ru-RU" sz="2200" b="1" dirty="0" smtClean="0"/>
              <a:t>Разработка тематических исследований </a:t>
            </a:r>
            <a:r>
              <a:rPr lang="ru-RU" sz="2200" dirty="0" smtClean="0"/>
              <a:t>экспертами и включение их в образовательный процесс</a:t>
            </a:r>
            <a:endParaRPr lang="en-US" sz="2200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72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998440" y="3318160"/>
            <a:ext cx="5972620" cy="817245"/>
          </a:xfrm>
          <a:prstGeom prst="rect">
            <a:avLst/>
          </a:prstGeom>
        </p:spPr>
        <p:txBody>
          <a:bodyPr anchor="t"/>
          <a:lstStyle>
            <a:lvl1pPr algn="l" defTabSz="622364" rtl="0" eaLnBrk="0" fontAlgn="base" hangingPunct="0">
              <a:spcBef>
                <a:spcPct val="0"/>
              </a:spcBef>
              <a:spcAft>
                <a:spcPct val="0"/>
              </a:spcAft>
              <a:defRPr sz="2701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/>
              <a:t>Евразийский центр по продовольственной безопасности (</a:t>
            </a:r>
            <a:r>
              <a:rPr lang="en-US" sz="2800" dirty="0" smtClean="0"/>
              <a:t>ECFS)</a:t>
            </a:r>
            <a:r>
              <a:rPr lang="ru-RU" sz="2800" dirty="0" smtClean="0"/>
              <a:t> и его сеть по продовольственной безопасности и питанию: опыт и достижения</a:t>
            </a:r>
          </a:p>
          <a:p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/>
        </p:nvSpPr>
        <p:spPr bwMode="auto">
          <a:xfrm>
            <a:off x="2036032" y="2532094"/>
            <a:ext cx="5935028" cy="8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88" tIns="35744" rIns="71488" bIns="35744" numCol="1" anchor="b" anchorCtr="0" compatLnSpc="1">
            <a:prstTxWarp prst="textNoShape">
              <a:avLst/>
            </a:prstTxWarp>
          </a:bodyPr>
          <a:lstStyle>
            <a:lvl1pPr marL="0" indent="0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1401" indent="0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2802" indent="0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34203" indent="0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45603" indent="0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57004" indent="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68405" indent="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79806" indent="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1207" indent="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Мария Конюшкова, Татьяна Якушева</a:t>
            </a:r>
          </a:p>
          <a:p>
            <a:r>
              <a:rPr lang="ru-RU" sz="2400" dirty="0" smtClean="0"/>
              <a:t>Евразийский центр по продовольственной безопасности МГУ, Москва, Россия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11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238751" y="661075"/>
            <a:ext cx="6577703" cy="525907"/>
          </a:xfrm>
          <a:prstGeom prst="rect">
            <a:avLst/>
          </a:prstGeom>
        </p:spPr>
        <p:txBody>
          <a:bodyPr/>
          <a:lstStyle>
            <a:lvl1pPr algn="l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err="1" smtClean="0"/>
              <a:t>Аквильская</a:t>
            </a:r>
            <a:r>
              <a:rPr lang="ru-RU" sz="3200" dirty="0" smtClean="0"/>
              <a:t> инициатива по продовольственной безопасности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609600" y="1841857"/>
            <a:ext cx="7613964" cy="217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>
            <a:lvl1pPr marL="232349" indent="-23234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4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06" indent="-193624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6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63" indent="-15489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9828" indent="-15489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1010" indent="-15489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704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4105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5506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46907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Создание центра в 2011 году явилось ответом Российской Федерации на </a:t>
            </a:r>
            <a:r>
              <a:rPr lang="ru-RU" sz="2000" dirty="0" err="1" smtClean="0"/>
              <a:t>Аквильскую</a:t>
            </a:r>
            <a:r>
              <a:rPr lang="ru-RU" sz="2000" dirty="0" smtClean="0"/>
              <a:t> инициативу по продовольственной безопасности, предложенную на саммите </a:t>
            </a:r>
            <a:r>
              <a:rPr lang="en-US" sz="2000" dirty="0" smtClean="0"/>
              <a:t>G8</a:t>
            </a:r>
            <a:r>
              <a:rPr lang="ru-RU" sz="2000" dirty="0" smtClean="0"/>
              <a:t> в </a:t>
            </a:r>
            <a:r>
              <a:rPr lang="ru-RU" sz="2000" dirty="0" err="1" smtClean="0"/>
              <a:t>Аквиле</a:t>
            </a:r>
            <a:r>
              <a:rPr lang="ru-RU" sz="2000" dirty="0" smtClean="0"/>
              <a:t> (Италия)</a:t>
            </a:r>
            <a:endParaRPr lang="en-US" sz="2000" dirty="0"/>
          </a:p>
          <a:p>
            <a:r>
              <a:rPr lang="ru-RU" sz="2000" dirty="0"/>
              <a:t>В соответствии с этой инициативой, продовольственная безопасность и развитие устойчивого сельского хозяйства являются приоритетными направлениями политики на глобальном, региональном и национальном уровнях. Инициатива была поддержана не только членами «Группы восьми», но и более чем 40 странами и ведущими международными организациями, связанными с сельским хозяйством, продовольственной безопасностью и питанием. 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139688" y="5400504"/>
            <a:ext cx="7816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http://</a:t>
            </a:r>
            <a:r>
              <a:rPr lang="en-US" i="1" dirty="0" smtClean="0"/>
              <a:t>www.g8italia2009.it/static/G8_Allegato/LAquila_Joint_Statement_on_Global_Food_Security[1],0.pdf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8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238751" y="729315"/>
            <a:ext cx="6536759" cy="525907"/>
          </a:xfrm>
          <a:prstGeom prst="rect">
            <a:avLst/>
          </a:prstGeom>
        </p:spPr>
        <p:txBody>
          <a:bodyPr/>
          <a:lstStyle>
            <a:lvl1pPr algn="l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2pPr>
            <a:lvl3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3pPr>
            <a:lvl4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4pPr>
            <a:lvl5pPr algn="ctr" defTabSz="622364" rtl="0" eaLnBrk="0" fontAlgn="base" hangingPunct="0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5pPr>
            <a:lvl6pPr marL="398313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6pPr>
            <a:lvl7pPr marL="796625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7pPr>
            <a:lvl8pPr marL="1194938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8pPr>
            <a:lvl9pPr marL="1593251" algn="ctr" defTabSz="622364" rtl="0" fontAlgn="base">
              <a:spcBef>
                <a:spcPct val="0"/>
              </a:spcBef>
              <a:spcAft>
                <a:spcPct val="0"/>
              </a:spcAft>
              <a:defRPr sz="29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/>
              <a:t>Евразийский центр по продовольственной безопасности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609600" y="1841857"/>
            <a:ext cx="7613964" cy="217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>
            <a:lvl1pPr marL="232349" indent="-23234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4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06" indent="-193624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6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63" indent="-15489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9828" indent="-15489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1010" indent="-154899" algn="l" defTabSz="6223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704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4105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5506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46907" indent="-155700" algn="l" defTabSz="622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800" dirty="0" err="1">
                <a:solidFill>
                  <a:srgbClr val="0070C0"/>
                </a:solidFill>
              </a:rPr>
              <a:t>Edimus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ut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vivamus</a:t>
            </a:r>
            <a:r>
              <a:rPr lang="ru-RU" sz="2800" dirty="0" smtClean="0">
                <a:solidFill>
                  <a:srgbClr val="0070C0"/>
                </a:solidFill>
              </a:rPr>
              <a:t>!</a:t>
            </a:r>
            <a:endParaRPr lang="en-US" sz="2800" b="1" dirty="0"/>
          </a:p>
          <a:p>
            <a:pPr>
              <a:buNone/>
            </a:pPr>
            <a:r>
              <a:rPr lang="ru-RU" sz="2400" b="1" dirty="0" smtClean="0"/>
              <a:t>Видение:</a:t>
            </a:r>
            <a:r>
              <a:rPr lang="ru-RU" sz="2400" dirty="0" smtClean="0"/>
              <a:t> </a:t>
            </a:r>
            <a:r>
              <a:rPr lang="ru-RU" sz="2400" dirty="0"/>
              <a:t>Продовольственная безопасность через устойчивое управление природными ресурсами и регулирование продовольственных </a:t>
            </a:r>
            <a:r>
              <a:rPr lang="ru-RU" sz="2400" dirty="0" smtClean="0"/>
              <a:t>рынков</a:t>
            </a:r>
            <a:endParaRPr lang="en-US" sz="2400" dirty="0" smtClean="0"/>
          </a:p>
          <a:p>
            <a:pPr>
              <a:buNone/>
            </a:pPr>
            <a:r>
              <a:rPr lang="ru-RU" sz="2400" b="1" dirty="0" smtClean="0"/>
              <a:t>Миссия:</a:t>
            </a:r>
            <a:r>
              <a:rPr lang="ru-RU" sz="2400" dirty="0" smtClean="0"/>
              <a:t> </a:t>
            </a:r>
            <a:r>
              <a:rPr lang="ru-RU" sz="2400" dirty="0"/>
              <a:t>Стимулировать и координировать коллективные действия по укреплению продовольственной безопасности в Евразии через исследование и развитие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609600" y="5400504"/>
            <a:ext cx="7951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http://</a:t>
            </a:r>
            <a:r>
              <a:rPr lang="en-US" i="1" dirty="0" smtClean="0"/>
              <a:t>www.g8italia2009.it/static/G8_Allegato/LAquila_Joint_Statement_on_Global_Food_Security[1],0.pdf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ECFS\Душанбе\Countries_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5496" y="908720"/>
            <a:ext cx="9049731" cy="59092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" name="Прямоугольник 23"/>
          <p:cNvSpPr/>
          <p:nvPr/>
        </p:nvSpPr>
        <p:spPr>
          <a:xfrm>
            <a:off x="4763" y="0"/>
            <a:ext cx="9144000" cy="908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-4763" y="0"/>
            <a:ext cx="9161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/>
              <a:t>Евразийский регион (13 стран)</a:t>
            </a:r>
            <a:endParaRPr lang="ru-RU" sz="2000" b="1" dirty="0"/>
          </a:p>
          <a:p>
            <a:pPr algn="ctr" eaLnBrk="1" hangingPunct="1"/>
            <a:r>
              <a:rPr lang="ru-RU" sz="2000" b="1" dirty="0" smtClean="0"/>
              <a:t>Общая площадь – </a:t>
            </a:r>
            <a:r>
              <a:rPr lang="ru-RU" sz="2000" b="1" dirty="0"/>
              <a:t>22 922 862 </a:t>
            </a:r>
            <a:r>
              <a:rPr lang="ru-RU" sz="2000" b="1" dirty="0" smtClean="0"/>
              <a:t>км</a:t>
            </a:r>
            <a:r>
              <a:rPr lang="ru-RU" sz="2000" b="1" baseline="30000" dirty="0" smtClean="0"/>
              <a:t>2 </a:t>
            </a:r>
            <a:r>
              <a:rPr lang="ru-RU" sz="2000" b="1" dirty="0"/>
              <a:t>(17% </a:t>
            </a:r>
            <a:r>
              <a:rPr lang="ru-RU" sz="2000" b="1" dirty="0" smtClean="0"/>
              <a:t>от мировой)</a:t>
            </a:r>
            <a:endParaRPr lang="ru-RU" sz="2000" b="1" dirty="0"/>
          </a:p>
          <a:p>
            <a:pPr algn="ctr" eaLnBrk="1" hangingPunct="1"/>
            <a:r>
              <a:rPr lang="ru-RU" sz="2000" b="1" dirty="0" smtClean="0"/>
              <a:t>Население</a:t>
            </a:r>
            <a:r>
              <a:rPr lang="en-US" sz="2000" b="1" dirty="0" smtClean="0"/>
              <a:t> </a:t>
            </a:r>
            <a:r>
              <a:rPr lang="ru-RU" sz="2000" b="1" dirty="0" smtClean="0"/>
              <a:t>– 371.2 млн.</a:t>
            </a:r>
            <a:r>
              <a:rPr lang="en-US" sz="2000" b="1" dirty="0" smtClean="0"/>
              <a:t> </a:t>
            </a:r>
            <a:r>
              <a:rPr lang="ru-RU" sz="2000" b="1" dirty="0" smtClean="0"/>
              <a:t>(6</a:t>
            </a:r>
            <a:r>
              <a:rPr lang="ru-RU" sz="2000" b="1" dirty="0"/>
              <a:t>% </a:t>
            </a:r>
            <a:r>
              <a:rPr lang="ru-RU" sz="2000" b="1" dirty="0" smtClean="0"/>
              <a:t>от мирового)</a:t>
            </a:r>
            <a:endParaRPr lang="ru-RU" sz="2000" b="1" dirty="0"/>
          </a:p>
        </p:txBody>
      </p:sp>
      <p:grpSp>
        <p:nvGrpSpPr>
          <p:cNvPr id="3077" name="Группа 13"/>
          <p:cNvGrpSpPr>
            <a:grpSpLocks/>
          </p:cNvGrpSpPr>
          <p:nvPr/>
        </p:nvGrpSpPr>
        <p:grpSpPr bwMode="auto">
          <a:xfrm>
            <a:off x="3748157" y="2965030"/>
            <a:ext cx="1941512" cy="1130242"/>
            <a:chOff x="3748461" y="2965571"/>
            <a:chExt cx="1941942" cy="1129441"/>
          </a:xfrm>
        </p:grpSpPr>
        <p:pic>
          <p:nvPicPr>
            <p:cNvPr id="3122" name="Picture 4" descr="I:\ECFS\Душанбе\Флаги\Flag_of_Russ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572" y="2965571"/>
              <a:ext cx="697719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3" name="TextBox 16"/>
            <p:cNvSpPr txBox="1">
              <a:spLocks noChangeArrowheads="1"/>
            </p:cNvSpPr>
            <p:nvPr/>
          </p:nvSpPr>
          <p:spPr bwMode="auto">
            <a:xfrm>
              <a:off x="3748461" y="3325571"/>
              <a:ext cx="194194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/>
                <a:t>Россия</a:t>
              </a:r>
            </a:p>
            <a:p>
              <a:pPr algn="ctr" eaLnBrk="1" hangingPunct="1"/>
              <a:r>
                <a:rPr lang="ru-RU" sz="1400" dirty="0"/>
                <a:t>Площадь:</a:t>
              </a:r>
              <a:r>
                <a:rPr lang="ru-RU" sz="1400" baseline="30000" dirty="0"/>
                <a:t> </a:t>
              </a:r>
              <a:r>
                <a:rPr lang="ru-RU" sz="1400" dirty="0"/>
                <a:t>17 000 000</a:t>
              </a:r>
            </a:p>
            <a:p>
              <a:pPr algn="ctr" eaLnBrk="1" hangingPunct="1"/>
              <a:r>
                <a:rPr lang="ru-RU" sz="1400" dirty="0"/>
                <a:t>Население: 146,1</a:t>
              </a:r>
            </a:p>
          </p:txBody>
        </p:sp>
      </p:grpSp>
      <p:sp>
        <p:nvSpPr>
          <p:cNvPr id="3078" name="TextBox 29"/>
          <p:cNvSpPr txBox="1">
            <a:spLocks noChangeArrowheads="1"/>
          </p:cNvSpPr>
          <p:nvPr/>
        </p:nvSpPr>
        <p:spPr bwMode="auto">
          <a:xfrm>
            <a:off x="3338513" y="5899150"/>
            <a:ext cx="15534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/>
              <a:t>Азербайджан</a:t>
            </a:r>
          </a:p>
          <a:p>
            <a:pPr algn="ctr" eaLnBrk="1" hangingPunct="1"/>
            <a:r>
              <a:rPr lang="ru-RU" sz="1400" dirty="0"/>
              <a:t>Площадь:</a:t>
            </a:r>
            <a:r>
              <a:rPr lang="ru-RU" sz="1400" baseline="30000" dirty="0"/>
              <a:t> </a:t>
            </a:r>
            <a:r>
              <a:rPr lang="ru-RU" sz="1400" dirty="0"/>
              <a:t> </a:t>
            </a:r>
            <a:r>
              <a:rPr lang="ru-RU" sz="1400" dirty="0" smtClean="0"/>
              <a:t>86.6</a:t>
            </a:r>
            <a:endParaRPr lang="ru-RU" sz="1400" dirty="0"/>
          </a:p>
          <a:p>
            <a:pPr algn="ctr" eaLnBrk="1" hangingPunct="1"/>
            <a:r>
              <a:rPr lang="ru-RU" sz="1400" dirty="0"/>
              <a:t>Население:  </a:t>
            </a:r>
            <a:r>
              <a:rPr lang="ru-RU" sz="1400" dirty="0" smtClean="0"/>
              <a:t>9.8</a:t>
            </a:r>
            <a:endParaRPr lang="ru-RU" sz="1400" dirty="0"/>
          </a:p>
        </p:txBody>
      </p:sp>
      <p:grpSp>
        <p:nvGrpSpPr>
          <p:cNvPr id="3079" name="Группа 31"/>
          <p:cNvGrpSpPr>
            <a:grpSpLocks/>
          </p:cNvGrpSpPr>
          <p:nvPr/>
        </p:nvGrpSpPr>
        <p:grpSpPr bwMode="auto">
          <a:xfrm>
            <a:off x="179387" y="5589589"/>
            <a:ext cx="1544397" cy="1079942"/>
            <a:chOff x="1878243" y="5445224"/>
            <a:chExt cx="1544631" cy="1080562"/>
          </a:xfrm>
        </p:grpSpPr>
        <p:pic>
          <p:nvPicPr>
            <p:cNvPr id="3120" name="Picture 3" descr="I:\ECFS\Душанбе\Флаги\flag_armeni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286" y="5445224"/>
              <a:ext cx="72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1" name="TextBox 33"/>
            <p:cNvSpPr txBox="1">
              <a:spLocks noChangeArrowheads="1"/>
            </p:cNvSpPr>
            <p:nvPr/>
          </p:nvSpPr>
          <p:spPr bwMode="auto">
            <a:xfrm>
              <a:off x="1878243" y="5755903"/>
              <a:ext cx="1544631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/>
                <a:t>Армения</a:t>
              </a:r>
            </a:p>
            <a:p>
              <a:pPr algn="ctr" eaLnBrk="1" hangingPunct="1"/>
              <a:r>
                <a:rPr lang="ru-RU" sz="1400" dirty="0"/>
                <a:t>Площадь:</a:t>
              </a:r>
              <a:r>
                <a:rPr lang="ru-RU" sz="1400" baseline="30000" dirty="0"/>
                <a:t> </a:t>
              </a:r>
              <a:r>
                <a:rPr lang="ru-RU" sz="1400" dirty="0"/>
                <a:t> </a:t>
              </a:r>
              <a:r>
                <a:rPr lang="ru-RU" sz="1400" dirty="0" smtClean="0"/>
                <a:t>29.7</a:t>
              </a:r>
              <a:endParaRPr lang="ru-RU" sz="1400" dirty="0"/>
            </a:p>
            <a:p>
              <a:pPr algn="ctr" eaLnBrk="1" hangingPunct="1"/>
              <a:r>
                <a:rPr lang="ru-RU" sz="1400" dirty="0"/>
                <a:t>Население:  </a:t>
              </a:r>
              <a:r>
                <a:rPr lang="ru-RU" sz="1400" dirty="0" smtClean="0"/>
                <a:t>3.0</a:t>
              </a:r>
              <a:endParaRPr lang="ru-RU" sz="1400" dirty="0"/>
            </a:p>
          </p:txBody>
        </p:sp>
      </p:grpSp>
      <p:sp>
        <p:nvSpPr>
          <p:cNvPr id="3080" name="TextBox 36"/>
          <p:cNvSpPr txBox="1">
            <a:spLocks noChangeArrowheads="1"/>
          </p:cNvSpPr>
          <p:nvPr/>
        </p:nvSpPr>
        <p:spPr bwMode="auto">
          <a:xfrm>
            <a:off x="47625" y="2300288"/>
            <a:ext cx="1597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/>
              <a:t>Украина</a:t>
            </a:r>
          </a:p>
          <a:p>
            <a:pPr algn="ctr" eaLnBrk="1" hangingPunct="1"/>
            <a:r>
              <a:rPr lang="ru-RU" sz="1400" dirty="0"/>
              <a:t>Площадь:</a:t>
            </a:r>
            <a:r>
              <a:rPr lang="ru-RU" sz="1400" baseline="30000" dirty="0"/>
              <a:t> </a:t>
            </a:r>
            <a:r>
              <a:rPr lang="ru-RU" sz="1400" dirty="0"/>
              <a:t> </a:t>
            </a:r>
            <a:r>
              <a:rPr lang="ru-RU" sz="1400" dirty="0" smtClean="0"/>
              <a:t>603.6</a:t>
            </a:r>
            <a:endParaRPr lang="ru-RU" sz="1400" dirty="0"/>
          </a:p>
          <a:p>
            <a:pPr algn="ctr" eaLnBrk="1" hangingPunct="1"/>
            <a:r>
              <a:rPr lang="ru-RU" sz="1400" dirty="0"/>
              <a:t>Население:  </a:t>
            </a:r>
            <a:r>
              <a:rPr lang="ru-RU" sz="1400" dirty="0" smtClean="0"/>
              <a:t>42.4</a:t>
            </a:r>
            <a:endParaRPr lang="ru-RU" sz="1400" dirty="0"/>
          </a:p>
        </p:txBody>
      </p:sp>
      <p:sp>
        <p:nvSpPr>
          <p:cNvPr id="3081" name="TextBox 52"/>
          <p:cNvSpPr txBox="1">
            <a:spLocks noChangeArrowheads="1"/>
          </p:cNvSpPr>
          <p:nvPr/>
        </p:nvSpPr>
        <p:spPr bwMode="auto">
          <a:xfrm>
            <a:off x="7343775" y="5899150"/>
            <a:ext cx="15443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/>
              <a:t>Таджикистан</a:t>
            </a:r>
          </a:p>
          <a:p>
            <a:pPr algn="ctr" eaLnBrk="1" hangingPunct="1"/>
            <a:r>
              <a:rPr lang="ru-RU" sz="1400" dirty="0"/>
              <a:t>Площадь:</a:t>
            </a:r>
            <a:r>
              <a:rPr lang="ru-RU" sz="1400" baseline="30000" dirty="0"/>
              <a:t> </a:t>
            </a:r>
            <a:r>
              <a:rPr lang="ru-RU" sz="1400" dirty="0"/>
              <a:t> </a:t>
            </a:r>
            <a:r>
              <a:rPr lang="ru-RU" sz="1400" dirty="0" smtClean="0"/>
              <a:t>143.1</a:t>
            </a:r>
            <a:endParaRPr lang="ru-RU" sz="1400" dirty="0"/>
          </a:p>
          <a:p>
            <a:pPr algn="ctr" eaLnBrk="1" hangingPunct="1"/>
            <a:r>
              <a:rPr lang="ru-RU" sz="1400" dirty="0"/>
              <a:t>Население:  </a:t>
            </a:r>
            <a:r>
              <a:rPr lang="ru-RU" sz="1400" dirty="0" smtClean="0"/>
              <a:t>8.7</a:t>
            </a:r>
            <a:endParaRPr lang="ru-RU" sz="1400" dirty="0"/>
          </a:p>
        </p:txBody>
      </p:sp>
      <p:sp>
        <p:nvSpPr>
          <p:cNvPr id="3082" name="TextBox 57"/>
          <p:cNvSpPr txBox="1">
            <a:spLocks noChangeArrowheads="1"/>
          </p:cNvSpPr>
          <p:nvPr/>
        </p:nvSpPr>
        <p:spPr bwMode="auto">
          <a:xfrm>
            <a:off x="7265988" y="3595688"/>
            <a:ext cx="1597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/>
              <a:t>Kazakhstan</a:t>
            </a:r>
            <a:endParaRPr lang="ru-RU" sz="1600" b="1" dirty="0"/>
          </a:p>
          <a:p>
            <a:pPr algn="ctr" eaLnBrk="1" hangingPunct="1"/>
            <a:r>
              <a:rPr lang="en-US" sz="1400" dirty="0" smtClean="0"/>
              <a:t>Area</a:t>
            </a:r>
            <a:r>
              <a:rPr lang="ru-RU" sz="1400" dirty="0" smtClean="0"/>
              <a:t>:</a:t>
            </a:r>
            <a:r>
              <a:rPr lang="ru-RU" sz="1400" baseline="30000" dirty="0" smtClean="0"/>
              <a:t> </a:t>
            </a:r>
            <a:r>
              <a:rPr lang="ru-RU" sz="1400" dirty="0" smtClean="0"/>
              <a:t> 2 725</a:t>
            </a:r>
            <a:endParaRPr lang="ru-RU" sz="1400" dirty="0"/>
          </a:p>
          <a:p>
            <a:pPr algn="ctr" eaLnBrk="1" hangingPunct="1"/>
            <a:r>
              <a:rPr lang="ru-RU" sz="1400" dirty="0"/>
              <a:t>Население:  17.8</a:t>
            </a:r>
          </a:p>
        </p:txBody>
      </p:sp>
      <p:grpSp>
        <p:nvGrpSpPr>
          <p:cNvPr id="3083" name="Группа 25"/>
          <p:cNvGrpSpPr>
            <a:grpSpLocks/>
          </p:cNvGrpSpPr>
          <p:nvPr/>
        </p:nvGrpSpPr>
        <p:grpSpPr bwMode="auto">
          <a:xfrm>
            <a:off x="1209675" y="1125538"/>
            <a:ext cx="1544397" cy="1079942"/>
            <a:chOff x="1128016" y="1124744"/>
            <a:chExt cx="1544046" cy="1080562"/>
          </a:xfrm>
        </p:grpSpPr>
        <p:sp>
          <p:nvSpPr>
            <p:cNvPr id="3118" name="TextBox 3"/>
            <p:cNvSpPr txBox="1">
              <a:spLocks noChangeArrowheads="1"/>
            </p:cNvSpPr>
            <p:nvPr/>
          </p:nvSpPr>
          <p:spPr bwMode="auto">
            <a:xfrm>
              <a:off x="1128016" y="1435423"/>
              <a:ext cx="1544046" cy="7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/>
                <a:t>Беларусь</a:t>
              </a:r>
            </a:p>
            <a:p>
              <a:pPr algn="ctr" eaLnBrk="1" hangingPunct="1"/>
              <a:r>
                <a:rPr lang="ru-RU" sz="1400" dirty="0"/>
                <a:t>Площадь:</a:t>
              </a:r>
              <a:r>
                <a:rPr lang="ru-RU" sz="1400" baseline="30000" dirty="0"/>
                <a:t> </a:t>
              </a:r>
              <a:r>
                <a:rPr lang="ru-RU" sz="1400" dirty="0"/>
                <a:t> </a:t>
              </a:r>
              <a:r>
                <a:rPr lang="ru-RU" sz="1400" dirty="0" smtClean="0"/>
                <a:t>207.6</a:t>
              </a:r>
              <a:endParaRPr lang="ru-RU" sz="1400" dirty="0"/>
            </a:p>
            <a:p>
              <a:pPr algn="ctr" eaLnBrk="1" hangingPunct="1"/>
              <a:r>
                <a:rPr lang="ru-RU" sz="1400" dirty="0"/>
                <a:t>Население:  9.5</a:t>
              </a:r>
            </a:p>
          </p:txBody>
        </p:sp>
        <p:pic>
          <p:nvPicPr>
            <p:cNvPr id="3119" name="Picture 5" descr="I:\ECFS\Душанбе\Флаги\flag_belarus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57" y="1124744"/>
              <a:ext cx="64554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4" name="Picture 6" descr="I:\ECFS\Душанбе\Флаги\flag_ukra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661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Группа 83"/>
          <p:cNvGrpSpPr>
            <a:grpSpLocks/>
          </p:cNvGrpSpPr>
          <p:nvPr/>
        </p:nvGrpSpPr>
        <p:grpSpPr bwMode="auto">
          <a:xfrm>
            <a:off x="26988" y="3068638"/>
            <a:ext cx="1547668" cy="1084247"/>
            <a:chOff x="17350" y="3109884"/>
            <a:chExt cx="1547903" cy="1084226"/>
          </a:xfrm>
        </p:grpSpPr>
        <p:sp>
          <p:nvSpPr>
            <p:cNvPr id="3116" name="TextBox 39"/>
            <p:cNvSpPr txBox="1">
              <a:spLocks noChangeArrowheads="1"/>
            </p:cNvSpPr>
            <p:nvPr/>
          </p:nvSpPr>
          <p:spPr bwMode="auto">
            <a:xfrm>
              <a:off x="17350" y="3424684"/>
              <a:ext cx="1547903" cy="769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/>
                <a:t>Молдова</a:t>
              </a:r>
            </a:p>
            <a:p>
              <a:pPr algn="ctr" eaLnBrk="1" hangingPunct="1"/>
              <a:r>
                <a:rPr lang="ru-RU" sz="1400" dirty="0"/>
                <a:t>Площадь:</a:t>
              </a:r>
              <a:r>
                <a:rPr lang="ru-RU" sz="1400" baseline="30000" dirty="0"/>
                <a:t> </a:t>
              </a:r>
              <a:r>
                <a:rPr lang="ru-RU" sz="1400" dirty="0"/>
                <a:t> </a:t>
              </a:r>
              <a:r>
                <a:rPr lang="ru-RU" sz="1400" dirty="0" smtClean="0"/>
                <a:t>33.8</a:t>
              </a:r>
            </a:p>
            <a:p>
              <a:pPr algn="ctr" eaLnBrk="1" hangingPunct="1"/>
              <a:r>
                <a:rPr lang="ru-RU" sz="1400" dirty="0" smtClean="0"/>
                <a:t>Население</a:t>
              </a:r>
              <a:r>
                <a:rPr lang="ru-RU" sz="1400" dirty="0"/>
                <a:t>:  </a:t>
              </a:r>
              <a:r>
                <a:rPr lang="ru-RU" sz="1400" dirty="0" smtClean="0"/>
                <a:t>3.6</a:t>
              </a:r>
              <a:endParaRPr lang="ru-RU" sz="1400" dirty="0"/>
            </a:p>
          </p:txBody>
        </p:sp>
        <p:pic>
          <p:nvPicPr>
            <p:cNvPr id="3117" name="Picture 7" descr="I:\ECFS\Душанбе\Флаги\flag_moldov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75" y="3109884"/>
              <a:ext cx="717764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7" name="Прямая со стрелкой 96"/>
          <p:cNvCxnSpPr/>
          <p:nvPr/>
        </p:nvCxnSpPr>
        <p:spPr>
          <a:xfrm flipH="1" flipV="1">
            <a:off x="1503363" y="5157788"/>
            <a:ext cx="339725" cy="96837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158"/>
          <p:cNvSpPr txBox="1">
            <a:spLocks noChangeArrowheads="1"/>
          </p:cNvSpPr>
          <p:nvPr/>
        </p:nvSpPr>
        <p:spPr bwMode="auto">
          <a:xfrm>
            <a:off x="1741488" y="5899150"/>
            <a:ext cx="14979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/>
              <a:t>Грузия</a:t>
            </a:r>
          </a:p>
          <a:p>
            <a:pPr algn="ctr" eaLnBrk="1" hangingPunct="1"/>
            <a:r>
              <a:rPr lang="ru-RU" sz="1400" dirty="0"/>
              <a:t>Площадь:</a:t>
            </a:r>
            <a:r>
              <a:rPr lang="ru-RU" sz="1400" baseline="30000" dirty="0"/>
              <a:t> </a:t>
            </a:r>
            <a:r>
              <a:rPr lang="ru-RU" sz="1400" dirty="0"/>
              <a:t> </a:t>
            </a:r>
            <a:r>
              <a:rPr lang="ru-RU" sz="1400" dirty="0" smtClean="0"/>
              <a:t>69.7</a:t>
            </a:r>
            <a:endParaRPr lang="ru-RU" sz="1400" dirty="0"/>
          </a:p>
          <a:p>
            <a:pPr algn="ctr" eaLnBrk="1" hangingPunct="1"/>
            <a:r>
              <a:rPr lang="ru-RU" sz="1400" dirty="0"/>
              <a:t>Население:  </a:t>
            </a:r>
            <a:r>
              <a:rPr lang="ru-RU" sz="1400" dirty="0" smtClean="0"/>
              <a:t>3.7</a:t>
            </a:r>
            <a:endParaRPr lang="ru-RU" sz="1400" dirty="0"/>
          </a:p>
        </p:txBody>
      </p:sp>
      <p:sp>
        <p:nvSpPr>
          <p:cNvPr id="3097" name="TextBox 217"/>
          <p:cNvSpPr txBox="1">
            <a:spLocks noChangeArrowheads="1"/>
          </p:cNvSpPr>
          <p:nvPr/>
        </p:nvSpPr>
        <p:spPr bwMode="auto">
          <a:xfrm>
            <a:off x="6623050" y="4748213"/>
            <a:ext cx="15443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/>
              <a:t>Кыргызстан</a:t>
            </a:r>
          </a:p>
          <a:p>
            <a:pPr algn="ctr" eaLnBrk="1" hangingPunct="1"/>
            <a:r>
              <a:rPr lang="ru-RU" sz="1400" dirty="0"/>
              <a:t>Площадь:</a:t>
            </a:r>
            <a:r>
              <a:rPr lang="ru-RU" sz="1400" baseline="30000" dirty="0"/>
              <a:t> </a:t>
            </a:r>
            <a:r>
              <a:rPr lang="ru-RU" sz="1400" dirty="0"/>
              <a:t> </a:t>
            </a:r>
            <a:r>
              <a:rPr lang="ru-RU" sz="1400" dirty="0" smtClean="0"/>
              <a:t>199</a:t>
            </a:r>
            <a:r>
              <a:rPr lang="en-US" sz="1400" dirty="0" smtClean="0"/>
              <a:t>.9</a:t>
            </a:r>
            <a:endParaRPr lang="ru-RU" sz="1400" dirty="0"/>
          </a:p>
          <a:p>
            <a:pPr algn="ctr" eaLnBrk="1" hangingPunct="1"/>
            <a:r>
              <a:rPr lang="ru-RU" sz="1400" dirty="0"/>
              <a:t>Население:  </a:t>
            </a:r>
            <a:r>
              <a:rPr lang="ru-RU" sz="1400" dirty="0" smtClean="0"/>
              <a:t>6.1</a:t>
            </a:r>
            <a:endParaRPr lang="ru-RU" sz="1400" dirty="0"/>
          </a:p>
        </p:txBody>
      </p:sp>
      <p:grpSp>
        <p:nvGrpSpPr>
          <p:cNvPr id="3099" name="Группа 1060"/>
          <p:cNvGrpSpPr>
            <a:grpSpLocks/>
          </p:cNvGrpSpPr>
          <p:nvPr/>
        </p:nvGrpSpPr>
        <p:grpSpPr bwMode="auto">
          <a:xfrm>
            <a:off x="34925" y="4292600"/>
            <a:ext cx="1643783" cy="1108003"/>
            <a:chOff x="-14197" y="4481268"/>
            <a:chExt cx="1643409" cy="1107900"/>
          </a:xfrm>
        </p:grpSpPr>
        <p:sp>
          <p:nvSpPr>
            <p:cNvPr id="3114" name="TextBox 42"/>
            <p:cNvSpPr txBox="1">
              <a:spLocks noChangeArrowheads="1"/>
            </p:cNvSpPr>
            <p:nvPr/>
          </p:nvSpPr>
          <p:spPr bwMode="auto">
            <a:xfrm>
              <a:off x="-14197" y="4819799"/>
              <a:ext cx="1643409" cy="7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/>
                <a:t>Турция</a:t>
              </a:r>
            </a:p>
            <a:p>
              <a:pPr algn="ctr" eaLnBrk="1" hangingPunct="1"/>
              <a:r>
                <a:rPr lang="ru-RU" sz="1400" dirty="0"/>
                <a:t>Площадь:</a:t>
              </a:r>
              <a:r>
                <a:rPr lang="ru-RU" sz="1400" baseline="30000" dirty="0"/>
                <a:t> </a:t>
              </a:r>
              <a:r>
                <a:rPr lang="ru-RU" sz="1400" dirty="0"/>
                <a:t> </a:t>
              </a:r>
              <a:r>
                <a:rPr lang="ru-RU" sz="1400" dirty="0" smtClean="0"/>
                <a:t>783.6</a:t>
              </a:r>
              <a:endParaRPr lang="ru-RU" sz="1400" dirty="0"/>
            </a:p>
            <a:p>
              <a:pPr algn="ctr" eaLnBrk="1" hangingPunct="1"/>
              <a:r>
                <a:rPr lang="ru-RU" sz="1400" dirty="0"/>
                <a:t>Население:  </a:t>
              </a:r>
              <a:r>
                <a:rPr lang="ru-RU" sz="1400" dirty="0" smtClean="0"/>
                <a:t>81.0</a:t>
              </a:r>
              <a:endParaRPr lang="ru-RU" sz="1400" dirty="0"/>
            </a:p>
          </p:txBody>
        </p:sp>
        <p:pic>
          <p:nvPicPr>
            <p:cNvPr id="3115" name="Picture 8" descr="I:\ECFS\Душанбе\Флаги\turkey_small_flag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39" y="4481268"/>
              <a:ext cx="702599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0" name="Picture 9" descr="I:\ECFS\Душанбе\Флаги\flag_gruzii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62600"/>
            <a:ext cx="708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10" descr="I:\ECFS\Душанбе\Флаги\azerbaijan_small_fla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5584825"/>
            <a:ext cx="7191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2" name="Группа 1076"/>
          <p:cNvGrpSpPr>
            <a:grpSpLocks/>
          </p:cNvGrpSpPr>
          <p:nvPr/>
        </p:nvGrpSpPr>
        <p:grpSpPr bwMode="auto">
          <a:xfrm>
            <a:off x="4571998" y="4772025"/>
            <a:ext cx="1643783" cy="1104803"/>
            <a:chOff x="4606715" y="4772511"/>
            <a:chExt cx="1643409" cy="1104664"/>
          </a:xfrm>
        </p:grpSpPr>
        <p:sp>
          <p:nvSpPr>
            <p:cNvPr id="3112" name="TextBox 46"/>
            <p:cNvSpPr txBox="1">
              <a:spLocks noChangeArrowheads="1"/>
            </p:cNvSpPr>
            <p:nvPr/>
          </p:nvSpPr>
          <p:spPr bwMode="auto">
            <a:xfrm>
              <a:off x="4606715" y="5107831"/>
              <a:ext cx="1643409" cy="76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/>
                <a:t>Туркменистан</a:t>
              </a:r>
            </a:p>
            <a:p>
              <a:pPr algn="ctr" eaLnBrk="1" hangingPunct="1"/>
              <a:r>
                <a:rPr lang="ru-RU" sz="1400" dirty="0"/>
                <a:t>Площадь:</a:t>
              </a:r>
              <a:r>
                <a:rPr lang="ru-RU" sz="1400" baseline="30000" dirty="0"/>
                <a:t> </a:t>
              </a:r>
              <a:r>
                <a:rPr lang="ru-RU" sz="1400" dirty="0"/>
                <a:t> </a:t>
              </a:r>
              <a:r>
                <a:rPr lang="ru-RU" sz="1400" dirty="0" smtClean="0"/>
                <a:t>491.2</a:t>
              </a:r>
              <a:endParaRPr lang="ru-RU" sz="1400" dirty="0"/>
            </a:p>
            <a:p>
              <a:pPr algn="ctr" eaLnBrk="1" hangingPunct="1"/>
              <a:r>
                <a:rPr lang="ru-RU" sz="1400" dirty="0"/>
                <a:t>Население:  </a:t>
              </a:r>
              <a:r>
                <a:rPr lang="ru-RU" sz="1400" dirty="0" smtClean="0"/>
                <a:t>6.7</a:t>
              </a:r>
              <a:endParaRPr lang="ru-RU" sz="1400" dirty="0"/>
            </a:p>
          </p:txBody>
        </p:sp>
        <p:pic>
          <p:nvPicPr>
            <p:cNvPr id="3113" name="Picture 11" descr="I:\ECFS\Душанбе\Флаги\turkmenistan_small_flag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212" y="4772511"/>
              <a:ext cx="60991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03" name="Прямоугольник 1074"/>
          <p:cNvSpPr>
            <a:spLocks noChangeArrowheads="1"/>
          </p:cNvSpPr>
          <p:nvPr/>
        </p:nvSpPr>
        <p:spPr bwMode="auto">
          <a:xfrm>
            <a:off x="3338513" y="1112838"/>
            <a:ext cx="5532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Площадь (тыс. км</a:t>
            </a:r>
            <a:r>
              <a:rPr lang="ru-RU" b="1" baseline="30000" dirty="0" smtClean="0">
                <a:latin typeface="Calibri" pitchFamily="34" charset="0"/>
              </a:rPr>
              <a:t>2</a:t>
            </a:r>
            <a:r>
              <a:rPr lang="ru-RU" b="1" dirty="0" smtClean="0">
                <a:latin typeface="Calibri" pitchFamily="34" charset="0"/>
              </a:rPr>
              <a:t>) </a:t>
            </a:r>
            <a:r>
              <a:rPr lang="ru-RU" b="1" dirty="0">
                <a:latin typeface="Calibri" pitchFamily="34" charset="0"/>
              </a:rPr>
              <a:t>и численность постоянного населения (млн. чел) на начало 2017 года по странам </a:t>
            </a:r>
          </a:p>
        </p:txBody>
      </p:sp>
      <p:grpSp>
        <p:nvGrpSpPr>
          <p:cNvPr id="3104" name="Группа 1077"/>
          <p:cNvGrpSpPr>
            <a:grpSpLocks/>
          </p:cNvGrpSpPr>
          <p:nvPr/>
        </p:nvGrpSpPr>
        <p:grpSpPr bwMode="auto">
          <a:xfrm>
            <a:off x="5686423" y="5584825"/>
            <a:ext cx="1643783" cy="1084268"/>
            <a:chOff x="5530420" y="5585090"/>
            <a:chExt cx="1643409" cy="1084275"/>
          </a:xfrm>
        </p:grpSpPr>
        <p:sp>
          <p:nvSpPr>
            <p:cNvPr id="3110" name="TextBox 49"/>
            <p:cNvSpPr txBox="1">
              <a:spLocks noChangeArrowheads="1"/>
            </p:cNvSpPr>
            <p:nvPr/>
          </p:nvSpPr>
          <p:spPr bwMode="auto">
            <a:xfrm>
              <a:off x="5530420" y="5899919"/>
              <a:ext cx="1643409" cy="76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1" dirty="0"/>
                <a:t>Узбекистан</a:t>
              </a:r>
            </a:p>
            <a:p>
              <a:pPr algn="ctr" eaLnBrk="1" hangingPunct="1"/>
              <a:r>
                <a:rPr lang="ru-RU" sz="1400" dirty="0"/>
                <a:t>Площадь:</a:t>
              </a:r>
              <a:r>
                <a:rPr lang="ru-RU" sz="1400" baseline="30000" dirty="0"/>
                <a:t> </a:t>
              </a:r>
              <a:r>
                <a:rPr lang="ru-RU" sz="1400" dirty="0"/>
                <a:t> </a:t>
              </a:r>
              <a:r>
                <a:rPr lang="ru-RU" sz="1400" dirty="0" smtClean="0"/>
                <a:t>449.0</a:t>
              </a:r>
              <a:endParaRPr lang="ru-RU" sz="1400" dirty="0"/>
            </a:p>
            <a:p>
              <a:pPr algn="ctr" eaLnBrk="1" hangingPunct="1"/>
              <a:r>
                <a:rPr lang="ru-RU" sz="1400" dirty="0"/>
                <a:t>Население:  </a:t>
              </a:r>
              <a:r>
                <a:rPr lang="ru-RU" sz="1400" dirty="0" smtClean="0"/>
                <a:t>32.1</a:t>
              </a:r>
              <a:endParaRPr lang="ru-RU" sz="1400" dirty="0"/>
            </a:p>
          </p:txBody>
        </p:sp>
        <p:pic>
          <p:nvPicPr>
            <p:cNvPr id="3111" name="Picture 12" descr="I:\ECFS\Душанбе\Флаги\flag_uzbekistan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04" y="5585090"/>
              <a:ext cx="6467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5" name="Picture 13" descr="I:\ECFS\Душанбе\Флаги\flag_tajik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5605463"/>
            <a:ext cx="641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14" descr="I:\ECFS\Душанбе\Флаги\flag_kazahsta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3230563"/>
            <a:ext cx="6413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15" descr="I:\ECFS\Душанбе\Флаги\kyrgyzstan_small_flag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473575"/>
            <a:ext cx="658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4" descr="I:\ECFS\Душанбе\Флаги\flag_kazahsta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56" y="4541071"/>
            <a:ext cx="320675" cy="18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1" descr="I:\ECFS\Душанбе\Флаги\turkmenistan_small_fla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03" y="5187136"/>
            <a:ext cx="351293" cy="2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2" descr="I:\ECFS\Душанбе\Флаги\flag_uzbekista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952047"/>
            <a:ext cx="386694" cy="21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I:\ECFS\Душанбе\Флаги\kyrgyzstan_small_flag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912006"/>
            <a:ext cx="381622" cy="2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" descr="I:\ECFS\Душанбе\Флаги\azerbaijan_small_fla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33" y="5123966"/>
            <a:ext cx="359570" cy="18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" descr="I:\ECFS\Душанбе\Флаги\flag_gruzii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1" y="4940223"/>
            <a:ext cx="376100" cy="21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I:\ECFS\Душанбе\Флаги\flag_armen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73" y="5187136"/>
            <a:ext cx="359946" cy="2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 descr="I:\ECFS\Душанбе\Флаги\turkey_small_fla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974304"/>
            <a:ext cx="400885" cy="20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 descr="I:\ECFS\Душанбе\Флаги\flag_ukra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596279"/>
            <a:ext cx="322847" cy="1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 descr="I:\ECFS\Душанбе\Флаги\flag_belarus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314910"/>
            <a:ext cx="291680" cy="16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3" descr="I:\ECFS\Душанбе\Флаги\flag_tajik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61" y="5219573"/>
            <a:ext cx="335291" cy="1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" descr="I:\ECFS\Душанбе\Флаги\flag_moldov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61" y="4727430"/>
            <a:ext cx="358827" cy="1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56740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Области деятельности</a:t>
            </a:r>
            <a:endParaRPr lang="ru-RU" sz="40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9512" y="2492896"/>
            <a:ext cx="1963188" cy="115212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Научные исследования</a:t>
            </a:r>
            <a:endParaRPr lang="ru-RU" sz="2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339752" y="2492896"/>
            <a:ext cx="2016224" cy="115212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Образование и </a:t>
            </a:r>
            <a:r>
              <a:rPr lang="ru-RU" sz="2000" dirty="0" err="1" smtClean="0"/>
              <a:t>распростране-ние</a:t>
            </a:r>
            <a:r>
              <a:rPr lang="ru-RU" sz="2000" dirty="0" smtClean="0"/>
              <a:t> знаний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499992" y="2492896"/>
            <a:ext cx="2016224" cy="115212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Экспертно-аналитическая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123757" y="1700808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635896" y="170080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56176" y="1700808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альтернативный процесс 18"/>
          <p:cNvSpPr/>
          <p:nvPr/>
        </p:nvSpPr>
        <p:spPr>
          <a:xfrm>
            <a:off x="6732240" y="2492896"/>
            <a:ext cx="2171389" cy="115212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Координация международных проектов</a:t>
            </a:r>
            <a:endParaRPr lang="ru-RU" sz="2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92634" y="1693465"/>
            <a:ext cx="515470" cy="511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ru.g20russia.ru/images/78101/74/7810174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749" y="4149626"/>
            <a:ext cx="1208294" cy="646438"/>
          </a:xfrm>
          <a:prstGeom prst="rect">
            <a:avLst/>
          </a:prstGeom>
          <a:noFill/>
        </p:spPr>
      </p:pic>
      <p:pic>
        <p:nvPicPr>
          <p:cNvPr id="22" name="Picture 2" descr="http://fedpress.ru/sites/fedpress/files/koshik85/news/0723973220654fb1eac20b84861e23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903115"/>
            <a:ext cx="1071539" cy="892949"/>
          </a:xfrm>
          <a:prstGeom prst="rect">
            <a:avLst/>
          </a:prstGeom>
          <a:noFill/>
        </p:spPr>
      </p:pic>
      <p:pic>
        <p:nvPicPr>
          <p:cNvPr id="23" name="Picture 2" descr="http://b1.vestifinance.ru/c/129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2916" y="5052523"/>
            <a:ext cx="1159718" cy="695831"/>
          </a:xfrm>
          <a:prstGeom prst="rect">
            <a:avLst/>
          </a:prstGeom>
          <a:noFill/>
        </p:spPr>
      </p:pic>
      <p:pic>
        <p:nvPicPr>
          <p:cNvPr id="24" name="Picture 4" descr="http://www.udmexport.ru/sites/default/files/%D0%90%D0%A1%D0%95%D0%90%D0%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2634" y="4022869"/>
            <a:ext cx="848915" cy="848915"/>
          </a:xfrm>
          <a:prstGeom prst="rect">
            <a:avLst/>
          </a:prstGeom>
          <a:noFill/>
        </p:spPr>
      </p:pic>
      <p:pic>
        <p:nvPicPr>
          <p:cNvPr id="25" name="Picture 6" descr="https://im3-tub-ru.yandex.net/i?id=2e0f48b8e0da26233b87c5c9246e10bb&amp;n=33&amp;h=215&amp;w=2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5106" y="4796064"/>
            <a:ext cx="1044963" cy="782812"/>
          </a:xfrm>
          <a:prstGeom prst="rect">
            <a:avLst/>
          </a:prstGeom>
          <a:noFill/>
        </p:spPr>
      </p:pic>
      <p:pic>
        <p:nvPicPr>
          <p:cNvPr id="26" name="Picture 8" descr="https://im2-tub-ru.yandex.net/i?id=30862f3ee524a40dcf7912ee856ea174&amp;n=33&amp;h=215&amp;w=2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9116" y="4586239"/>
            <a:ext cx="906542" cy="93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51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710403"/>
            <a:ext cx="8678161" cy="183860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-- </a:t>
            </a:r>
            <a:r>
              <a:rPr lang="ru-RU" sz="2000" dirty="0" smtClean="0"/>
              <a:t>Международная конференция Евразийской сети по продовольственной безопасности и питанию. Москва, 19-20 ноября 2013 г.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/>
              <a:t>-- </a:t>
            </a:r>
            <a:r>
              <a:rPr lang="ru-RU" sz="2000" dirty="0" smtClean="0"/>
              <a:t>Онлайн-консультация «Сеть и партнерства в области продовольственной безопасности», организованная </a:t>
            </a:r>
            <a:r>
              <a:rPr lang="en-US" sz="2000" dirty="0" smtClean="0"/>
              <a:t>ECFS </a:t>
            </a:r>
            <a:r>
              <a:rPr lang="ru-RU" sz="2000" dirty="0" smtClean="0"/>
              <a:t>и Всемирным банком, январь 2016 г.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/>
              <a:t>-- </a:t>
            </a:r>
            <a:r>
              <a:rPr lang="ru-RU" sz="2000" dirty="0" smtClean="0"/>
              <a:t>Международная конференция Евразийской сети по продовольственной безопасности и питанию. Бишкек, 29 февраля-2 марта 2016 г.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22029" r="1014" b="29791"/>
          <a:stretch/>
        </p:blipFill>
        <p:spPr bwMode="auto">
          <a:xfrm>
            <a:off x="66261" y="3890597"/>
            <a:ext cx="8997092" cy="267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192" y="5674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Деятельность сети по </a:t>
            </a:r>
            <a:r>
              <a:rPr lang="ru-RU" sz="3200" dirty="0" err="1" smtClean="0"/>
              <a:t>ПБиП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633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6507"/>
            <a:ext cx="8229600" cy="1143000"/>
          </a:xfrm>
        </p:spPr>
        <p:txBody>
          <a:bodyPr/>
          <a:lstStyle/>
          <a:p>
            <a:r>
              <a:rPr lang="ru-RU" dirty="0" smtClean="0"/>
              <a:t>Портал </a:t>
            </a:r>
            <a:r>
              <a:rPr lang="en-US" dirty="0" smtClean="0"/>
              <a:t>ECFS: ecfs.msu.ru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2" t="13798" r="1419" b="7529"/>
          <a:stretch/>
        </p:blipFill>
        <p:spPr bwMode="auto">
          <a:xfrm>
            <a:off x="2142700" y="1597747"/>
            <a:ext cx="5213443" cy="441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35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5688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Образовательная платформа</a:t>
            </a:r>
            <a:r>
              <a:rPr lang="en-US" sz="3200" dirty="0" smtClean="0"/>
              <a:t> ECFS</a:t>
            </a:r>
            <a:br>
              <a:rPr lang="en-US" sz="3200" dirty="0" smtClean="0"/>
            </a:br>
            <a:r>
              <a:rPr lang="en-US" sz="2800" dirty="0" smtClean="0"/>
              <a:t>edu.ecfs.msu.ru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3" t="14328" r="1716" b="8590"/>
          <a:stretch/>
        </p:blipFill>
        <p:spPr bwMode="auto">
          <a:xfrm>
            <a:off x="2101756" y="1600200"/>
            <a:ext cx="5426047" cy="455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0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1064</Words>
  <Application>Microsoft Office PowerPoint</Application>
  <PresentationFormat>Экран (4:3)</PresentationFormat>
  <Paragraphs>181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Области деятельности</vt:lpstr>
      <vt:lpstr>-- Международная конференция Евразийской сети по продовольственной безопасности и питанию. Москва, 19-20 ноября 2013 г. -- Онлайн-консультация «Сеть и партнерства в области продовольственной безопасности», организованная ECFS и Всемирным банком, январь 2016 г. -- Международная конференция Евразийской сети по продовольственной безопасности и питанию. Бишкек, 29 февраля-2 марта 2016 г.</vt:lpstr>
      <vt:lpstr>Портал ECFS: ecfs.msu.ru</vt:lpstr>
      <vt:lpstr>Образовательная платформа ECFS edu.ecfs.msu.ru</vt:lpstr>
      <vt:lpstr>Презентация PowerPoint</vt:lpstr>
      <vt:lpstr>Презентация PowerPoint</vt:lpstr>
      <vt:lpstr>Список рассылки ECFS (более 1 000 адресатов)</vt:lpstr>
      <vt:lpstr>Презентация PowerPoint</vt:lpstr>
      <vt:lpstr>Презентация PowerPoint</vt:lpstr>
      <vt:lpstr>Тематические исследования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Vadas</dc:creator>
  <cp:lastModifiedBy>User</cp:lastModifiedBy>
  <cp:revision>59</cp:revision>
  <dcterms:created xsi:type="dcterms:W3CDTF">2017-11-01T00:32:29Z</dcterms:created>
  <dcterms:modified xsi:type="dcterms:W3CDTF">2017-11-27T09:47:31Z</dcterms:modified>
</cp:coreProperties>
</file>